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77" r:id="rId7"/>
    <p:sldId id="259" r:id="rId8"/>
    <p:sldId id="261" r:id="rId9"/>
    <p:sldId id="263" r:id="rId10"/>
    <p:sldId id="264" r:id="rId11"/>
    <p:sldId id="284" r:id="rId12"/>
    <p:sldId id="285" r:id="rId13"/>
    <p:sldId id="278" r:id="rId14"/>
    <p:sldId id="267" r:id="rId15"/>
    <p:sldId id="271" r:id="rId16"/>
    <p:sldId id="272" r:id="rId17"/>
    <p:sldId id="270" r:id="rId18"/>
    <p:sldId id="281" r:id="rId19"/>
    <p:sldId id="273" r:id="rId20"/>
    <p:sldId id="274" r:id="rId21"/>
    <p:sldId id="287" r:id="rId22"/>
    <p:sldId id="282" r:id="rId23"/>
    <p:sldId id="275" r:id="rId24"/>
    <p:sldId id="283" r:id="rId25"/>
    <p:sldId id="280" r:id="rId26"/>
    <p:sldId id="279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9EE51D-DF23-B4BB-8DB6-E129686A1B4C}" name="teresa.schmidt@dpi.wi.gov" initials="te" userId="S::urn:spo:guest#teresa.schmidt@dpi.wi.gov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196B24"/>
    <a:srgbClr val="6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21300-38B2-9551-7ECD-0529F781526A}" v="2106" dt="2026-06-09T20:34:59.863"/>
    <p1510:client id="{359521CB-DC44-41F4-8A0F-144302331F7F}" v="667" dt="2026-06-09T20:35:59.906"/>
    <p1510:client id="{9826E32A-6D4E-9E4D-AB43-19BCE704458E}" v="2" dt="2026-06-09T20:39:41.135"/>
  </p1510:revLst>
</p1510:revInfo>
</file>

<file path=ppt/tableStyles.xml><?xml version="1.0" encoding="utf-8"?>
<a:tblStyleLst xmlns:a="http://schemas.openxmlformats.org/drawingml/2006/main" def="{69C7853C-536D-4A76-A0AE-DD22124D55A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14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E8272-E478-4BE7-94DF-C19251DD01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304DFE-3600-4435-B0A2-C4A0E7B8FF6D}">
      <dgm:prSet/>
      <dgm:spPr/>
      <dgm:t>
        <a:bodyPr/>
        <a:lstStyle/>
        <a:p>
          <a:r>
            <a:rPr lang="en-US"/>
            <a:t>Municipal Libraries</a:t>
          </a:r>
        </a:p>
      </dgm:t>
    </dgm:pt>
    <dgm:pt modelId="{CC06DA43-58F9-4CD0-8D6A-9DDC63DB4286}" type="parTrans" cxnId="{6C97DB8F-CC74-4C29-8F24-A37847873564}">
      <dgm:prSet/>
      <dgm:spPr/>
      <dgm:t>
        <a:bodyPr/>
        <a:lstStyle/>
        <a:p>
          <a:endParaRPr lang="en-US"/>
        </a:p>
      </dgm:t>
    </dgm:pt>
    <dgm:pt modelId="{95192E92-A5F0-4478-9EDA-0489218EDC96}" type="sibTrans" cxnId="{6C97DB8F-CC74-4C29-8F24-A37847873564}">
      <dgm:prSet/>
      <dgm:spPr/>
      <dgm:t>
        <a:bodyPr/>
        <a:lstStyle/>
        <a:p>
          <a:endParaRPr lang="en-US"/>
        </a:p>
      </dgm:t>
    </dgm:pt>
    <dgm:pt modelId="{6B6B9C48-0B64-4083-8F9E-98DEE4B83113}">
      <dgm:prSet/>
      <dgm:spPr/>
      <dgm:t>
        <a:bodyPr/>
        <a:lstStyle/>
        <a:p>
          <a:pPr rtl="0"/>
          <a:r>
            <a:rPr lang="en-US"/>
            <a:t>Joint </a:t>
          </a:r>
          <a:r>
            <a:rPr lang="en-US">
              <a:latin typeface="Aptos Display" panose="02110004020202020204"/>
            </a:rPr>
            <a:t>Libraries</a:t>
          </a:r>
          <a:endParaRPr lang="en-US"/>
        </a:p>
      </dgm:t>
    </dgm:pt>
    <dgm:pt modelId="{86DCFB9F-8B2F-4E43-9CAA-D96493D5A7FA}" type="parTrans" cxnId="{0E2F0037-1A3B-46DB-8BA4-08BEDD366911}">
      <dgm:prSet/>
      <dgm:spPr/>
      <dgm:t>
        <a:bodyPr/>
        <a:lstStyle/>
        <a:p>
          <a:endParaRPr lang="en-US"/>
        </a:p>
      </dgm:t>
    </dgm:pt>
    <dgm:pt modelId="{A4672638-2DB0-404C-B989-AE6443762E52}" type="sibTrans" cxnId="{0E2F0037-1A3B-46DB-8BA4-08BEDD366911}">
      <dgm:prSet/>
      <dgm:spPr/>
      <dgm:t>
        <a:bodyPr/>
        <a:lstStyle/>
        <a:p>
          <a:endParaRPr lang="en-US"/>
        </a:p>
      </dgm:t>
    </dgm:pt>
    <dgm:pt modelId="{9B35E48A-5C0E-4F8C-BDD3-4EB179A0DEEB}">
      <dgm:prSet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Consolidated</a:t>
          </a:r>
          <a:r>
            <a:rPr lang="en-US" dirty="0"/>
            <a:t> </a:t>
          </a:r>
          <a:r>
            <a:rPr lang="en-US" dirty="0">
              <a:latin typeface="Aptos Display" panose="02110004020202020204"/>
            </a:rPr>
            <a:t>County Libraries</a:t>
          </a:r>
          <a:endParaRPr lang="en-US" dirty="0"/>
        </a:p>
      </dgm:t>
    </dgm:pt>
    <dgm:pt modelId="{B898BF8D-7D37-408A-B06F-350E8336BF9A}" type="parTrans" cxnId="{E5707149-1346-4EEF-89CF-D4B1148DD4D4}">
      <dgm:prSet/>
      <dgm:spPr/>
      <dgm:t>
        <a:bodyPr/>
        <a:lstStyle/>
        <a:p>
          <a:endParaRPr lang="en-US"/>
        </a:p>
      </dgm:t>
    </dgm:pt>
    <dgm:pt modelId="{C9A0E6A7-5437-43D1-A3B1-4C64E5F4BFC1}" type="sibTrans" cxnId="{E5707149-1346-4EEF-89CF-D4B1148DD4D4}">
      <dgm:prSet/>
      <dgm:spPr/>
      <dgm:t>
        <a:bodyPr/>
        <a:lstStyle/>
        <a:p>
          <a:endParaRPr lang="en-US"/>
        </a:p>
      </dgm:t>
    </dgm:pt>
    <dgm:pt modelId="{0E5A63B5-F023-4301-80F0-2EEA45DE70A3}">
      <dgm:prSet phldrT="[Text]"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Tribal libraries, city/county, county library service, etc.</a:t>
          </a:r>
        </a:p>
      </dgm:t>
    </dgm:pt>
    <dgm:pt modelId="{744CED5D-2E8E-4002-89E7-F9EBDB08E2F3}" type="parTrans" cxnId="{79D27A8D-8383-40E4-B261-56436955B734}">
      <dgm:prSet/>
      <dgm:spPr/>
      <dgm:t>
        <a:bodyPr/>
        <a:lstStyle/>
        <a:p>
          <a:endParaRPr lang="en-US"/>
        </a:p>
      </dgm:t>
    </dgm:pt>
    <dgm:pt modelId="{F2755DC9-D163-4752-97FE-2D3CCC235539}" type="sibTrans" cxnId="{79D27A8D-8383-40E4-B261-56436955B734}">
      <dgm:prSet/>
      <dgm:spPr/>
      <dgm:t>
        <a:bodyPr/>
        <a:lstStyle/>
        <a:p>
          <a:endParaRPr lang="en-US"/>
        </a:p>
      </dgm:t>
    </dgm:pt>
    <dgm:pt modelId="{9D2CA9FA-B053-4772-8522-4BD0B5FD3A32}" type="pres">
      <dgm:prSet presAssocID="{889E8272-E478-4BE7-94DF-C19251DD010F}" presName="vert0" presStyleCnt="0">
        <dgm:presLayoutVars>
          <dgm:dir/>
          <dgm:animOne val="branch"/>
          <dgm:animLvl val="lvl"/>
        </dgm:presLayoutVars>
      </dgm:prSet>
      <dgm:spPr/>
    </dgm:pt>
    <dgm:pt modelId="{49AA01AF-6590-4561-95BD-AE9F946B66EB}" type="pres">
      <dgm:prSet presAssocID="{AB304DFE-3600-4435-B0A2-C4A0E7B8FF6D}" presName="thickLine" presStyleLbl="alignNode1" presStyleIdx="0" presStyleCnt="4"/>
      <dgm:spPr/>
    </dgm:pt>
    <dgm:pt modelId="{19980A8F-4F2F-4CE7-82CA-96D6B3BA81A4}" type="pres">
      <dgm:prSet presAssocID="{AB304DFE-3600-4435-B0A2-C4A0E7B8FF6D}" presName="horz1" presStyleCnt="0"/>
      <dgm:spPr/>
    </dgm:pt>
    <dgm:pt modelId="{29866980-266B-4E76-9E4F-092CBD59BF16}" type="pres">
      <dgm:prSet presAssocID="{AB304DFE-3600-4435-B0A2-C4A0E7B8FF6D}" presName="tx1" presStyleLbl="revTx" presStyleIdx="0" presStyleCnt="4"/>
      <dgm:spPr/>
    </dgm:pt>
    <dgm:pt modelId="{54380020-93C2-42C5-B493-6042F2F1C88E}" type="pres">
      <dgm:prSet presAssocID="{AB304DFE-3600-4435-B0A2-C4A0E7B8FF6D}" presName="vert1" presStyleCnt="0"/>
      <dgm:spPr/>
    </dgm:pt>
    <dgm:pt modelId="{791B9AC0-23FA-46FF-BDE0-FEA5E3C752F3}" type="pres">
      <dgm:prSet presAssocID="{6B6B9C48-0B64-4083-8F9E-98DEE4B83113}" presName="thickLine" presStyleLbl="alignNode1" presStyleIdx="1" presStyleCnt="4"/>
      <dgm:spPr/>
    </dgm:pt>
    <dgm:pt modelId="{A05E5743-2165-4B00-A40C-FFB44BB51129}" type="pres">
      <dgm:prSet presAssocID="{6B6B9C48-0B64-4083-8F9E-98DEE4B83113}" presName="horz1" presStyleCnt="0"/>
      <dgm:spPr/>
    </dgm:pt>
    <dgm:pt modelId="{2EF3F2CD-DEF6-40C4-ADE4-2A5ADF311FC7}" type="pres">
      <dgm:prSet presAssocID="{6B6B9C48-0B64-4083-8F9E-98DEE4B83113}" presName="tx1" presStyleLbl="revTx" presStyleIdx="1" presStyleCnt="4"/>
      <dgm:spPr/>
    </dgm:pt>
    <dgm:pt modelId="{955C82CC-C2C6-4560-B22C-CFCCA1BF2DDD}" type="pres">
      <dgm:prSet presAssocID="{6B6B9C48-0B64-4083-8F9E-98DEE4B83113}" presName="vert1" presStyleCnt="0"/>
      <dgm:spPr/>
    </dgm:pt>
    <dgm:pt modelId="{77361F56-BD62-4BC0-9917-E39CE3BE5CC7}" type="pres">
      <dgm:prSet presAssocID="{9B35E48A-5C0E-4F8C-BDD3-4EB179A0DEEB}" presName="thickLine" presStyleLbl="alignNode1" presStyleIdx="2" presStyleCnt="4"/>
      <dgm:spPr/>
    </dgm:pt>
    <dgm:pt modelId="{82CA5B26-BED0-45C2-8CA9-FC2F48AE05C9}" type="pres">
      <dgm:prSet presAssocID="{9B35E48A-5C0E-4F8C-BDD3-4EB179A0DEEB}" presName="horz1" presStyleCnt="0"/>
      <dgm:spPr/>
    </dgm:pt>
    <dgm:pt modelId="{035E0234-5BDB-44BC-BCB2-B60E45A11910}" type="pres">
      <dgm:prSet presAssocID="{9B35E48A-5C0E-4F8C-BDD3-4EB179A0DEEB}" presName="tx1" presStyleLbl="revTx" presStyleIdx="2" presStyleCnt="4"/>
      <dgm:spPr/>
    </dgm:pt>
    <dgm:pt modelId="{E5EE9A71-8333-4257-8F7E-1C6FB32663C0}" type="pres">
      <dgm:prSet presAssocID="{9B35E48A-5C0E-4F8C-BDD3-4EB179A0DEEB}" presName="vert1" presStyleCnt="0"/>
      <dgm:spPr/>
    </dgm:pt>
    <dgm:pt modelId="{56919193-6C21-493B-AE24-531B94D55F8E}" type="pres">
      <dgm:prSet presAssocID="{0E5A63B5-F023-4301-80F0-2EEA45DE70A3}" presName="thickLine" presStyleLbl="alignNode1" presStyleIdx="3" presStyleCnt="4"/>
      <dgm:spPr/>
    </dgm:pt>
    <dgm:pt modelId="{FF441213-46BC-4472-993D-EC2E7DB6E1F6}" type="pres">
      <dgm:prSet presAssocID="{0E5A63B5-F023-4301-80F0-2EEA45DE70A3}" presName="horz1" presStyleCnt="0"/>
      <dgm:spPr/>
    </dgm:pt>
    <dgm:pt modelId="{8551FDD2-4EC3-4E94-9AF5-9A9E0E74F1E2}" type="pres">
      <dgm:prSet presAssocID="{0E5A63B5-F023-4301-80F0-2EEA45DE70A3}" presName="tx1" presStyleLbl="revTx" presStyleIdx="3" presStyleCnt="4"/>
      <dgm:spPr/>
    </dgm:pt>
    <dgm:pt modelId="{359AD2CE-1E7B-40E8-B1B8-DC7370B6D322}" type="pres">
      <dgm:prSet presAssocID="{0E5A63B5-F023-4301-80F0-2EEA45DE70A3}" presName="vert1" presStyleCnt="0"/>
      <dgm:spPr/>
    </dgm:pt>
  </dgm:ptLst>
  <dgm:cxnLst>
    <dgm:cxn modelId="{AED7DD0A-DFB8-4C83-83FD-A686BC144726}" type="presOf" srcId="{6B6B9C48-0B64-4083-8F9E-98DEE4B83113}" destId="{2EF3F2CD-DEF6-40C4-ADE4-2A5ADF311FC7}" srcOrd="0" destOrd="0" presId="urn:microsoft.com/office/officeart/2008/layout/LinedList"/>
    <dgm:cxn modelId="{08CDCF14-DAB4-425A-BEAA-C0C83290DDE7}" type="presOf" srcId="{889E8272-E478-4BE7-94DF-C19251DD010F}" destId="{9D2CA9FA-B053-4772-8522-4BD0B5FD3A32}" srcOrd="0" destOrd="0" presId="urn:microsoft.com/office/officeart/2008/layout/LinedList"/>
    <dgm:cxn modelId="{0E2F0037-1A3B-46DB-8BA4-08BEDD366911}" srcId="{889E8272-E478-4BE7-94DF-C19251DD010F}" destId="{6B6B9C48-0B64-4083-8F9E-98DEE4B83113}" srcOrd="1" destOrd="0" parTransId="{86DCFB9F-8B2F-4E43-9CAA-D96493D5A7FA}" sibTransId="{A4672638-2DB0-404C-B989-AE6443762E52}"/>
    <dgm:cxn modelId="{E5707149-1346-4EEF-89CF-D4B1148DD4D4}" srcId="{889E8272-E478-4BE7-94DF-C19251DD010F}" destId="{9B35E48A-5C0E-4F8C-BDD3-4EB179A0DEEB}" srcOrd="2" destOrd="0" parTransId="{B898BF8D-7D37-408A-B06F-350E8336BF9A}" sibTransId="{C9A0E6A7-5437-43D1-A3B1-4C64E5F4BFC1}"/>
    <dgm:cxn modelId="{0E4C9D4A-4B86-422D-9D37-4946FF934D12}" type="presOf" srcId="{9B35E48A-5C0E-4F8C-BDD3-4EB179A0DEEB}" destId="{035E0234-5BDB-44BC-BCB2-B60E45A11910}" srcOrd="0" destOrd="0" presId="urn:microsoft.com/office/officeart/2008/layout/LinedList"/>
    <dgm:cxn modelId="{79D27A8D-8383-40E4-B261-56436955B734}" srcId="{889E8272-E478-4BE7-94DF-C19251DD010F}" destId="{0E5A63B5-F023-4301-80F0-2EEA45DE70A3}" srcOrd="3" destOrd="0" parTransId="{744CED5D-2E8E-4002-89E7-F9EBDB08E2F3}" sibTransId="{F2755DC9-D163-4752-97FE-2D3CCC235539}"/>
    <dgm:cxn modelId="{6C97DB8F-CC74-4C29-8F24-A37847873564}" srcId="{889E8272-E478-4BE7-94DF-C19251DD010F}" destId="{AB304DFE-3600-4435-B0A2-C4A0E7B8FF6D}" srcOrd="0" destOrd="0" parTransId="{CC06DA43-58F9-4CD0-8D6A-9DDC63DB4286}" sibTransId="{95192E92-A5F0-4478-9EDA-0489218EDC96}"/>
    <dgm:cxn modelId="{7699C8C9-6D08-4438-9041-E0AC64E27203}" type="presOf" srcId="{AB304DFE-3600-4435-B0A2-C4A0E7B8FF6D}" destId="{29866980-266B-4E76-9E4F-092CBD59BF16}" srcOrd="0" destOrd="0" presId="urn:microsoft.com/office/officeart/2008/layout/LinedList"/>
    <dgm:cxn modelId="{847036F4-C8BE-4E0C-A0E3-7E5C2AB59272}" type="presOf" srcId="{0E5A63B5-F023-4301-80F0-2EEA45DE70A3}" destId="{8551FDD2-4EC3-4E94-9AF5-9A9E0E74F1E2}" srcOrd="0" destOrd="0" presId="urn:microsoft.com/office/officeart/2008/layout/LinedList"/>
    <dgm:cxn modelId="{6E8E8070-0A1A-489B-9719-915DC5D79DB9}" type="presParOf" srcId="{9D2CA9FA-B053-4772-8522-4BD0B5FD3A32}" destId="{49AA01AF-6590-4561-95BD-AE9F946B66EB}" srcOrd="0" destOrd="0" presId="urn:microsoft.com/office/officeart/2008/layout/LinedList"/>
    <dgm:cxn modelId="{CD3D4209-871F-44DD-873D-D6DE6B5F7EF4}" type="presParOf" srcId="{9D2CA9FA-B053-4772-8522-4BD0B5FD3A32}" destId="{19980A8F-4F2F-4CE7-82CA-96D6B3BA81A4}" srcOrd="1" destOrd="0" presId="urn:microsoft.com/office/officeart/2008/layout/LinedList"/>
    <dgm:cxn modelId="{EC3E2669-E2F3-4899-BD63-6347F6AFBB36}" type="presParOf" srcId="{19980A8F-4F2F-4CE7-82CA-96D6B3BA81A4}" destId="{29866980-266B-4E76-9E4F-092CBD59BF16}" srcOrd="0" destOrd="0" presId="urn:microsoft.com/office/officeart/2008/layout/LinedList"/>
    <dgm:cxn modelId="{19636CF9-9AEA-41FF-86C9-7AE4FB59BF8C}" type="presParOf" srcId="{19980A8F-4F2F-4CE7-82CA-96D6B3BA81A4}" destId="{54380020-93C2-42C5-B493-6042F2F1C88E}" srcOrd="1" destOrd="0" presId="urn:microsoft.com/office/officeart/2008/layout/LinedList"/>
    <dgm:cxn modelId="{06D98148-A466-4ADA-BB4D-6187417BCCC8}" type="presParOf" srcId="{9D2CA9FA-B053-4772-8522-4BD0B5FD3A32}" destId="{791B9AC0-23FA-46FF-BDE0-FEA5E3C752F3}" srcOrd="2" destOrd="0" presId="urn:microsoft.com/office/officeart/2008/layout/LinedList"/>
    <dgm:cxn modelId="{BE2E343D-247C-4BED-B457-2E1DA800AA63}" type="presParOf" srcId="{9D2CA9FA-B053-4772-8522-4BD0B5FD3A32}" destId="{A05E5743-2165-4B00-A40C-FFB44BB51129}" srcOrd="3" destOrd="0" presId="urn:microsoft.com/office/officeart/2008/layout/LinedList"/>
    <dgm:cxn modelId="{BADA754F-9455-437C-B263-39F43646B7A1}" type="presParOf" srcId="{A05E5743-2165-4B00-A40C-FFB44BB51129}" destId="{2EF3F2CD-DEF6-40C4-ADE4-2A5ADF311FC7}" srcOrd="0" destOrd="0" presId="urn:microsoft.com/office/officeart/2008/layout/LinedList"/>
    <dgm:cxn modelId="{41A34CBC-44A7-428D-B358-13A0F46B3503}" type="presParOf" srcId="{A05E5743-2165-4B00-A40C-FFB44BB51129}" destId="{955C82CC-C2C6-4560-B22C-CFCCA1BF2DDD}" srcOrd="1" destOrd="0" presId="urn:microsoft.com/office/officeart/2008/layout/LinedList"/>
    <dgm:cxn modelId="{4205F925-7886-4BD1-8A2D-A51655D4E5A9}" type="presParOf" srcId="{9D2CA9FA-B053-4772-8522-4BD0B5FD3A32}" destId="{77361F56-BD62-4BC0-9917-E39CE3BE5CC7}" srcOrd="4" destOrd="0" presId="urn:microsoft.com/office/officeart/2008/layout/LinedList"/>
    <dgm:cxn modelId="{CCC44F9E-BDED-436E-8C2F-FABDB5440993}" type="presParOf" srcId="{9D2CA9FA-B053-4772-8522-4BD0B5FD3A32}" destId="{82CA5B26-BED0-45C2-8CA9-FC2F48AE05C9}" srcOrd="5" destOrd="0" presId="urn:microsoft.com/office/officeart/2008/layout/LinedList"/>
    <dgm:cxn modelId="{847B85CC-9D38-436C-AE51-AD5B7064DAF2}" type="presParOf" srcId="{82CA5B26-BED0-45C2-8CA9-FC2F48AE05C9}" destId="{035E0234-5BDB-44BC-BCB2-B60E45A11910}" srcOrd="0" destOrd="0" presId="urn:microsoft.com/office/officeart/2008/layout/LinedList"/>
    <dgm:cxn modelId="{6CEBC43C-C51A-4A1D-9602-5DF61A2FA233}" type="presParOf" srcId="{82CA5B26-BED0-45C2-8CA9-FC2F48AE05C9}" destId="{E5EE9A71-8333-4257-8F7E-1C6FB32663C0}" srcOrd="1" destOrd="0" presId="urn:microsoft.com/office/officeart/2008/layout/LinedList"/>
    <dgm:cxn modelId="{CCD08D56-1665-4F13-BA4F-5F10171074DC}" type="presParOf" srcId="{9D2CA9FA-B053-4772-8522-4BD0B5FD3A32}" destId="{56919193-6C21-493B-AE24-531B94D55F8E}" srcOrd="6" destOrd="0" presId="urn:microsoft.com/office/officeart/2008/layout/LinedList"/>
    <dgm:cxn modelId="{0A835F05-215C-4352-B7A8-3EF136F4CBEF}" type="presParOf" srcId="{9D2CA9FA-B053-4772-8522-4BD0B5FD3A32}" destId="{FF441213-46BC-4472-993D-EC2E7DB6E1F6}" srcOrd="7" destOrd="0" presId="urn:microsoft.com/office/officeart/2008/layout/LinedList"/>
    <dgm:cxn modelId="{94D209D6-E540-4281-841F-8A0827E24EE5}" type="presParOf" srcId="{FF441213-46BC-4472-993D-EC2E7DB6E1F6}" destId="{8551FDD2-4EC3-4E94-9AF5-9A9E0E74F1E2}" srcOrd="0" destOrd="0" presId="urn:microsoft.com/office/officeart/2008/layout/LinedList"/>
    <dgm:cxn modelId="{6BD72579-8197-4C7E-A93C-EC305E22A7A6}" type="presParOf" srcId="{FF441213-46BC-4472-993D-EC2E7DB6E1F6}" destId="{359AD2CE-1E7B-40E8-B1B8-DC7370B6D3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40A7F-7BAF-465B-A807-66437ED52B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AEBB45-81DE-4B77-A3EB-B10658567414}">
      <dgm:prSet/>
      <dgm:spPr/>
      <dgm:t>
        <a:bodyPr/>
        <a:lstStyle/>
        <a:p>
          <a:r>
            <a:rPr lang="en-US" dirty="0"/>
            <a:t>Relationships form through interaction and involvement.</a:t>
          </a:r>
        </a:p>
      </dgm:t>
    </dgm:pt>
    <dgm:pt modelId="{6F0609BD-4C2C-455E-8150-356BC9A1F8F2}" type="parTrans" cxnId="{62000559-CD0D-408F-94CB-4DAC0767A9C3}">
      <dgm:prSet/>
      <dgm:spPr/>
      <dgm:t>
        <a:bodyPr/>
        <a:lstStyle/>
        <a:p>
          <a:endParaRPr lang="en-US"/>
        </a:p>
      </dgm:t>
    </dgm:pt>
    <dgm:pt modelId="{1C0B21D3-AE79-4C93-84D4-42E9B168219D}" type="sibTrans" cxnId="{62000559-CD0D-408F-94CB-4DAC0767A9C3}">
      <dgm:prSet/>
      <dgm:spPr/>
      <dgm:t>
        <a:bodyPr/>
        <a:lstStyle/>
        <a:p>
          <a:endParaRPr lang="en-US"/>
        </a:p>
      </dgm:t>
    </dgm:pt>
    <dgm:pt modelId="{5246B269-262E-41BA-8455-E6305A01F93E}">
      <dgm:prSet/>
      <dgm:spPr/>
      <dgm:t>
        <a:bodyPr/>
        <a:lstStyle/>
        <a:p>
          <a:r>
            <a:rPr lang="en-US" dirty="0"/>
            <a:t>Involvement builds a foundation of understanding and coordinated action.</a:t>
          </a:r>
        </a:p>
      </dgm:t>
    </dgm:pt>
    <dgm:pt modelId="{07B1D44B-558A-4479-ACD1-325C67D1D6FE}" type="parTrans" cxnId="{5FDE1D87-7B3E-4E74-AFFD-A182A4F9E53F}">
      <dgm:prSet/>
      <dgm:spPr/>
      <dgm:t>
        <a:bodyPr/>
        <a:lstStyle/>
        <a:p>
          <a:endParaRPr lang="en-US"/>
        </a:p>
      </dgm:t>
    </dgm:pt>
    <dgm:pt modelId="{EF48B542-3D87-4CB6-9E5B-A2364303A04D}" type="sibTrans" cxnId="{5FDE1D87-7B3E-4E74-AFFD-A182A4F9E53F}">
      <dgm:prSet/>
      <dgm:spPr/>
      <dgm:t>
        <a:bodyPr/>
        <a:lstStyle/>
        <a:p>
          <a:endParaRPr lang="en-US"/>
        </a:p>
      </dgm:t>
    </dgm:pt>
    <dgm:pt modelId="{B0C43089-34AF-425C-B304-1B2DFC36A994}">
      <dgm:prSet/>
      <dgm:spPr/>
      <dgm:t>
        <a:bodyPr/>
        <a:lstStyle/>
        <a:p>
          <a:r>
            <a:rPr lang="en-US" dirty="0"/>
            <a:t>Dissemination of needs by the municipality and the library = united efforts and partnerships.</a:t>
          </a:r>
        </a:p>
      </dgm:t>
    </dgm:pt>
    <dgm:pt modelId="{4D7DFBE1-7EBC-4F24-AA66-9366F525F627}" type="parTrans" cxnId="{AA3C3A36-DEEA-4EB4-9802-0971298ED286}">
      <dgm:prSet/>
      <dgm:spPr/>
      <dgm:t>
        <a:bodyPr/>
        <a:lstStyle/>
        <a:p>
          <a:endParaRPr lang="en-US"/>
        </a:p>
      </dgm:t>
    </dgm:pt>
    <dgm:pt modelId="{8966A344-486C-4A29-81BE-A8817B075597}" type="sibTrans" cxnId="{AA3C3A36-DEEA-4EB4-9802-0971298ED286}">
      <dgm:prSet/>
      <dgm:spPr/>
      <dgm:t>
        <a:bodyPr/>
        <a:lstStyle/>
        <a:p>
          <a:endParaRPr lang="en-US"/>
        </a:p>
      </dgm:t>
    </dgm:pt>
    <dgm:pt modelId="{8AC58713-6D23-4BFC-A413-567D8F31315B}" type="pres">
      <dgm:prSet presAssocID="{DA940A7F-7BAF-465B-A807-66437ED52B05}" presName="linear" presStyleCnt="0">
        <dgm:presLayoutVars>
          <dgm:animLvl val="lvl"/>
          <dgm:resizeHandles val="exact"/>
        </dgm:presLayoutVars>
      </dgm:prSet>
      <dgm:spPr/>
    </dgm:pt>
    <dgm:pt modelId="{FFF3231F-B026-4BD5-8BD9-BE45166238AA}" type="pres">
      <dgm:prSet presAssocID="{C6AEBB45-81DE-4B77-A3EB-B106585674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BA0AA0-7F3C-4D92-996C-B55AC78CF8AA}" type="pres">
      <dgm:prSet presAssocID="{1C0B21D3-AE79-4C93-84D4-42E9B168219D}" presName="spacer" presStyleCnt="0"/>
      <dgm:spPr/>
    </dgm:pt>
    <dgm:pt modelId="{942163DB-6F58-437E-92EF-AD2BC30E78BF}" type="pres">
      <dgm:prSet presAssocID="{5246B269-262E-41BA-8455-E6305A01F9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600DE0-5B04-411B-BB22-A3B95E724851}" type="pres">
      <dgm:prSet presAssocID="{EF48B542-3D87-4CB6-9E5B-A2364303A04D}" presName="spacer" presStyleCnt="0"/>
      <dgm:spPr/>
    </dgm:pt>
    <dgm:pt modelId="{C3E0B947-4D55-4848-84CA-D41ED40AC203}" type="pres">
      <dgm:prSet presAssocID="{B0C43089-34AF-425C-B304-1B2DFC36A9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14A800-C7FF-4AFB-BD98-EE51922C11AE}" type="presOf" srcId="{DA940A7F-7BAF-465B-A807-66437ED52B05}" destId="{8AC58713-6D23-4BFC-A413-567D8F31315B}" srcOrd="0" destOrd="0" presId="urn:microsoft.com/office/officeart/2005/8/layout/vList2"/>
    <dgm:cxn modelId="{3F11A70D-2C73-45E3-BFD7-5097E94802B5}" type="presOf" srcId="{C6AEBB45-81DE-4B77-A3EB-B10658567414}" destId="{FFF3231F-B026-4BD5-8BD9-BE45166238AA}" srcOrd="0" destOrd="0" presId="urn:microsoft.com/office/officeart/2005/8/layout/vList2"/>
    <dgm:cxn modelId="{AA3C3A36-DEEA-4EB4-9802-0971298ED286}" srcId="{DA940A7F-7BAF-465B-A807-66437ED52B05}" destId="{B0C43089-34AF-425C-B304-1B2DFC36A994}" srcOrd="2" destOrd="0" parTransId="{4D7DFBE1-7EBC-4F24-AA66-9366F525F627}" sibTransId="{8966A344-486C-4A29-81BE-A8817B075597}"/>
    <dgm:cxn modelId="{6A20593C-E20C-4ECE-B44B-5C6D72D90160}" type="presOf" srcId="{5246B269-262E-41BA-8455-E6305A01F93E}" destId="{942163DB-6F58-437E-92EF-AD2BC30E78BF}" srcOrd="0" destOrd="0" presId="urn:microsoft.com/office/officeart/2005/8/layout/vList2"/>
    <dgm:cxn modelId="{7DC71051-6DC1-48A1-A4DC-73599DAAA051}" type="presOf" srcId="{B0C43089-34AF-425C-B304-1B2DFC36A994}" destId="{C3E0B947-4D55-4848-84CA-D41ED40AC203}" srcOrd="0" destOrd="0" presId="urn:microsoft.com/office/officeart/2005/8/layout/vList2"/>
    <dgm:cxn modelId="{62000559-CD0D-408F-94CB-4DAC0767A9C3}" srcId="{DA940A7F-7BAF-465B-A807-66437ED52B05}" destId="{C6AEBB45-81DE-4B77-A3EB-B10658567414}" srcOrd="0" destOrd="0" parTransId="{6F0609BD-4C2C-455E-8150-356BC9A1F8F2}" sibTransId="{1C0B21D3-AE79-4C93-84D4-42E9B168219D}"/>
    <dgm:cxn modelId="{5FDE1D87-7B3E-4E74-AFFD-A182A4F9E53F}" srcId="{DA940A7F-7BAF-465B-A807-66437ED52B05}" destId="{5246B269-262E-41BA-8455-E6305A01F93E}" srcOrd="1" destOrd="0" parTransId="{07B1D44B-558A-4479-ACD1-325C67D1D6FE}" sibTransId="{EF48B542-3D87-4CB6-9E5B-A2364303A04D}"/>
    <dgm:cxn modelId="{5B09B53F-1BF6-482D-BAA4-2C1021575BD8}" type="presParOf" srcId="{8AC58713-6D23-4BFC-A413-567D8F31315B}" destId="{FFF3231F-B026-4BD5-8BD9-BE45166238AA}" srcOrd="0" destOrd="0" presId="urn:microsoft.com/office/officeart/2005/8/layout/vList2"/>
    <dgm:cxn modelId="{D93B7C3C-CC5F-4D89-821A-74C6906EBFEE}" type="presParOf" srcId="{8AC58713-6D23-4BFC-A413-567D8F31315B}" destId="{80BA0AA0-7F3C-4D92-996C-B55AC78CF8AA}" srcOrd="1" destOrd="0" presId="urn:microsoft.com/office/officeart/2005/8/layout/vList2"/>
    <dgm:cxn modelId="{021A4A57-F9DC-43B7-B3C3-0D1DD11C9D02}" type="presParOf" srcId="{8AC58713-6D23-4BFC-A413-567D8F31315B}" destId="{942163DB-6F58-437E-92EF-AD2BC30E78BF}" srcOrd="2" destOrd="0" presId="urn:microsoft.com/office/officeart/2005/8/layout/vList2"/>
    <dgm:cxn modelId="{5FEE1743-9B41-455A-8179-D9B9AF0833AB}" type="presParOf" srcId="{8AC58713-6D23-4BFC-A413-567D8F31315B}" destId="{72600DE0-5B04-411B-BB22-A3B95E724851}" srcOrd="3" destOrd="0" presId="urn:microsoft.com/office/officeart/2005/8/layout/vList2"/>
    <dgm:cxn modelId="{F2F49272-E8ED-42A2-8D8A-D53AF612ECF8}" type="presParOf" srcId="{8AC58713-6D23-4BFC-A413-567D8F31315B}" destId="{C3E0B947-4D55-4848-84CA-D41ED40AC2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A01AF-6590-4561-95BD-AE9F946B66EB}">
      <dsp:nvSpPr>
        <dsp:cNvPr id="0" name=""/>
        <dsp:cNvSpPr/>
      </dsp:nvSpPr>
      <dsp:spPr>
        <a:xfrm>
          <a:off x="0" y="0"/>
          <a:ext cx="51863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66980-266B-4E76-9E4F-092CBD59BF16}">
      <dsp:nvSpPr>
        <dsp:cNvPr id="0" name=""/>
        <dsp:cNvSpPr/>
      </dsp:nvSpPr>
      <dsp:spPr>
        <a:xfrm>
          <a:off x="0" y="0"/>
          <a:ext cx="5186363" cy="137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Municipal Libraries</a:t>
          </a:r>
        </a:p>
      </dsp:txBody>
      <dsp:txXfrm>
        <a:off x="0" y="0"/>
        <a:ext cx="5186363" cy="1371434"/>
      </dsp:txXfrm>
    </dsp:sp>
    <dsp:sp modelId="{791B9AC0-23FA-46FF-BDE0-FEA5E3C752F3}">
      <dsp:nvSpPr>
        <dsp:cNvPr id="0" name=""/>
        <dsp:cNvSpPr/>
      </dsp:nvSpPr>
      <dsp:spPr>
        <a:xfrm>
          <a:off x="0" y="1371434"/>
          <a:ext cx="51863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3F2CD-DEF6-40C4-ADE4-2A5ADF311FC7}">
      <dsp:nvSpPr>
        <dsp:cNvPr id="0" name=""/>
        <dsp:cNvSpPr/>
      </dsp:nvSpPr>
      <dsp:spPr>
        <a:xfrm>
          <a:off x="0" y="1371434"/>
          <a:ext cx="5186363" cy="137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Joint </a:t>
          </a:r>
          <a:r>
            <a:rPr lang="en-US" sz="3600" kern="1200">
              <a:latin typeface="Aptos Display" panose="02110004020202020204"/>
            </a:rPr>
            <a:t>Libraries</a:t>
          </a:r>
          <a:endParaRPr lang="en-US" sz="3600" kern="1200"/>
        </a:p>
      </dsp:txBody>
      <dsp:txXfrm>
        <a:off x="0" y="1371434"/>
        <a:ext cx="5186363" cy="1371434"/>
      </dsp:txXfrm>
    </dsp:sp>
    <dsp:sp modelId="{77361F56-BD62-4BC0-9917-E39CE3BE5CC7}">
      <dsp:nvSpPr>
        <dsp:cNvPr id="0" name=""/>
        <dsp:cNvSpPr/>
      </dsp:nvSpPr>
      <dsp:spPr>
        <a:xfrm>
          <a:off x="0" y="2742868"/>
          <a:ext cx="51863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E0234-5BDB-44BC-BCB2-B60E45A11910}">
      <dsp:nvSpPr>
        <dsp:cNvPr id="0" name=""/>
        <dsp:cNvSpPr/>
      </dsp:nvSpPr>
      <dsp:spPr>
        <a:xfrm>
          <a:off x="0" y="2742868"/>
          <a:ext cx="5186363" cy="137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ptos Display" panose="02110004020202020204"/>
            </a:rPr>
            <a:t>Consolidated</a:t>
          </a:r>
          <a:r>
            <a:rPr lang="en-US" sz="3600" kern="1200" dirty="0"/>
            <a:t> </a:t>
          </a:r>
          <a:r>
            <a:rPr lang="en-US" sz="3600" kern="1200" dirty="0">
              <a:latin typeface="Aptos Display" panose="02110004020202020204"/>
            </a:rPr>
            <a:t>County Libraries</a:t>
          </a:r>
          <a:endParaRPr lang="en-US" sz="3600" kern="1200" dirty="0"/>
        </a:p>
      </dsp:txBody>
      <dsp:txXfrm>
        <a:off x="0" y="2742868"/>
        <a:ext cx="5186363" cy="1371434"/>
      </dsp:txXfrm>
    </dsp:sp>
    <dsp:sp modelId="{56919193-6C21-493B-AE24-531B94D55F8E}">
      <dsp:nvSpPr>
        <dsp:cNvPr id="0" name=""/>
        <dsp:cNvSpPr/>
      </dsp:nvSpPr>
      <dsp:spPr>
        <a:xfrm>
          <a:off x="0" y="4114302"/>
          <a:ext cx="51863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1FDD2-4EC3-4E94-9AF5-9A9E0E74F1E2}">
      <dsp:nvSpPr>
        <dsp:cNvPr id="0" name=""/>
        <dsp:cNvSpPr/>
      </dsp:nvSpPr>
      <dsp:spPr>
        <a:xfrm>
          <a:off x="0" y="4114302"/>
          <a:ext cx="5186363" cy="137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ptos Display" panose="02110004020202020204"/>
            </a:rPr>
            <a:t>Tribal libraries, city/county, county library service, etc.</a:t>
          </a:r>
        </a:p>
      </dsp:txBody>
      <dsp:txXfrm>
        <a:off x="0" y="4114302"/>
        <a:ext cx="5186363" cy="1371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231F-B026-4BD5-8BD9-BE45166238AA}">
      <dsp:nvSpPr>
        <dsp:cNvPr id="0" name=""/>
        <dsp:cNvSpPr/>
      </dsp:nvSpPr>
      <dsp:spPr>
        <a:xfrm>
          <a:off x="0" y="6666"/>
          <a:ext cx="6172199" cy="156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Relationships form through interaction and involvement.</a:t>
          </a:r>
        </a:p>
      </dsp:txBody>
      <dsp:txXfrm>
        <a:off x="76462" y="83128"/>
        <a:ext cx="6019275" cy="1413413"/>
      </dsp:txXfrm>
    </dsp:sp>
    <dsp:sp modelId="{942163DB-6F58-437E-92EF-AD2BC30E78BF}">
      <dsp:nvSpPr>
        <dsp:cNvPr id="0" name=""/>
        <dsp:cNvSpPr/>
      </dsp:nvSpPr>
      <dsp:spPr>
        <a:xfrm>
          <a:off x="0" y="1653643"/>
          <a:ext cx="6172199" cy="156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Involvement builds a foundation of understanding and coordinated action.</a:t>
          </a:r>
        </a:p>
      </dsp:txBody>
      <dsp:txXfrm>
        <a:off x="76462" y="1730105"/>
        <a:ext cx="6019275" cy="1413413"/>
      </dsp:txXfrm>
    </dsp:sp>
    <dsp:sp modelId="{C3E0B947-4D55-4848-84CA-D41ED40AC203}">
      <dsp:nvSpPr>
        <dsp:cNvPr id="0" name=""/>
        <dsp:cNvSpPr/>
      </dsp:nvSpPr>
      <dsp:spPr>
        <a:xfrm>
          <a:off x="0" y="3300621"/>
          <a:ext cx="6172199" cy="156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Dissemination of needs by the municipality and the library = united efforts and partnerships.</a:t>
          </a:r>
        </a:p>
      </dsp:txBody>
      <dsp:txXfrm>
        <a:off x="76462" y="3377083"/>
        <a:ext cx="6019275" cy="1413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EDD3B8-5E68-48E9-AAB1-5DE570C28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97E35-4312-4077-83D3-69953080B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6F02-AF67-416B-AB85-08CFF698F86D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53C52-2B92-4B9E-86F4-DB78684BE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0EA4-BAD2-4335-9446-CA4CCFEC1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5BC62-3B36-43F8-8B69-D6E5E743D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E8F0-931C-4E43-98D1-A3CD0E0034DC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EB063-7F11-4E3B-BA52-07405B1C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6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7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4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8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B45B7-341E-BA31-BDF4-2BD6342F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7E057-E909-B7B6-4151-7C9B85A77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B7EC8-99FD-7169-AECF-EE96B76A8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88508-7AB9-AD85-C0EB-D03079962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9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5B367-1F17-2200-3DBA-714533616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09A1E-FDDD-F9DF-CB51-A56128FF4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3ECD53-16B6-2F2A-FFD1-B87AF1394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9F00B-1FDD-FF8C-8C13-B90FDBF44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63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685C-BCEC-F50E-2E88-4BDB7DD6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9F908-DEE3-7275-844F-633AB3309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8004C-BAA5-A9E4-B8E6-8253D48C0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8D18D-09E3-0501-9D6D-87E7BD957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1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0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0" lvl="1"/>
            <a:endParaRPr lang="en-US" dirty="0">
              <a:ea typeface="Calibri"/>
              <a:cs typeface="Calibri"/>
            </a:endParaRPr>
          </a:p>
          <a:p>
            <a:pPr marL="0"/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2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81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2B75-347D-E604-4BB6-940EFDD1F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22F73-CE8D-BE80-904D-3AE41F1C6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2368B-8B68-F084-E4CA-6DACD916C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DDFA-7443-7DF5-5944-BEF50792A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3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315E2-92B1-4D2C-63AC-16B89E511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7D26B-3253-0526-D785-AABE68A46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5EB88-F3BA-15DC-41EC-70300130A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1F219-9E01-B2E6-F57B-6AF258ED5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7135B-298A-D574-E5B9-BACE077B9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B40F2-6C94-3197-11EC-99B6EB24E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5C692-0682-EA55-BAF1-C57F50C50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37FEE-9B47-77BD-05D5-2A542DAB7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EB063-7F11-4E3B-BA52-07405B1C2D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0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E5D1-BC1D-AA72-3D83-B042B950E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8BA44-61BF-FCE7-D333-0358A478B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4F702-4D01-E2B9-D812-93B48DEB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50FF9-9121-1FA0-E5A9-C4B99346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28AB-C502-BD56-65BC-170F9939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FA161-7E30-C199-1C7B-E354E3FAA0E6}"/>
              </a:ext>
            </a:extLst>
          </p:cNvPr>
          <p:cNvSpPr/>
          <p:nvPr userDrawn="1"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1055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C6A0-9525-F891-7625-8C7E8588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90863-8FFA-FECD-E287-490FF451C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A7122-EC85-8DCF-8347-C2E5FC8F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7C3A5-DFF9-EC26-0BB5-3ED6AAE6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8CC86-F93D-C8FD-E8E2-75DEB83F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143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F26F5-DB48-E68E-DB0E-23107BBBB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75D54-B312-CC53-E384-DC8EB27DD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3147C-4052-094F-7F14-F4EF5BA9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ADAB9-D23E-9E1E-8B16-6679135D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99986-491A-6BA6-A2F9-E8288C35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2073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Content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ltGray">
          <a:xfrm>
            <a:off x="0" y="1"/>
            <a:ext cx="12192000" cy="625133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</p:spPr>
        <p:txBody>
          <a:bodyPr anchor="ctr" anchorCtr="0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0B6DF-7478-4740-A710-DA5E9EBA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D89951-67E9-4086-AED0-C236A00A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553809-8746-49E3-BCB5-0A9FF406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06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 flipH="1">
            <a:off x="12699" y="0"/>
            <a:ext cx="6004585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375312"/>
            <a:ext cx="5186363" cy="5485737"/>
          </a:xfrm>
        </p:spPr>
        <p:txBody>
          <a:bodyPr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F86C4-C3A0-4CA8-8809-1D90DE9E4D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DD26EA8-C9F2-49A7-8F7B-A782D30B82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1DD2E8-07A6-430F-A2FB-E2746C9352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496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0001" y="2222287"/>
            <a:ext cx="10571998" cy="36387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66CE2-DFEE-46B8-AFB2-817272E3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E9A94A-136A-4208-8F98-012BDAC1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459C8B-DA0F-4808-A642-40471D1D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291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</p:spPr>
        <p:txBody>
          <a:bodyPr anchor="ctr" anchorCtr="0">
            <a:normAutofit/>
          </a:bodyPr>
          <a:lstStyle>
            <a:lvl1pPr algn="ctr">
              <a:defRPr sz="4000" b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1FEB3F-0898-4AE0-B8C4-970BF80A3766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-5291" y="-57584"/>
            <a:ext cx="12192000" cy="4851400"/>
          </a:xfrm>
          <a:custGeom>
            <a:avLst/>
            <a:gdLst>
              <a:gd name="connsiteX0" fmla="*/ 0 w 10561638"/>
              <a:gd name="connsiteY0" fmla="*/ 0 h 3937000"/>
              <a:gd name="connsiteX1" fmla="*/ 1760273 w 10561638"/>
              <a:gd name="connsiteY1" fmla="*/ 0 h 3937000"/>
              <a:gd name="connsiteX2" fmla="*/ 1760273 w 10561638"/>
              <a:gd name="connsiteY2" fmla="*/ 0 h 3937000"/>
              <a:gd name="connsiteX3" fmla="*/ 4400683 w 10561638"/>
              <a:gd name="connsiteY3" fmla="*/ 0 h 3937000"/>
              <a:gd name="connsiteX4" fmla="*/ 10561638 w 10561638"/>
              <a:gd name="connsiteY4" fmla="*/ 0 h 3937000"/>
              <a:gd name="connsiteX5" fmla="*/ 10561638 w 10561638"/>
              <a:gd name="connsiteY5" fmla="*/ 2296583 h 3937000"/>
              <a:gd name="connsiteX6" fmla="*/ 10561638 w 10561638"/>
              <a:gd name="connsiteY6" fmla="*/ 2296583 h 3937000"/>
              <a:gd name="connsiteX7" fmla="*/ 10561638 w 10561638"/>
              <a:gd name="connsiteY7" fmla="*/ 3280833 h 3937000"/>
              <a:gd name="connsiteX8" fmla="*/ 10561638 w 10561638"/>
              <a:gd name="connsiteY8" fmla="*/ 3937000 h 3937000"/>
              <a:gd name="connsiteX9" fmla="*/ 4400683 w 10561638"/>
              <a:gd name="connsiteY9" fmla="*/ 3937000 h 3937000"/>
              <a:gd name="connsiteX10" fmla="*/ 2077263 w 10561638"/>
              <a:gd name="connsiteY10" fmla="*/ 4251330 h 3937000"/>
              <a:gd name="connsiteX11" fmla="*/ 1760273 w 10561638"/>
              <a:gd name="connsiteY11" fmla="*/ 3937000 h 3937000"/>
              <a:gd name="connsiteX12" fmla="*/ 0 w 10561638"/>
              <a:gd name="connsiteY12" fmla="*/ 3937000 h 3937000"/>
              <a:gd name="connsiteX13" fmla="*/ 0 w 10561638"/>
              <a:gd name="connsiteY13" fmla="*/ 3280833 h 3937000"/>
              <a:gd name="connsiteX14" fmla="*/ 0 w 10561638"/>
              <a:gd name="connsiteY14" fmla="*/ 2296583 h 3937000"/>
              <a:gd name="connsiteX15" fmla="*/ 0 w 10561638"/>
              <a:gd name="connsiteY15" fmla="*/ 2296583 h 3937000"/>
              <a:gd name="connsiteX16" fmla="*/ 0 w 10561638"/>
              <a:gd name="connsiteY16" fmla="*/ 0 h 393700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482983 w 10561638"/>
              <a:gd name="connsiteY9" fmla="*/ 39751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878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624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243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1638" h="4251330">
                <a:moveTo>
                  <a:pt x="0" y="0"/>
                </a:moveTo>
                <a:lnTo>
                  <a:pt x="1760273" y="0"/>
                </a:lnTo>
                <a:lnTo>
                  <a:pt x="1760273" y="0"/>
                </a:lnTo>
                <a:lnTo>
                  <a:pt x="4400683" y="0"/>
                </a:lnTo>
                <a:lnTo>
                  <a:pt x="10561638" y="0"/>
                </a:lnTo>
                <a:lnTo>
                  <a:pt x="10561638" y="2296583"/>
                </a:lnTo>
                <a:lnTo>
                  <a:pt x="10561638" y="2296583"/>
                </a:lnTo>
                <a:lnTo>
                  <a:pt x="10561638" y="3280833"/>
                </a:lnTo>
                <a:lnTo>
                  <a:pt x="10561638" y="3937000"/>
                </a:lnTo>
                <a:lnTo>
                  <a:pt x="2343283" y="3924300"/>
                </a:lnTo>
                <a:lnTo>
                  <a:pt x="2077263" y="4251330"/>
                </a:lnTo>
                <a:lnTo>
                  <a:pt x="1760273" y="3937000"/>
                </a:lnTo>
                <a:lnTo>
                  <a:pt x="0" y="3937000"/>
                </a:lnTo>
                <a:lnTo>
                  <a:pt x="0" y="3280833"/>
                </a:lnTo>
                <a:lnTo>
                  <a:pt x="0" y="2296583"/>
                </a:lnTo>
                <a:lnTo>
                  <a:pt x="0" y="2296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E71A4-2AD7-44A1-9075-3AB1A226C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F74D3-28C0-4AA1-8508-75D32DA3C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D83112-B341-46D2-8B30-46DBC3DAE3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26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4059F8-A688-4FFE-AA79-3B6D811F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5181600" cy="3638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AB4A3-AE75-4D00-9BE1-AF3996C6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471F3C4-BAAF-4391-B574-8E340EDA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8DD71F-FEC6-4AB5-974A-FD2B82A7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491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2B99B50-4971-48A5-8202-4CC55C7F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404916 w 6526400"/>
              <a:gd name="connsiteY0" fmla="*/ 0 h 6857999"/>
              <a:gd name="connsiteX1" fmla="*/ 1425163 w 6526400"/>
              <a:gd name="connsiteY1" fmla="*/ 0 h 6857999"/>
              <a:gd name="connsiteX2" fmla="*/ 2955534 w 6526400"/>
              <a:gd name="connsiteY2" fmla="*/ 0 h 6857999"/>
              <a:gd name="connsiteX3" fmla="*/ 6526400 w 6526400"/>
              <a:gd name="connsiteY3" fmla="*/ 0 h 6857999"/>
              <a:gd name="connsiteX4" fmla="*/ 6526400 w 6526400"/>
              <a:gd name="connsiteY4" fmla="*/ 6857999 h 6857999"/>
              <a:gd name="connsiteX5" fmla="*/ 404916 w 6526400"/>
              <a:gd name="connsiteY5" fmla="*/ 6857999 h 6857999"/>
              <a:gd name="connsiteX6" fmla="*/ 377830 w 6526400"/>
              <a:gd name="connsiteY6" fmla="*/ 2463800 h 6857999"/>
              <a:gd name="connsiteX7" fmla="*/ 0 w 6526400"/>
              <a:gd name="connsiteY7" fmla="*/ 2203407 h 6857999"/>
              <a:gd name="connsiteX8" fmla="*/ 391373 w 6526400"/>
              <a:gd name="connsiteY8" fmla="*/ 1854200 h 6857999"/>
              <a:gd name="connsiteX9" fmla="*/ 404916 w 65264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6400" h="6857999">
                <a:moveTo>
                  <a:pt x="404916" y="0"/>
                </a:moveTo>
                <a:lnTo>
                  <a:pt x="1425163" y="0"/>
                </a:lnTo>
                <a:lnTo>
                  <a:pt x="2955534" y="0"/>
                </a:lnTo>
                <a:lnTo>
                  <a:pt x="6526400" y="0"/>
                </a:lnTo>
                <a:lnTo>
                  <a:pt x="6526400" y="6857999"/>
                </a:lnTo>
                <a:lnTo>
                  <a:pt x="404916" y="6857999"/>
                </a:lnTo>
                <a:lnTo>
                  <a:pt x="377830" y="2463800"/>
                </a:lnTo>
                <a:lnTo>
                  <a:pt x="0" y="2203407"/>
                </a:lnTo>
                <a:lnTo>
                  <a:pt x="391373" y="1854200"/>
                </a:lnTo>
                <a:cubicBezTo>
                  <a:pt x="395887" y="1282700"/>
                  <a:pt x="400402" y="571500"/>
                  <a:pt x="404916" y="0"/>
                </a:cubicBezTo>
                <a:close/>
              </a:path>
            </a:pathLst>
          </a:cu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  <a:effectLst/>
        </p:spPr>
        <p:txBody>
          <a:bodyPr anchor="b">
            <a:normAutofit/>
          </a:bodyPr>
          <a:lstStyle>
            <a:lvl1pPr algn="l">
              <a:defRPr sz="4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4FB892-38DF-40F9-B034-BC1E61FC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334448" cy="381158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9ED24-3C5F-4326-A304-DBDBA6CE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32AEE-3AAE-4FBF-969F-8A364CE8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17C1A8-7DBE-4E24-BCA1-D820D780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9730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87A1-9AA1-2167-015F-13A2798C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766B9-97DC-C02E-042A-46EBD79F0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A5C0-CC7A-F72D-5122-ECC9F501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F87A3-1AF0-A0B3-F8F2-C84066B5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1981-ABE3-712C-DD5B-3BC5EE3D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6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52A4-7106-7C3C-6996-1A12C5E6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2915E-E8BB-8066-7B48-F078CA285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7B77-9E4B-7846-D91A-EB1E40DC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A6215-00F5-5A65-5A25-899D51BA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8B16-5053-59F4-CAC1-3F310D43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366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D24E-6168-9C1E-64CB-F342C73F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B5C49-767E-9D1C-90D5-2D93892BB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9C290-30AE-288C-F118-806A034F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7DD45-4762-865A-17BA-0CA8DE7B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845C3-7614-53D8-DF54-02EA0F7C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66E0F-90A3-37C5-5CBA-5BD9D32F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71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32C3-6B28-6C6A-1BB3-436A6F04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B872-3EF1-CCAC-3353-7388C8B7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F9C31-10E2-3AE3-0095-3A82CF35C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F5299-304D-157E-60DF-2A5CBD9A1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9F590-EE3C-6913-FD7E-F15C97C4D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28D08-5BDA-8EA5-F8CC-74A7C895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39039-7060-3E81-7239-18BFC7D4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1115B-BD41-9C0B-3DCF-2329EFE0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098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F1E7-0EC6-8A35-5A78-8AD45513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13AE3-27D3-E3C9-691E-8E2A5919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092F9-6D18-9DE1-E459-2D26DFA2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4C139-C025-A593-BB38-5629CEAC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953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EA74E-011C-ECCD-4975-5E60765E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8BDF4-5FCD-251E-69CD-AC18A485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D34BA-E4EF-CDDB-C217-1CD6966D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40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D959-4739-32EF-9656-8DC36DAB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A3FD-0A33-9F1D-A78A-B0C4936A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5C904-3213-EE01-194A-2575FAD3D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AB3BB-FF4D-C5B8-A07B-B94E185C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066E9-92FD-A93F-A91B-8EC0E280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C0C6-300F-FB63-6F98-052CA742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21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D770-F678-A274-C4FE-C6E42B0A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FE55B-CE64-5759-B188-C5171FDEE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3FC59-6B26-3A48-06AB-7641A31A5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EC417-C75D-D221-3897-67D829B2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60535-DFAE-2943-0E9C-8FE3D70E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A7BF3-1AE4-69BE-2A05-A9DAC735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726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DB952-1A06-39E8-EEAD-35A82BD0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4B006-0AEF-E94B-BDE9-F89FC823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C954A-D6B7-7163-7D5A-C61109974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7F6C47-B260-4BB6-8230-7D14D5CDE026}" type="datetimeFigureOut">
              <a:rPr lang="en-US" noProof="0" smtClean="0"/>
              <a:t>6/11/2026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5BF07-1F79-92EC-7BE9-C593C0BDF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8901-E677-7A5F-1D28-1757EFB63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942799-31AF-4FF8-9D79-C1A3E01FB20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9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676" r:id="rId16"/>
    <p:sldLayoutId id="21474836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yshotsphotography?utm_source=unsplash&amp;utm_medium=referral&amp;utm_content=creditCopyTex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hyperlink" Target="https://unsplash.com/photos/a-man-holding-a-baby-GJwgw_XqooQ?utm_source=unsplash&amp;utm_medium=referral&amp;utm_content=creditCopyTex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photos/brown-wooden-book-shelves-in-library-1emWndlDHs0?utm_source=unsplash&amp;utm_medium=referral&amp;utm_content=creditCopyText" TargetMode="External"/><Relationship Id="rId4" Type="http://schemas.openxmlformats.org/officeDocument/2006/relationships/hyperlink" Target="https://unsplash.com/@shunyakoide?utm_source=unsplash&amp;utm_medium=referral&amp;utm_content=creditCopyTex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yshotsphotography?utm_source=unsplash&amp;utm_medium=referral&amp;utm_content=creditCopyTex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hyperlink" Target="https://unsplash.com/photos/a-man-holding-a-baby-GJwgw_XqooQ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uh8lsN0XTvK-AutJWVS82Q#/registrat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strusteetraining.com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photos/a-hillside-covered-in-yellow-wildflowers-under-a-blue-sky-ktM021pbteQ?utm_source=unsplash&amp;utm_medium=referral&amp;utm_content=creditCopyText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unsplash.com/@dongsh?utm_source=unsplash&amp;utm_medium=referral&amp;utm_content=creditCopyTex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langby@ifls.lib.wi.us" TargetMode="External"/><Relationship Id="rId5" Type="http://schemas.openxmlformats.org/officeDocument/2006/relationships/hyperlink" Target="mailto:kami.lynch@wisc.edu" TargetMode="External"/><Relationship Id="rId4" Type="http://schemas.openxmlformats.org/officeDocument/2006/relationships/hyperlink" Target="mailto:teresa.schmidt@dpi.wi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37BC-7D91-4F83-845D-70080D7DD6FC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545725" y="232837"/>
            <a:ext cx="7646275" cy="202100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Collaborating for 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Community Success</a:t>
            </a:r>
            <a:br>
              <a:rPr lang="en-US" sz="4400" b="0" dirty="0"/>
            </a:br>
            <a:r>
              <a:rPr lang="en-US" sz="2400" dirty="0"/>
              <a:t>Building &amp; Leveraging Your Municipal Relationships</a:t>
            </a:r>
            <a:endParaRPr lang="en-US" sz="4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5DACC-1D74-41AD-B036-C015472B9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3879" y="2867025"/>
            <a:ext cx="7649844" cy="2847975"/>
          </a:xfr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Teresa Schmidt</a:t>
            </a:r>
            <a:br>
              <a:rPr lang="en-US" sz="2000" b="1" dirty="0"/>
            </a:br>
            <a:r>
              <a:rPr lang="en-US" sz="1800" dirty="0"/>
              <a:t>Public Library Administration Consultant</a:t>
            </a:r>
            <a:br>
              <a:rPr lang="en-US" sz="1800" dirty="0"/>
            </a:br>
            <a:r>
              <a:rPr lang="en-US" sz="1800" dirty="0"/>
              <a:t>Wisconsin DPI Bureau of Libraries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Kami Lynch</a:t>
            </a:r>
            <a:br>
              <a:rPr lang="en-US" sz="2000" b="1" dirty="0"/>
            </a:br>
            <a:r>
              <a:rPr lang="en-US" sz="1800" dirty="0"/>
              <a:t>Municipal Clerk Specialist</a:t>
            </a:r>
            <a:br>
              <a:rPr lang="en-US" sz="1800" dirty="0"/>
            </a:br>
            <a:r>
              <a:rPr lang="en-US" sz="1800" dirty="0"/>
              <a:t>UW-Extension - Local Government Education</a:t>
            </a:r>
            <a:endParaRPr lang="en-US" sz="17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/>
              <a:t>In partnership with </a:t>
            </a:r>
            <a:br>
              <a:rPr lang="en-US" sz="2000" dirty="0"/>
            </a:b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Leah Langby</a:t>
            </a:r>
            <a:b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1800" dirty="0"/>
              <a:t>IFLS Library System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C0740-FE7A-85B9-543A-B48B2D0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" y="0"/>
            <a:ext cx="4542035" cy="6858000"/>
          </a:xfrm>
          <a:prstGeom prst="rect">
            <a:avLst/>
          </a:prstGeom>
        </p:spPr>
      </p:pic>
      <p:pic>
        <p:nvPicPr>
          <p:cNvPr id="10" name="Picture 9" descr="Wisconsin Department of Public Instruction">
            <a:extLst>
              <a:ext uri="{FF2B5EF4-FFF2-40B4-BE49-F238E27FC236}">
                <a16:creationId xmlns:a16="http://schemas.microsoft.com/office/drawing/2014/main" id="{965B8988-3763-C949-86CD-12E2EE964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22" y="5966511"/>
            <a:ext cx="2643388" cy="658652"/>
          </a:xfrm>
          <a:prstGeom prst="rect">
            <a:avLst/>
          </a:prstGeom>
        </p:spPr>
      </p:pic>
      <p:pic>
        <p:nvPicPr>
          <p:cNvPr id="5" name="Picture 4" descr="IFLS Library System: Inspiring and Facilitating Library Success">
            <a:extLst>
              <a:ext uri="{FF2B5EF4-FFF2-40B4-BE49-F238E27FC236}">
                <a16:creationId xmlns:a16="http://schemas.microsoft.com/office/drawing/2014/main" id="{C943CDBD-7E0A-B885-6DB1-C70C810D5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195" y="5918006"/>
            <a:ext cx="1382520" cy="755663"/>
          </a:xfrm>
          <a:prstGeom prst="rect">
            <a:avLst/>
          </a:prstGeom>
        </p:spPr>
      </p:pic>
      <p:pic>
        <p:nvPicPr>
          <p:cNvPr id="12" name="Picture 11" descr="Local Government Education Division of Extension, University of Wisconsin-Madison">
            <a:extLst>
              <a:ext uri="{FF2B5EF4-FFF2-40B4-BE49-F238E27FC236}">
                <a16:creationId xmlns:a16="http://schemas.microsoft.com/office/drawing/2014/main" id="{C1FE0150-8A3C-5AB4-BF28-EB07582A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125" y="5946458"/>
            <a:ext cx="2451415" cy="7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8BA2B-01BC-4DD9-C059-A2B7D509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Understanding Varied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E0A84-9D55-5EB5-33E0-705DCE0AC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585" y="1894635"/>
            <a:ext cx="5255435" cy="42949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Library Director</a:t>
            </a:r>
            <a:endParaRPr lang="en-US" sz="2400" b="1" dirty="0"/>
          </a:p>
          <a:p>
            <a:r>
              <a:rPr lang="en-US" sz="2400" dirty="0"/>
              <a:t>Hired by the library board</a:t>
            </a:r>
          </a:p>
          <a:p>
            <a:r>
              <a:rPr lang="en-US" sz="2400" dirty="0"/>
              <a:t>Assists with library board business</a:t>
            </a:r>
          </a:p>
          <a:p>
            <a:r>
              <a:rPr lang="en-US" sz="2400" dirty="0"/>
              <a:t>Appoints and manages library staff</a:t>
            </a:r>
          </a:p>
          <a:p>
            <a:r>
              <a:rPr lang="en-US" sz="2400" dirty="0"/>
              <a:t>Directs all operations of the library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Collections, programs, services, outreach</a:t>
            </a:r>
          </a:p>
          <a:p>
            <a:r>
              <a:rPr lang="en-US" sz="2400" dirty="0"/>
              <a:t>Develops library budget</a:t>
            </a:r>
          </a:p>
          <a:p>
            <a:r>
              <a:rPr lang="en-US" sz="2400" dirty="0"/>
              <a:t>Develops policies and procedures</a:t>
            </a:r>
          </a:p>
          <a:p>
            <a:r>
              <a:rPr lang="en-US" sz="2400" dirty="0"/>
              <a:t>Manages library facility needs</a:t>
            </a:r>
          </a:p>
          <a:p>
            <a:r>
              <a:rPr lang="en-US" sz="2400" dirty="0"/>
              <a:t>Strategic planning</a:t>
            </a:r>
          </a:p>
          <a:p>
            <a:r>
              <a:rPr lang="en-US" sz="2400" dirty="0"/>
              <a:t>Other duties as assigned!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7B4BF-F4B5-D61A-6ED2-1DBCDE6D0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888422"/>
            <a:ext cx="5097780" cy="408478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Municipal Clerk</a:t>
            </a:r>
            <a:endParaRPr lang="en-US" sz="2400" b="1" dirty="0"/>
          </a:p>
          <a:p>
            <a:r>
              <a:rPr lang="en-US" sz="2400" dirty="0"/>
              <a:t>Elected or appointed</a:t>
            </a:r>
          </a:p>
          <a:p>
            <a:r>
              <a:rPr lang="en-US" sz="2400" dirty="0"/>
              <a:t>Legal Notices &amp; Open Meetings</a:t>
            </a:r>
            <a:endParaRPr lang="en-US" dirty="0"/>
          </a:p>
          <a:p>
            <a:r>
              <a:rPr lang="en-US" sz="2400" dirty="0"/>
              <a:t>Records Management (info hub)</a:t>
            </a:r>
          </a:p>
          <a:p>
            <a:r>
              <a:rPr lang="en-US" sz="2400" dirty="0"/>
              <a:t>Elections</a:t>
            </a:r>
          </a:p>
          <a:p>
            <a:r>
              <a:rPr lang="en-US" sz="2400" dirty="0"/>
              <a:t>Licensing</a:t>
            </a:r>
          </a:p>
          <a:p>
            <a:r>
              <a:rPr lang="en-US" sz="2400" dirty="0"/>
              <a:t>Community Liaison</a:t>
            </a:r>
          </a:p>
          <a:p>
            <a:r>
              <a:rPr lang="en-US" sz="2400" dirty="0"/>
              <a:t>Governance Guardians</a:t>
            </a:r>
          </a:p>
          <a:p>
            <a:r>
              <a:rPr lang="en-US" sz="2400" dirty="0"/>
              <a:t>Possibly supervised by city/village administrator</a:t>
            </a:r>
          </a:p>
          <a:p>
            <a:r>
              <a:rPr lang="en-US" sz="2400" dirty="0"/>
              <a:t>All other duties as assigned… </a:t>
            </a:r>
            <a:br>
              <a:rPr lang="en-US" sz="2400" dirty="0"/>
            </a:br>
            <a:r>
              <a:rPr lang="en-US" sz="2400" dirty="0"/>
              <a:t>or stumbled upon, or thrown into</a:t>
            </a:r>
          </a:p>
        </p:txBody>
      </p:sp>
    </p:spTree>
    <p:extLst>
      <p:ext uri="{BB962C8B-B14F-4D97-AF65-F5344CB8AC3E}">
        <p14:creationId xmlns:p14="http://schemas.microsoft.com/office/powerpoint/2010/main" val="132199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97A3-CAEC-4FBF-94DF-5925729E0C97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Operational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5FD3-E825-420F-8A22-D0B5F3294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791" y="2222287"/>
            <a:ext cx="8474207" cy="36387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Facilities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ea typeface="Tahoma"/>
                <a:cs typeface="Tahoma"/>
              </a:rPr>
              <a:t> Leased v. owned</a:t>
            </a:r>
            <a:endParaRPr lang="en-US" sz="240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ea typeface="Tahoma"/>
                <a:cs typeface="Tahoma"/>
              </a:rPr>
              <a:t> Maintenance &amp; care of building – shared or isolated</a:t>
            </a:r>
          </a:p>
          <a:p>
            <a:r>
              <a:rPr lang="en-US">
                <a:ea typeface="Tahoma"/>
                <a:cs typeface="Tahoma"/>
              </a:rPr>
              <a:t>Operating hours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ea typeface="Tahoma"/>
                <a:cs typeface="Tahoma"/>
              </a:rPr>
              <a:t> M-F v. evenings &amp; weekends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 Service operation support differences</a:t>
            </a:r>
          </a:p>
          <a:p>
            <a:r>
              <a:rPr lang="en-US">
                <a:ea typeface="Tahoma" panose="020B0604030504040204" pitchFamily="34" charset="0"/>
                <a:cs typeface="Tahoma" panose="020B0604030504040204" pitchFamily="34" charset="0"/>
              </a:rPr>
              <a:t>Personnel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 Part-time &amp; Full-time ratio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>
                <a:ea typeface="Tahoma" panose="020B0604030504040204" pitchFamily="34" charset="0"/>
                <a:cs typeface="Tahoma" panose="020B0604030504040204" pitchFamily="34" charset="0"/>
              </a:rPr>
              <a:t> Varying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172946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C5A806-6B5D-622C-6EB7-04CF0658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HR Differences</a:t>
            </a:r>
          </a:p>
        </p:txBody>
      </p:sp>
      <p:pic>
        <p:nvPicPr>
          <p:cNvPr id="6" name="Picture Placeholder 5" descr="A grid of cartoon faces of people connected with dotted lines to give the impression of an organizational chart">
            <a:extLst>
              <a:ext uri="{FF2B5EF4-FFF2-40B4-BE49-F238E27FC236}">
                <a16:creationId xmlns:a16="http://schemas.microsoft.com/office/drawing/2014/main" id="{BBC190C7-7D78-DEE2-DD16-5256F16921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737" r="16026" b="2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gradFill rotWithShape="1">
            <a:gsLst>
              <a:gs pos="0">
                <a:srgbClr val="156082">
                  <a:satMod val="103000"/>
                  <a:lumMod val="102000"/>
                  <a:tint val="94000"/>
                </a:srgbClr>
              </a:gs>
              <a:gs pos="50000">
                <a:srgbClr val="156082">
                  <a:satMod val="110000"/>
                  <a:lumMod val="100000"/>
                  <a:shade val="100000"/>
                </a:srgbClr>
              </a:gs>
              <a:gs pos="100000">
                <a:srgbClr val="15608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E6FF4-39CB-374F-AD08-BCA9B4801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Personnel/Staffing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Large amount of part-time staff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Varying pay/compensation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Library Board authority to provide pay increases (*based on municipally allocated funds)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Lack of legal clarity: differing opinions from DPI and LWM on what defines “compensation” for library employees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402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B8419-82D9-E410-97C6-D7765189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163052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 b="1" dirty="0"/>
              <a:t>Library Operations Evolve Quickly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8F072-9C85-1C5E-D8D4-6B8959647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407896"/>
            <a:ext cx="4483324" cy="28907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Libraries fill voids in the community and offer services based upon relevant needs.</a:t>
            </a:r>
          </a:p>
          <a:p>
            <a:r>
              <a:rPr lang="en-US" sz="2000" dirty="0"/>
              <a:t>Needs are constantly evolving.</a:t>
            </a:r>
          </a:p>
          <a:p>
            <a:r>
              <a:rPr lang="en-US" sz="2000" dirty="0"/>
              <a:t>Libraries pivot and support these needs, often without allocated funding to do so.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C9F3-9AD9-3500-FFF3-22AD600E2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980" y="2407896"/>
            <a:ext cx="5005998" cy="299349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Examples of services libraries currently provide: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Social services 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Job Center services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Digital resources and learning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Community meeting and work space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In addition to "traditional" library services: access to information, early literacy programming, resources for lifelong learning, etc.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2031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A3E3-E0EA-2F80-A912-6D192D57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8" y="313668"/>
            <a:ext cx="5840197" cy="11398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kern="1200" dirty="0">
                <a:solidFill>
                  <a:schemeClr val="bg2"/>
                </a:solidFill>
              </a:rPr>
              <a:t>Differences = Pain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E13F-48FC-C427-68DC-53586841F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i="1" dirty="0"/>
              <a:t>Lack of operational continuity can create lack of understanding, leading to:</a:t>
            </a:r>
          </a:p>
          <a:p>
            <a:r>
              <a:rPr lang="en-US" dirty="0"/>
              <a:t>Communication gaps</a:t>
            </a:r>
          </a:p>
          <a:p>
            <a:r>
              <a:rPr lang="en-US" dirty="0"/>
              <a:t>Misalignment of resources</a:t>
            </a:r>
          </a:p>
          <a:p>
            <a:r>
              <a:rPr lang="en-US" dirty="0"/>
              <a:t>Varying priorities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Communications">
            <a:extLst>
              <a:ext uri="{FF2B5EF4-FFF2-40B4-BE49-F238E27FC236}">
                <a16:creationId xmlns:a16="http://schemas.microsoft.com/office/drawing/2014/main" id="{AFF08FF8-423E-3EFE-E544-2C304A81E8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99" y="524999"/>
            <a:ext cx="5186363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3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402A7-F148-9EF9-C5D5-A07D17C6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B327EA-0CAF-693C-3285-D93594621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C7006A-4070-5752-8BE1-50CCAF8B1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EAD4AD-53DA-E93B-650D-237D247FE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CD7B291-D1BB-BC0E-EE32-65582B9B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83152-E35D-0961-0038-BFEE33825E8E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75681" y="2950387"/>
            <a:ext cx="3541122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Building Relationships:</a:t>
            </a:r>
            <a:br>
              <a:rPr lang="en-US"/>
            </a:br>
            <a:r>
              <a:rPr lang="en-US">
                <a:solidFill>
                  <a:srgbClr val="FFFFFF"/>
                </a:solidFill>
              </a:rPr>
              <a:t>the solution for pain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EFDC7-8A8C-3E97-56C6-975AA0D3114B}"/>
              </a:ext>
            </a:extLst>
          </p:cNvPr>
          <p:cNvSpPr txBox="1"/>
          <p:nvPr/>
        </p:nvSpPr>
        <p:spPr>
          <a:xfrm>
            <a:off x="9126101" y="6486242"/>
            <a:ext cx="30595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Photo by 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Erika Fletcher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on </a:t>
            </a:r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Two arms extended in a handshake">
            <a:extLst>
              <a:ext uri="{FF2B5EF4-FFF2-40B4-BE49-F238E27FC236}">
                <a16:creationId xmlns:a16="http://schemas.microsoft.com/office/drawing/2014/main" id="{E71665C9-FD9D-98BC-0A6E-0D45F09975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93" t="-419" r="18017" b="418"/>
          <a:stretch>
            <a:fillRect/>
          </a:stretch>
        </p:blipFill>
        <p:spPr>
          <a:xfrm>
            <a:off x="4038599" y="10"/>
            <a:ext cx="8154681" cy="68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A97BF-D449-19D7-B535-3B592795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Relationships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7EA59-E730-4630-1253-CDDDAD3EB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Generate understanding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Promote collaboration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Ensure continuity during times of turbulence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Promote knowledge transfer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Creates a strong culture </a:t>
            </a:r>
            <a:br>
              <a:rPr lang="en-US" sz="2200"/>
            </a:br>
            <a:r>
              <a:rPr lang="en-US" sz="2200"/>
              <a:t>(we vs. me)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4" descr="An aisle in a library, with large glass windows above and bookshelves on both sides of the aisle">
            <a:extLst>
              <a:ext uri="{FF2B5EF4-FFF2-40B4-BE49-F238E27FC236}">
                <a16:creationId xmlns:a16="http://schemas.microsoft.com/office/drawing/2014/main" id="{8C2EBCFA-4A8F-2CE4-F1EA-9E975FE2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146" r="-1" b="730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1D4FE2-D89A-6401-F3AE-7AF0CD693E48}"/>
              </a:ext>
            </a:extLst>
          </p:cNvPr>
          <p:cNvSpPr txBox="1"/>
          <p:nvPr/>
        </p:nvSpPr>
        <p:spPr>
          <a:xfrm>
            <a:off x="3371362" y="6532631"/>
            <a:ext cx="235402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Photo by </a:t>
            </a:r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Shunya Koide</a:t>
            </a:r>
            <a:r>
              <a:rPr lang="en-US" sz="1100" dirty="0"/>
              <a:t> on </a:t>
            </a:r>
            <a:r>
              <a:rPr lang="en-US" sz="11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308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3EB-5DA8-F8C6-DA5A-E5CC3C68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Getting &amp; Staying Involved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14D327-4C67-D778-01A9-F52A7F0BD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0314"/>
            <a:ext cx="3932237" cy="3608673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Attend municipal leadership team meetings.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Be part of the budget process with other municipal departments.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Attend meetings of the local governing body – get to know your elected officials.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Speak up – communicate your </a:t>
            </a:r>
            <a:r>
              <a:rPr lang="en-US" sz="2000" i="1" dirty="0"/>
              <a:t>needs</a:t>
            </a:r>
            <a:r>
              <a:rPr lang="en-US" sz="2000" dirty="0"/>
              <a:t> AND </a:t>
            </a:r>
            <a:r>
              <a:rPr lang="en-US" sz="2000" i="1" dirty="0"/>
              <a:t>wants</a:t>
            </a:r>
            <a:r>
              <a:rPr lang="en-US" sz="2000" dirty="0"/>
              <a:t>.</a:t>
            </a:r>
          </a:p>
        </p:txBody>
      </p:sp>
      <p:graphicFrame>
        <p:nvGraphicFramePr>
          <p:cNvPr id="5" name="Content Placeholder 2" descr="Relationships form through interaction and involvement.&#10;Involvement builds a foundation of understanding and coordinated action.&#10;Dissemination of needs by the municipality and the library = united efforts and partnerships.&#10;">
            <a:extLst>
              <a:ext uri="{FF2B5EF4-FFF2-40B4-BE49-F238E27FC236}">
                <a16:creationId xmlns:a16="http://schemas.microsoft.com/office/drawing/2014/main" id="{A6EE90E2-9136-03EB-0A4D-165DF5D6A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96798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574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83785-7243-1E9A-1EAA-D5927E0D1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9B0F4-7EF7-6DD5-3490-85B07392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125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Working together in municipalities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silhouette of two faces looking at each other, overlayed on a section of bookselves">
            <a:extLst>
              <a:ext uri="{FF2B5EF4-FFF2-40B4-BE49-F238E27FC236}">
                <a16:creationId xmlns:a16="http://schemas.microsoft.com/office/drawing/2014/main" id="{4FBDCF1C-6F50-FB0E-8C7D-C8CC75B3CF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55" r="19694" b="-2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55374-AD5B-AC7A-D310-3592FCCDBA83}"/>
              </a:ext>
            </a:extLst>
          </p:cNvPr>
          <p:cNvSpPr txBox="1"/>
          <p:nvPr/>
        </p:nvSpPr>
        <p:spPr>
          <a:xfrm>
            <a:off x="6657715" y="2033751"/>
            <a:ext cx="4538621" cy="46350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Strategic Planning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How the work of the library supports the municipality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Economic impact of libraries on the community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How dollars spent on the library flow back into the municipality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Operational Support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Libraries step in during times of need for the municipality, and vice-versa.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Onboarding and working with new staff members – Village of Cameron Public Library &amp; Village of Colfax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Resource hubs for municipal happenings – property assessment or tax information, elections, comprehensive plan updates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33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3F383-4A3A-01B6-EDF2-B5AC29651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F3BDFC-38B6-5927-4E91-9416D146F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530297-56C7-AD77-18FD-BB031C658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AC7CE-F975-CF3A-90AE-60B4A9954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93B246-9FF3-EA72-6165-03AE81BBE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A4CD-1D37-EBF0-0BEB-B2BD3ABF0EFF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75681" y="2950387"/>
            <a:ext cx="3541122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Supporting One Another:</a:t>
            </a:r>
            <a:br>
              <a:rPr lang="en-US"/>
            </a:br>
            <a:r>
              <a:rPr lang="en-US">
                <a:solidFill>
                  <a:srgbClr val="FFFFFF"/>
                </a:solidFill>
              </a:rPr>
              <a:t>unique collaborations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493B32-E328-A172-6EE6-D57E1D3B8DD6}"/>
              </a:ext>
            </a:extLst>
          </p:cNvPr>
          <p:cNvSpPr txBox="1"/>
          <p:nvPr/>
        </p:nvSpPr>
        <p:spPr>
          <a:xfrm>
            <a:off x="9126101" y="6486242"/>
            <a:ext cx="30595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Photo by 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Erika Fletcher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 on 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4" name="Picture 3" descr="A municipal truck with a handpainted advertisement stating &quot;Get your library card&quot; ">
            <a:extLst>
              <a:ext uri="{FF2B5EF4-FFF2-40B4-BE49-F238E27FC236}">
                <a16:creationId xmlns:a16="http://schemas.microsoft.com/office/drawing/2014/main" id="{04DC5EDF-3B90-F53E-E259-D0B5299A4E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177" t="12956" r="-174" b="24309"/>
          <a:stretch>
            <a:fillRect/>
          </a:stretch>
        </p:blipFill>
        <p:spPr>
          <a:xfrm>
            <a:off x="3812236" y="-6282"/>
            <a:ext cx="8373212" cy="6872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B6D65B-CC3E-103F-6376-275AC484C1E8}"/>
              </a:ext>
            </a:extLst>
          </p:cNvPr>
          <p:cNvSpPr txBox="1"/>
          <p:nvPr/>
        </p:nvSpPr>
        <p:spPr>
          <a:xfrm>
            <a:off x="9120350" y="6494868"/>
            <a:ext cx="30595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Photo by Lake Geneva Public Library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4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6B58F-1CF7-41B5-BF70-710D7AC7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4" y="467271"/>
            <a:ext cx="4684955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Components for Consideration</a:t>
            </a:r>
            <a:br>
              <a:rPr lang="en-US" sz="3100" dirty="0"/>
            </a:br>
            <a:r>
              <a:rPr lang="en-US" sz="1800" dirty="0"/>
              <a:t>Building &amp; Leveraging Municipal Relationships</a:t>
            </a:r>
            <a:endParaRPr lang="en-US" sz="31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lose-up view of the arms of two people standing next to each other and holding open books">
            <a:extLst>
              <a:ext uri="{FF2B5EF4-FFF2-40B4-BE49-F238E27FC236}">
                <a16:creationId xmlns:a16="http://schemas.microsoft.com/office/drawing/2014/main" id="{9BCBBE4F-2EBD-0C48-6F0F-56A01D7475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3250" r="-2" b="-2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1311-DD92-45BA-B10F-C1A324C27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b="1" u="sng" dirty="0">
                <a:solidFill>
                  <a:schemeClr val="tx1">
                    <a:alpha val="80000"/>
                  </a:schemeClr>
                </a:solidFill>
              </a:rPr>
              <a:t>Key Topics</a:t>
            </a:r>
          </a:p>
          <a:p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Structural &amp; Operational Differences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Funding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Functionalities</a:t>
            </a:r>
          </a:p>
          <a:p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Common Pain Points</a:t>
            </a:r>
          </a:p>
          <a:p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Relationship Building</a:t>
            </a:r>
          </a:p>
          <a:p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Success Stories</a:t>
            </a:r>
          </a:p>
        </p:txBody>
      </p:sp>
      <p:sp>
        <p:nvSpPr>
          <p:cNvPr id="3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4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ABED-9BF9-9DDD-BCB2-A74B48CD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 anchor="ctr"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</a:rPr>
              <a:t>Unique Collaborations</a:t>
            </a:r>
          </a:p>
        </p:txBody>
      </p:sp>
      <p:pic>
        <p:nvPicPr>
          <p:cNvPr id="4" name="Picture 3" descr="A municipal truck with a handpainted advertisement saying &quot;L G Library Est 1895&quot;">
            <a:extLst>
              <a:ext uri="{FF2B5EF4-FFF2-40B4-BE49-F238E27FC236}">
                <a16:creationId xmlns:a16="http://schemas.microsoft.com/office/drawing/2014/main" id="{06542939-58CC-BFE9-036A-8C2A3A1237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415" r="-1" b="34440"/>
          <a:stretch>
            <a:fillRect/>
          </a:stretch>
        </p:blipFill>
        <p:spPr>
          <a:xfrm>
            <a:off x="451514" y="2222287"/>
            <a:ext cx="5553071" cy="3638763"/>
          </a:xfrm>
          <a:prstGeom prst="rect">
            <a:avLst/>
          </a:prstGeom>
          <a:noFill/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87CC-7C15-91FA-AD01-EEE141683D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228600"/>
            <a:ext cx="5553071" cy="633730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800" dirty="0"/>
          </a:p>
          <a:p>
            <a:r>
              <a:rPr lang="en-US" sz="2000" b="1" dirty="0"/>
              <a:t>City of Kaukauna &amp; Kaukauna Library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Cross-functional leadership team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Library is Sunshine Committee for the City</a:t>
            </a:r>
          </a:p>
          <a:p>
            <a:r>
              <a:rPr lang="en-US" sz="2000" b="1" dirty="0"/>
              <a:t>Lake Geneva Building &amp; Maintenance Support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Grass-cutting, snow removal, coordination of delayed openings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Advertise the Library on DPW trucks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Library helps provide community information through panel events with the police chief, fire chief, city administrator, etc. </a:t>
            </a:r>
          </a:p>
          <a:p>
            <a:r>
              <a:rPr lang="en-US" sz="2000" b="1" dirty="0"/>
              <a:t>Collaborative programming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Sheboygan Poet Laureate program with the mayor's office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Collaborative programming with Rec Department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992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AF14-08F1-D98F-FF7E-72B26830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Ongoing Administrative Collaboration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C30B9-A80A-729A-DBB9-FF434BD1B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Appleton Public Library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"Consistent transparency, clear communication about the library's role, and a conscious effort to engage without defensiveness (on both sides)" </a:t>
            </a:r>
          </a:p>
          <a:p>
            <a:r>
              <a:rPr lang="en-US" sz="2400" b="1" dirty="0"/>
              <a:t>Somerset Public Library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Regular department head meetings lead to collaborative budget 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"It creates a respectful, collaborative process rather than one where departments feel pitted against each other for funding." </a:t>
            </a:r>
          </a:p>
        </p:txBody>
      </p:sp>
      <p:grpSp>
        <p:nvGrpSpPr>
          <p:cNvPr id="4" name="Group 3" descr="&quot;Trust each other's expertise and judgment, &#10;and lean on each other's strengths.&quot; &#10;- Dwight Foster Public Library, Fort Atkinson&#10;">
            <a:extLst>
              <a:ext uri="{FF2B5EF4-FFF2-40B4-BE49-F238E27FC236}">
                <a16:creationId xmlns:a16="http://schemas.microsoft.com/office/drawing/2014/main" id="{5A2EDBA4-3848-E3D9-6D09-CFD92EFDD2EF}"/>
              </a:ext>
            </a:extLst>
          </p:cNvPr>
          <p:cNvGrpSpPr/>
          <p:nvPr/>
        </p:nvGrpSpPr>
        <p:grpSpPr>
          <a:xfrm>
            <a:off x="1638300" y="4610626"/>
            <a:ext cx="8915400" cy="1566337"/>
            <a:chOff x="0" y="1653643"/>
            <a:chExt cx="6172199" cy="156633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E3C2C7E-0A71-3414-9704-59358978CA40}"/>
                </a:ext>
              </a:extLst>
            </p:cNvPr>
            <p:cNvSpPr/>
            <p:nvPr/>
          </p:nvSpPr>
          <p:spPr>
            <a:xfrm>
              <a:off x="0" y="1653643"/>
              <a:ext cx="6172199" cy="156633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389D168A-FB83-69D2-E97C-63BE749570CC}"/>
                </a:ext>
              </a:extLst>
            </p:cNvPr>
            <p:cNvSpPr txBox="1"/>
            <p:nvPr/>
          </p:nvSpPr>
          <p:spPr>
            <a:xfrm>
              <a:off x="76462" y="1730105"/>
              <a:ext cx="6019275" cy="1413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en-US" sz="2800" b="1" dirty="0">
                  <a:latin typeface="+mj-lt"/>
                </a:rPr>
                <a:t>"Trust each other's expertise and judgment, </a:t>
              </a:r>
              <a:br>
                <a:rPr lang="en-US" sz="2800" b="1" dirty="0">
                  <a:latin typeface="+mj-lt"/>
                </a:rPr>
              </a:br>
              <a:r>
                <a:rPr lang="en-US" sz="2800" b="1" dirty="0">
                  <a:latin typeface="+mj-lt"/>
                </a:rPr>
                <a:t>and lean on each other's strengths." </a:t>
              </a:r>
            </a:p>
            <a:p>
              <a:pPr algn="r"/>
              <a:r>
                <a:rPr lang="en-US" sz="2000" dirty="0"/>
                <a:t>- Dwight Foster Public Library, Fort Atkinson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95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AF94F-7A8E-8799-ECFA-9F7EE386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902804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/>
              <a:t>More Collaborations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0C64-46CA-2EA2-CD24-ADAF3287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887284" cy="3929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/>
              <a:t>Mukwonago Community Library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 sz="2000" dirty="0"/>
              <a:t>Collaborative rain garden project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 sz="2000" dirty="0"/>
              <a:t>Library welcome bags distributed at meter changes</a:t>
            </a:r>
            <a:endParaRPr lang="en-US" sz="18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2200" b="1" dirty="0"/>
              <a:t>New Berlin 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 sz="2000" dirty="0"/>
              <a:t>New city employees get a library card and library info during onboarding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 sz="2000" dirty="0"/>
              <a:t>Invites road crew to use the library restrooms and as a warming center</a:t>
            </a:r>
          </a:p>
          <a:p>
            <a:pPr lvl="1" indent="-228600">
              <a:buFont typeface="Courier New" panose="020B0604020202020204" pitchFamily="34" charset="0"/>
              <a:buChar char="o"/>
            </a:pPr>
            <a:r>
              <a:rPr lang="en-US" sz="2000" dirty="0"/>
              <a:t>Engaged in city emergency management</a:t>
            </a:r>
          </a:p>
          <a:p>
            <a:pPr indent="-228600">
              <a:buChar char="•"/>
            </a:pPr>
            <a:endParaRPr lang="en-US" sz="2200" dirty="0"/>
          </a:p>
        </p:txBody>
      </p:sp>
      <p:pic>
        <p:nvPicPr>
          <p:cNvPr id="5" name="Picture Placeholder 4" descr="A monarch butterfly perched on the end of a milkweed leaf">
            <a:extLst>
              <a:ext uri="{FF2B5EF4-FFF2-40B4-BE49-F238E27FC236}">
                <a16:creationId xmlns:a16="http://schemas.microsoft.com/office/drawing/2014/main" id="{BCBF6127-AAD8-F9CB-682F-7B19A9232A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249" r="15468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176F26-25AA-C202-D440-97AC2D02B27F}"/>
              </a:ext>
            </a:extLst>
          </p:cNvPr>
          <p:cNvSpPr txBox="1"/>
          <p:nvPr/>
        </p:nvSpPr>
        <p:spPr>
          <a:xfrm>
            <a:off x="8775292" y="6466113"/>
            <a:ext cx="37064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Photo by Mukwonago Community Library</a:t>
            </a:r>
            <a:endParaRPr lang="en-US" sz="14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32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3904B-512F-B0FB-ACAE-FEE6401A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78" y="2766888"/>
            <a:ext cx="3115265" cy="1324215"/>
          </a:xfrm>
        </p:spPr>
        <p:txBody>
          <a:bodyPr anchor="b">
            <a:normAutofit/>
          </a:bodyPr>
          <a:lstStyle/>
          <a:p>
            <a:pPr lvl="0" algn="r"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Upcoming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4A829-85FB-773D-85D8-293C9327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002" y="891329"/>
            <a:ext cx="7093343" cy="5095618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en-US" i="1" dirty="0"/>
              <a:t>Collaborating for Community Success: </a:t>
            </a:r>
            <a:r>
              <a:rPr lang="en-US" b="1" dirty="0"/>
              <a:t>Leveraging your Library Relationships (geared toward municipal officials)</a:t>
            </a:r>
            <a:br>
              <a:rPr lang="en-US" dirty="0"/>
            </a:br>
            <a:r>
              <a:rPr lang="en-US" dirty="0"/>
              <a:t>Thursday, June 18</a:t>
            </a:r>
            <a:r>
              <a:rPr lang="en-US" baseline="30000" dirty="0"/>
              <a:t>th</a:t>
            </a:r>
            <a:r>
              <a:rPr lang="en-US" dirty="0"/>
              <a:t> at 2:00 p.m. | </a:t>
            </a:r>
            <a:r>
              <a:rPr lang="en-US" b="1" dirty="0">
                <a:hlinkClick r:id="rId3"/>
              </a:rPr>
              <a:t>REGISTER</a:t>
            </a:r>
            <a:r>
              <a:rPr lang="en-US" dirty="0"/>
              <a:t> </a:t>
            </a:r>
          </a:p>
          <a:p>
            <a:pPr lvl="1">
              <a:spcAft>
                <a:spcPts val="1200"/>
              </a:spcAft>
            </a:pPr>
            <a:r>
              <a:rPr lang="en-US" i="1" dirty="0"/>
              <a:t>Collaborating for Community Success: </a:t>
            </a:r>
            <a:r>
              <a:rPr lang="en-US" b="1" dirty="0"/>
              <a:t>Understanding Library Authority under </a:t>
            </a:r>
            <a:br>
              <a:rPr lang="en-US" b="1" dirty="0"/>
            </a:br>
            <a:r>
              <a:rPr lang="en-US" b="1" dirty="0"/>
              <a:t>Wis. Stat. Chapter 43</a:t>
            </a:r>
            <a:br>
              <a:rPr lang="en-US" dirty="0"/>
            </a:br>
            <a:r>
              <a:rPr lang="en-US" sz="2000" dirty="0"/>
              <a:t>William </a:t>
            </a:r>
            <a:r>
              <a:rPr lang="en-US" sz="2000" dirty="0" err="1"/>
              <a:t>Oemichen</a:t>
            </a:r>
            <a:r>
              <a:rPr lang="en-US" sz="2000" dirty="0"/>
              <a:t>, JD, Local Government Law Educator</a:t>
            </a:r>
            <a:br>
              <a:rPr lang="en-US" dirty="0"/>
            </a:br>
            <a:r>
              <a:rPr lang="en-US" dirty="0"/>
              <a:t>Thursday, July 16</a:t>
            </a:r>
            <a:r>
              <a:rPr lang="en-US" baseline="30000" dirty="0"/>
              <a:t>th</a:t>
            </a:r>
            <a:r>
              <a:rPr lang="en-US" dirty="0"/>
              <a:t> at 2:00 p.m. | </a:t>
            </a:r>
            <a:r>
              <a:rPr lang="en-US" b="1"/>
              <a:t>Registration info coming soon.</a:t>
            </a:r>
            <a:endParaRPr lang="en-US" b="1" dirty="0"/>
          </a:p>
          <a:p>
            <a:pPr lvl="1">
              <a:spcAft>
                <a:spcPts val="1200"/>
              </a:spcAft>
            </a:pPr>
            <a:r>
              <a:rPr lang="en-US" i="1" dirty="0"/>
              <a:t>Trustee Training Week</a:t>
            </a:r>
            <a:r>
              <a:rPr lang="en-US" dirty="0"/>
              <a:t>: </a:t>
            </a:r>
            <a:r>
              <a:rPr lang="en-US" b="1" dirty="0"/>
              <a:t>“All Playing in the Same Orchestra”  </a:t>
            </a:r>
            <a:br>
              <a:rPr lang="en-US" b="1" dirty="0"/>
            </a:br>
            <a:r>
              <a:rPr lang="en-US" dirty="0"/>
              <a:t>Thursday, August 13</a:t>
            </a:r>
            <a:r>
              <a:rPr lang="en-US" baseline="30000" dirty="0"/>
              <a:t>th</a:t>
            </a:r>
            <a:r>
              <a:rPr lang="en-US" dirty="0"/>
              <a:t> at 12:00 p.m. | </a:t>
            </a:r>
            <a:r>
              <a:rPr lang="en-US" b="1" dirty="0">
                <a:hlinkClick r:id="rId4"/>
              </a:rPr>
              <a:t>REGISTER</a:t>
            </a:r>
            <a:endParaRPr lang="en-US" b="1" dirty="0"/>
          </a:p>
          <a:p>
            <a:pPr lvl="1">
              <a:spcAft>
                <a:spcPts val="1200"/>
              </a:spcAft>
            </a:pPr>
            <a:r>
              <a:rPr lang="en-US" dirty="0"/>
              <a:t>…and more to be announced</a:t>
            </a:r>
          </a:p>
        </p:txBody>
      </p:sp>
    </p:spTree>
    <p:extLst>
      <p:ext uri="{BB962C8B-B14F-4D97-AF65-F5344CB8AC3E}">
        <p14:creationId xmlns:p14="http://schemas.microsoft.com/office/powerpoint/2010/main" val="1644443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8FD008-B409-07B4-EFCA-BF39EE3CC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0EBAB1-C2C6-83B9-91DB-FBEEF2A7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EA61DE-C76A-E69B-2239-5141BEFA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13D4A5-5D4A-8B68-EB30-8D7C0E5D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1B6FD7-300A-44E4-4873-0235A2B38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18A0E-90CF-AC70-5EE9-81CCD4118CF8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71183" y="3088093"/>
            <a:ext cx="3052293" cy="681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Thank you!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sunny field filled with yellow flowers">
            <a:extLst>
              <a:ext uri="{FF2B5EF4-FFF2-40B4-BE49-F238E27FC236}">
                <a16:creationId xmlns:a16="http://schemas.microsoft.com/office/drawing/2014/main" id="{F58B5241-214F-02BA-070A-7C76BA12A9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41" t="-130" r="-73" b="130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D90151-5BD1-6BE2-96C0-BEDD9CE31EC3}"/>
              </a:ext>
            </a:extLst>
          </p:cNvPr>
          <p:cNvSpPr txBox="1"/>
          <p:nvPr/>
        </p:nvSpPr>
        <p:spPr>
          <a:xfrm>
            <a:off x="4688710" y="736420"/>
            <a:ext cx="7061517" cy="540297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Teresa Schmidt</a:t>
            </a:r>
            <a:br>
              <a:rPr lang="en-US" sz="2400" b="1" dirty="0"/>
            </a:br>
            <a:r>
              <a:rPr lang="en-US" dirty="0"/>
              <a:t>Public Library Administration Consultant</a:t>
            </a:r>
            <a:br>
              <a:rPr lang="en-US" dirty="0"/>
            </a:br>
            <a:r>
              <a:rPr lang="en-US" dirty="0"/>
              <a:t>Wisconsin DPI Bureau of Libraries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teresa.schmidt@dpi.wi.gov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Kami Lynch</a:t>
            </a:r>
            <a:br>
              <a:rPr lang="en-US" sz="2400" b="1" dirty="0"/>
            </a:br>
            <a:r>
              <a:rPr lang="en-US" dirty="0"/>
              <a:t>Municipal Clerk Specialist</a:t>
            </a:r>
            <a:br>
              <a:rPr lang="en-US" dirty="0"/>
            </a:br>
            <a:r>
              <a:rPr lang="en-US" dirty="0"/>
              <a:t>UW-Extension - Local Government Education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kami.lynch@wisc.edu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Leah Langby</a:t>
            </a:r>
            <a:b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dirty="0"/>
              <a:t>Library Development and Youth Services Coordinator</a:t>
            </a:r>
            <a:br>
              <a:rPr lang="en-US" dirty="0"/>
            </a:br>
            <a:r>
              <a:rPr lang="en-US" dirty="0"/>
              <a:t>IFLS Library System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langby@ifls.lib.wi.us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7A4EA-0BCF-90BD-7689-63354281A19A}"/>
              </a:ext>
            </a:extLst>
          </p:cNvPr>
          <p:cNvSpPr txBox="1"/>
          <p:nvPr/>
        </p:nvSpPr>
        <p:spPr>
          <a:xfrm>
            <a:off x="10015781" y="6552652"/>
            <a:ext cx="218284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by </a:t>
            </a:r>
            <a:r>
              <a:rPr lang="en-US" sz="12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Dongsh</a:t>
            </a:r>
            <a:r>
              <a:rPr lang="en-US" sz="1200" dirty="0">
                <a:solidFill>
                  <a:schemeClr val="bg1"/>
                </a:solidFill>
              </a:rPr>
              <a:t> on </a:t>
            </a:r>
            <a:r>
              <a:rPr lang="en-US" sz="1200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02194-E484-2548-8EA9-AB912C54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Strong relationships do exist!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0511D-BA8A-CC30-4084-0280F26E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82705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Racine Public Library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Helped with grant writing for a successful parks department project that the library now co-sponsors.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Library staff serves on city-wide committees.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Actively meets with city partners</a:t>
            </a:r>
          </a:p>
          <a:p>
            <a:r>
              <a:rPr lang="en-US" sz="2000" b="1" dirty="0"/>
              <a:t>Spooner Memorial Library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Increased county reimbursements to 100%; county now provides funding for bookmobile staffing and feels a much greater investment in that project</a:t>
            </a:r>
          </a:p>
          <a:p>
            <a:r>
              <a:rPr lang="en-US" sz="2000" b="1" dirty="0"/>
              <a:t>Schreiner Memorial Library, Lancaster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Provided tech training for municipal works staff: Excel, map &amp; inventory programs, calendar.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Saved the municipality money, improved their working relationships dramatically. </a:t>
            </a:r>
          </a:p>
          <a:p>
            <a:endParaRPr lang="en-US" sz="2000" dirty="0"/>
          </a:p>
        </p:txBody>
      </p:sp>
      <p:pic>
        <p:nvPicPr>
          <p:cNvPr id="4" name="Picture 3" descr="Bibliodragon: Library Outreach on Wheels | Spooner Memorial Library">
            <a:extLst>
              <a:ext uri="{FF2B5EF4-FFF2-40B4-BE49-F238E27FC236}">
                <a16:creationId xmlns:a16="http://schemas.microsoft.com/office/drawing/2014/main" id="{3ABCFE90-088D-A313-9EFB-D68D6500D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019" r="785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5665-583F-4DD8-814D-FECA92009E9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Areas of Friction: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Structural &amp; Operational Differences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field overlooking thunderclouds and rain on the horizon">
            <a:extLst>
              <a:ext uri="{FF2B5EF4-FFF2-40B4-BE49-F238E27FC236}">
                <a16:creationId xmlns:a16="http://schemas.microsoft.com/office/drawing/2014/main" id="{C0F7CFDD-F40B-B481-051E-C390EF0A95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66" r="12417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498D-2480-4101-BEA1-C2190270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 anchor="ctr">
            <a:normAutofit/>
          </a:bodyPr>
          <a:lstStyle/>
          <a:p>
            <a:r>
              <a:rPr lang="en-US" sz="4100" dirty="0">
                <a:solidFill>
                  <a:schemeClr val="bg2"/>
                </a:solidFill>
              </a:rPr>
              <a:t>Structural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0C0B-47F1-464B-88EF-B19896634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Different library structures have different levels of engagement with municipalities.  </a:t>
            </a:r>
          </a:p>
          <a:p>
            <a:pPr marL="0" indent="0">
              <a:buNone/>
            </a:pPr>
            <a:r>
              <a:rPr lang="en-US" dirty="0"/>
              <a:t>What remains constant is the need for engagement by interest holders - municipalities and their residents (the library patrons).</a:t>
            </a:r>
          </a:p>
        </p:txBody>
      </p:sp>
      <p:graphicFrame>
        <p:nvGraphicFramePr>
          <p:cNvPr id="6" name="Content Placeholder 3" descr="Municipal Libraries​&#10;&#10;Joint Libraries​&#10;&#10;Consolidated County Libraries​&#10;&#10;Tribal libraries, city/county, county library service, etc.​">
            <a:extLst>
              <a:ext uri="{FF2B5EF4-FFF2-40B4-BE49-F238E27FC236}">
                <a16:creationId xmlns:a16="http://schemas.microsoft.com/office/drawing/2014/main" id="{5D24A31B-BDDC-79DD-74DB-623A9856C55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1854390"/>
              </p:ext>
            </p:extLst>
          </p:nvPr>
        </p:nvGraphicFramePr>
        <p:xfrm>
          <a:off x="6554123" y="603912"/>
          <a:ext cx="5186363" cy="548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58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3FF28-EDA9-498B-BF3A-243D718D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Funding Differences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22649-994F-4A10-ADE4-7A676293A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1192" y="1022674"/>
            <a:ext cx="3061279" cy="47185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Municipal Budgets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Comprised of various funds.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Set by the tax levy, subject to levy limits.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Council/Board determines how money is allocated &amp; spent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Municipalities/counties allocate funds to the library – but libraries determine how those funds are spent for library use.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0854-4AFC-4B68-944A-8A368C9A8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7135" y="1022674"/>
            <a:ext cx="3559516" cy="50338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Library Board Powers </a:t>
            </a:r>
            <a:br>
              <a:rPr lang="en-US" sz="2400" b="1" u="sng" dirty="0">
                <a:solidFill>
                  <a:schemeClr val="bg1"/>
                </a:solidFill>
              </a:rPr>
            </a:br>
            <a:r>
              <a:rPr lang="en-US" sz="2400" b="1" u="sng" dirty="0">
                <a:solidFill>
                  <a:schemeClr val="bg1"/>
                </a:solidFill>
              </a:rPr>
              <a:t>Wis. Stat. Chapter 43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Library board determines use of all funds allocated for the library.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Library maintains a separate fund balance: Once allocated, library funds may not be returned to the municipality's general fund.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Library board retains control of gifts and donations.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9CC92D-DFFD-382A-E17B-15C0411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5819" y="26252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2EB31-E42B-4D0C-AFEC-3EBBBBE9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Library Funding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2E27CA4-0A33-3A85-DF56-E1D76AD586DF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54784009"/>
              </p:ext>
            </p:extLst>
          </p:nvPr>
        </p:nvGraphicFramePr>
        <p:xfrm>
          <a:off x="1348995" y="1823934"/>
          <a:ext cx="9494009" cy="478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407">
                  <a:extLst>
                    <a:ext uri="{9D8B030D-6E8A-4147-A177-3AD203B41FA5}">
                      <a16:colId xmlns:a16="http://schemas.microsoft.com/office/drawing/2014/main" val="304668702"/>
                    </a:ext>
                  </a:extLst>
                </a:gridCol>
                <a:gridCol w="3104691">
                  <a:extLst>
                    <a:ext uri="{9D8B030D-6E8A-4147-A177-3AD203B41FA5}">
                      <a16:colId xmlns:a16="http://schemas.microsoft.com/office/drawing/2014/main" val="1846828713"/>
                    </a:ext>
                  </a:extLst>
                </a:gridCol>
                <a:gridCol w="3251911">
                  <a:extLst>
                    <a:ext uri="{9D8B030D-6E8A-4147-A177-3AD203B41FA5}">
                      <a16:colId xmlns:a16="http://schemas.microsoft.com/office/drawing/2014/main" val="1404404027"/>
                    </a:ext>
                  </a:extLst>
                </a:gridCol>
              </a:tblGrid>
              <a:tr h="871539">
                <a:tc>
                  <a:txBody>
                    <a:bodyPr/>
                    <a:lstStyle/>
                    <a:p>
                      <a:r>
                        <a:rPr lang="en-US" sz="2300" dirty="0"/>
                        <a:t>Library Structure</a:t>
                      </a:r>
                    </a:p>
                  </a:txBody>
                  <a:tcPr marL="117775" marR="117775" marT="58888" marB="5888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Primary Funding</a:t>
                      </a:r>
                    </a:p>
                  </a:txBody>
                  <a:tcPr marL="117775" marR="117775" marT="58888" marB="5888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Operational Characteristics</a:t>
                      </a:r>
                    </a:p>
                  </a:txBody>
                  <a:tcPr marL="117775" marR="117775" marT="58888" marB="58888"/>
                </a:tc>
                <a:extLst>
                  <a:ext uri="{0D108BD9-81ED-4DB2-BD59-A6C34878D82A}">
                    <a16:rowId xmlns:a16="http://schemas.microsoft.com/office/drawing/2014/main" val="1825219578"/>
                  </a:ext>
                </a:extLst>
              </a:tr>
              <a:tr h="1224865">
                <a:tc>
                  <a:txBody>
                    <a:bodyPr/>
                    <a:lstStyle/>
                    <a:p>
                      <a:r>
                        <a:rPr lang="en-US" sz="2300" dirty="0"/>
                        <a:t>Municipal Library</a:t>
                      </a:r>
                    </a:p>
                  </a:txBody>
                  <a:tcPr marL="117775" marR="117775" marT="58888" marB="5888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City, Village or Town property taxes</a:t>
                      </a:r>
                    </a:p>
                  </a:txBody>
                  <a:tcPr marL="117775" marR="117775" marT="58888" marB="5888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Public library board; department/branch of the municipality</a:t>
                      </a:r>
                    </a:p>
                  </a:txBody>
                  <a:tcPr marL="117775" marR="117775" marT="58888" marB="58888"/>
                </a:tc>
                <a:extLst>
                  <a:ext uri="{0D108BD9-81ED-4DB2-BD59-A6C34878D82A}">
                    <a16:rowId xmlns:a16="http://schemas.microsoft.com/office/drawing/2014/main" val="2144919454"/>
                  </a:ext>
                </a:extLst>
              </a:tr>
              <a:tr h="871539">
                <a:tc>
                  <a:txBody>
                    <a:bodyPr/>
                    <a:lstStyle/>
                    <a:p>
                      <a:r>
                        <a:rPr lang="en-US" sz="2300"/>
                        <a:t>Consolidated County Library</a:t>
                      </a:r>
                    </a:p>
                  </a:txBody>
                  <a:tcPr marL="117775" marR="117775" marT="58888" marB="5888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County tax levy</a:t>
                      </a:r>
                    </a:p>
                  </a:txBody>
                  <a:tcPr marL="117775" marR="117775" marT="58888" marB="5888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County library board; department of the county</a:t>
                      </a:r>
                    </a:p>
                  </a:txBody>
                  <a:tcPr marL="117775" marR="117775" marT="58888" marB="58888"/>
                </a:tc>
                <a:extLst>
                  <a:ext uri="{0D108BD9-81ED-4DB2-BD59-A6C34878D82A}">
                    <a16:rowId xmlns:a16="http://schemas.microsoft.com/office/drawing/2014/main" val="2906112716"/>
                  </a:ext>
                </a:extLst>
              </a:tr>
              <a:tr h="1224865">
                <a:tc>
                  <a:txBody>
                    <a:bodyPr/>
                    <a:lstStyle/>
                    <a:p>
                      <a:r>
                        <a:rPr lang="en-US" sz="2300"/>
                        <a:t>Joint Library</a:t>
                      </a:r>
                    </a:p>
                  </a:txBody>
                  <a:tcPr marL="117775" marR="117775" marT="58888" marB="5888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Shared between 2+ Municipalities</a:t>
                      </a:r>
                    </a:p>
                  </a:txBody>
                  <a:tcPr marL="117775" marR="117775" marT="58888" marB="58888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Fiscal agent; Agreement on how to allocate funding between partners</a:t>
                      </a:r>
                    </a:p>
                  </a:txBody>
                  <a:tcPr marL="117775" marR="117775" marT="58888" marB="58888"/>
                </a:tc>
                <a:extLst>
                  <a:ext uri="{0D108BD9-81ED-4DB2-BD59-A6C34878D82A}">
                    <a16:rowId xmlns:a16="http://schemas.microsoft.com/office/drawing/2014/main" val="2483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54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A47C1-8A8C-C5B2-DEBB-08F5BD6AB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C6941-F747-4599-9D2F-9B675695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Board differences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2A48E-B0EB-85DF-EBC4-E848EB6D7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6003" y="894619"/>
            <a:ext cx="6434036" cy="52899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Municipal Board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Elected board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Terms vary – 1 year or 2 year</a:t>
            </a:r>
          </a:p>
          <a:p>
            <a:r>
              <a:rPr lang="en-US" sz="2000" dirty="0">
                <a:solidFill>
                  <a:schemeClr val="bg1"/>
                </a:solidFill>
              </a:rPr>
              <a:t>Clerk/Treasurer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Elected separate positions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Appointed positions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Combined appointed position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Library Board</a:t>
            </a:r>
          </a:p>
          <a:p>
            <a:r>
              <a:rPr lang="en-US" sz="2000" dirty="0">
                <a:solidFill>
                  <a:schemeClr val="bg1"/>
                </a:solidFill>
              </a:rPr>
              <a:t>Appointed by municipal/county board</a:t>
            </a:r>
          </a:p>
          <a:p>
            <a:r>
              <a:rPr lang="en-US" sz="2000" dirty="0">
                <a:solidFill>
                  <a:schemeClr val="bg1"/>
                </a:solidFill>
              </a:rPr>
              <a:t>3-year terms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School representative</a:t>
            </a:r>
          </a:p>
          <a:p>
            <a:r>
              <a:rPr lang="en-US" sz="2000" dirty="0">
                <a:solidFill>
                  <a:schemeClr val="bg1"/>
                </a:solidFill>
              </a:rPr>
              <a:t>Up to 2 nonresidents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May have additional county appointees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3EA95CF-2CE4-A17D-D7F4-5290FE760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343C5B3-E195-4D22-1D03-A0B5E812C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74A96C-705E-BFB7-0949-AC0F3AA71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5819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30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1AE82-ED21-3E02-E879-188210858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C5D85-4653-C83D-4890-DDAD8E49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Library Board Appointments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91455B-073B-9525-EE48-561D0D0D9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Library board members appointed for 3-year terms.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County appointments and Municipal appointments are not necessarily aligned.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Appointing authority is the municipality or county, but library director is often the person keeping track of appointments.</a:t>
            </a:r>
          </a:p>
        </p:txBody>
      </p:sp>
      <p:pic>
        <p:nvPicPr>
          <p:cNvPr id="5" name="Picture 4" descr="Looking down on a row of empty conference room tables and chairs">
            <a:extLst>
              <a:ext uri="{FF2B5EF4-FFF2-40B4-BE49-F238E27FC236}">
                <a16:creationId xmlns:a16="http://schemas.microsoft.com/office/drawing/2014/main" id="{046D8F1A-4257-341D-5173-400F9922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96" r="14021" b="-2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80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9B3EA6-E2E1-4B68-B700-9432F9FC79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DC914-E79E-4731-88EB-C290A6D4D68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C8413E5-0484-489B-B293-D8720B6027F2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1414</Words>
  <Application>Microsoft Office PowerPoint</Application>
  <PresentationFormat>Widescreen</PresentationFormat>
  <Paragraphs>220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Courier New</vt:lpstr>
      <vt:lpstr>Tahoma</vt:lpstr>
      <vt:lpstr>Office Theme</vt:lpstr>
      <vt:lpstr>Collaborating for  Community Success Building &amp; Leveraging Your Municipal Relationships</vt:lpstr>
      <vt:lpstr>Components for Consideration Building &amp; Leveraging Municipal Relationships</vt:lpstr>
      <vt:lpstr>Strong relationships do exist!</vt:lpstr>
      <vt:lpstr>Areas of Friction: Structural &amp; Operational Differences</vt:lpstr>
      <vt:lpstr>Structural Differences</vt:lpstr>
      <vt:lpstr>Funding Differences</vt:lpstr>
      <vt:lpstr>Library Funding</vt:lpstr>
      <vt:lpstr>Board differences</vt:lpstr>
      <vt:lpstr>Library Board Appointments</vt:lpstr>
      <vt:lpstr>Understanding Varied Roles</vt:lpstr>
      <vt:lpstr>Operational Differences</vt:lpstr>
      <vt:lpstr>HR Differences</vt:lpstr>
      <vt:lpstr>Library Operations Evolve Quickly</vt:lpstr>
      <vt:lpstr>Differences = Pain Points</vt:lpstr>
      <vt:lpstr>Building Relationships: the solution for pain points</vt:lpstr>
      <vt:lpstr>Relationships</vt:lpstr>
      <vt:lpstr>Getting &amp; Staying Involved</vt:lpstr>
      <vt:lpstr>Working together in municipalities</vt:lpstr>
      <vt:lpstr>Supporting One Another: unique collaborations</vt:lpstr>
      <vt:lpstr>Unique Collaborations</vt:lpstr>
      <vt:lpstr>Ongoing Administrative Collaboration</vt:lpstr>
      <vt:lpstr>More Collaborations</vt:lpstr>
      <vt:lpstr>Upcoming Events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Kami Lynch</dc:creator>
  <cp:lastModifiedBy>Leah Langby</cp:lastModifiedBy>
  <cp:revision>7</cp:revision>
  <dcterms:created xsi:type="dcterms:W3CDTF">2026-03-25T20:09:26Z</dcterms:created>
  <dcterms:modified xsi:type="dcterms:W3CDTF">2026-06-11T21:45:42Z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