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4"/>
  </p:sldMasterIdLst>
  <p:notesMasterIdLst>
    <p:notesMasterId r:id="rId29"/>
  </p:notesMasterIdLst>
  <p:handoutMasterIdLst>
    <p:handoutMasterId r:id="rId30"/>
  </p:handoutMasterIdLst>
  <p:sldIdLst>
    <p:sldId id="256" r:id="rId5"/>
    <p:sldId id="257" r:id="rId6"/>
    <p:sldId id="277" r:id="rId7"/>
    <p:sldId id="259" r:id="rId8"/>
    <p:sldId id="261" r:id="rId9"/>
    <p:sldId id="263" r:id="rId10"/>
    <p:sldId id="264" r:id="rId11"/>
    <p:sldId id="284" r:id="rId12"/>
    <p:sldId id="285" r:id="rId13"/>
    <p:sldId id="278" r:id="rId14"/>
    <p:sldId id="267" r:id="rId15"/>
    <p:sldId id="271" r:id="rId16"/>
    <p:sldId id="272" r:id="rId17"/>
    <p:sldId id="270" r:id="rId18"/>
    <p:sldId id="281" r:id="rId19"/>
    <p:sldId id="273" r:id="rId20"/>
    <p:sldId id="274" r:id="rId21"/>
    <p:sldId id="287" r:id="rId22"/>
    <p:sldId id="282" r:id="rId23"/>
    <p:sldId id="275" r:id="rId24"/>
    <p:sldId id="283" r:id="rId25"/>
    <p:sldId id="280" r:id="rId26"/>
    <p:sldId id="279" r:id="rId27"/>
    <p:sldId id="28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9EE51D-DF23-B4BB-8DB6-E129686A1B4C}" name="teresa.schmidt@dpi.wi.gov" initials="te" userId="S::urn:spo:guest#teresa.schmidt@dpi.wi.gov::"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3E3E"/>
    <a:srgbClr val="196B24"/>
    <a:srgbClr val="6D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C5CA20-96CA-4BFD-B007-EA183E326933}" v="2" dt="2026-06-17T20:49:16.593"/>
  </p1510:revLst>
</p1510:revInfo>
</file>

<file path=ppt/tableStyles.xml><?xml version="1.0" encoding="utf-8"?>
<a:tblStyleLst xmlns:a="http://schemas.openxmlformats.org/drawingml/2006/main" def="{69C7853C-536D-4A76-A0AE-DD22124D55A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656" autoAdjust="0"/>
  </p:normalViewPr>
  <p:slideViewPr>
    <p:cSldViewPr snapToGrid="0">
      <p:cViewPr varScale="1">
        <p:scale>
          <a:sx n="80" d="100"/>
          <a:sy n="80" d="100"/>
        </p:scale>
        <p:origin x="75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9E8272-E478-4BE7-94DF-C19251DD010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B304DFE-3600-4435-B0A2-C4A0E7B8FF6D}">
      <dgm:prSet/>
      <dgm:spPr/>
      <dgm:t>
        <a:bodyPr/>
        <a:lstStyle/>
        <a:p>
          <a:r>
            <a:rPr lang="en-US"/>
            <a:t>Municipal Libraries</a:t>
          </a:r>
        </a:p>
      </dgm:t>
    </dgm:pt>
    <dgm:pt modelId="{CC06DA43-58F9-4CD0-8D6A-9DDC63DB4286}" type="parTrans" cxnId="{6C97DB8F-CC74-4C29-8F24-A37847873564}">
      <dgm:prSet/>
      <dgm:spPr/>
      <dgm:t>
        <a:bodyPr/>
        <a:lstStyle/>
        <a:p>
          <a:endParaRPr lang="en-US"/>
        </a:p>
      </dgm:t>
    </dgm:pt>
    <dgm:pt modelId="{95192E92-A5F0-4478-9EDA-0489218EDC96}" type="sibTrans" cxnId="{6C97DB8F-CC74-4C29-8F24-A37847873564}">
      <dgm:prSet/>
      <dgm:spPr/>
      <dgm:t>
        <a:bodyPr/>
        <a:lstStyle/>
        <a:p>
          <a:endParaRPr lang="en-US"/>
        </a:p>
      </dgm:t>
    </dgm:pt>
    <dgm:pt modelId="{6B6B9C48-0B64-4083-8F9E-98DEE4B83113}">
      <dgm:prSet/>
      <dgm:spPr/>
      <dgm:t>
        <a:bodyPr/>
        <a:lstStyle/>
        <a:p>
          <a:pPr rtl="0"/>
          <a:r>
            <a:rPr lang="en-US"/>
            <a:t>Joint </a:t>
          </a:r>
          <a:r>
            <a:rPr lang="en-US">
              <a:latin typeface="Aptos Display" panose="02110004020202020204"/>
            </a:rPr>
            <a:t>Libraries</a:t>
          </a:r>
          <a:endParaRPr lang="en-US"/>
        </a:p>
      </dgm:t>
    </dgm:pt>
    <dgm:pt modelId="{86DCFB9F-8B2F-4E43-9CAA-D96493D5A7FA}" type="parTrans" cxnId="{0E2F0037-1A3B-46DB-8BA4-08BEDD366911}">
      <dgm:prSet/>
      <dgm:spPr/>
      <dgm:t>
        <a:bodyPr/>
        <a:lstStyle/>
        <a:p>
          <a:endParaRPr lang="en-US"/>
        </a:p>
      </dgm:t>
    </dgm:pt>
    <dgm:pt modelId="{A4672638-2DB0-404C-B989-AE6443762E52}" type="sibTrans" cxnId="{0E2F0037-1A3B-46DB-8BA4-08BEDD366911}">
      <dgm:prSet/>
      <dgm:spPr/>
      <dgm:t>
        <a:bodyPr/>
        <a:lstStyle/>
        <a:p>
          <a:endParaRPr lang="en-US"/>
        </a:p>
      </dgm:t>
    </dgm:pt>
    <dgm:pt modelId="{9B35E48A-5C0E-4F8C-BDD3-4EB179A0DEEB}">
      <dgm:prSet/>
      <dgm:spPr/>
      <dgm:t>
        <a:bodyPr/>
        <a:lstStyle/>
        <a:p>
          <a:pPr rtl="0"/>
          <a:r>
            <a:rPr lang="en-US" dirty="0">
              <a:latin typeface="Aptos Display" panose="02110004020202020204"/>
            </a:rPr>
            <a:t>Consolidated</a:t>
          </a:r>
          <a:r>
            <a:rPr lang="en-US" dirty="0"/>
            <a:t> </a:t>
          </a:r>
          <a:r>
            <a:rPr lang="en-US" dirty="0">
              <a:latin typeface="Aptos Display" panose="02110004020202020204"/>
            </a:rPr>
            <a:t>County Libraries</a:t>
          </a:r>
          <a:endParaRPr lang="en-US" dirty="0"/>
        </a:p>
      </dgm:t>
    </dgm:pt>
    <dgm:pt modelId="{B898BF8D-7D37-408A-B06F-350E8336BF9A}" type="parTrans" cxnId="{E5707149-1346-4EEF-89CF-D4B1148DD4D4}">
      <dgm:prSet/>
      <dgm:spPr/>
      <dgm:t>
        <a:bodyPr/>
        <a:lstStyle/>
        <a:p>
          <a:endParaRPr lang="en-US"/>
        </a:p>
      </dgm:t>
    </dgm:pt>
    <dgm:pt modelId="{C9A0E6A7-5437-43D1-A3B1-4C64E5F4BFC1}" type="sibTrans" cxnId="{E5707149-1346-4EEF-89CF-D4B1148DD4D4}">
      <dgm:prSet/>
      <dgm:spPr/>
      <dgm:t>
        <a:bodyPr/>
        <a:lstStyle/>
        <a:p>
          <a:endParaRPr lang="en-US"/>
        </a:p>
      </dgm:t>
    </dgm:pt>
    <dgm:pt modelId="{0E5A63B5-F023-4301-80F0-2EEA45DE70A3}">
      <dgm:prSet phldrT="[Text]" phldr="0"/>
      <dgm:spPr/>
      <dgm:t>
        <a:bodyPr/>
        <a:lstStyle/>
        <a:p>
          <a:pPr rtl="0"/>
          <a:r>
            <a:rPr lang="en-US">
              <a:latin typeface="Aptos Display" panose="02110004020202020204"/>
            </a:rPr>
            <a:t>Tribal libraries, city/county, county library service, etc.</a:t>
          </a:r>
        </a:p>
      </dgm:t>
    </dgm:pt>
    <dgm:pt modelId="{744CED5D-2E8E-4002-89E7-F9EBDB08E2F3}" type="parTrans" cxnId="{79D27A8D-8383-40E4-B261-56436955B734}">
      <dgm:prSet/>
      <dgm:spPr/>
      <dgm:t>
        <a:bodyPr/>
        <a:lstStyle/>
        <a:p>
          <a:endParaRPr lang="en-US"/>
        </a:p>
      </dgm:t>
    </dgm:pt>
    <dgm:pt modelId="{F2755DC9-D163-4752-97FE-2D3CCC235539}" type="sibTrans" cxnId="{79D27A8D-8383-40E4-B261-56436955B734}">
      <dgm:prSet/>
      <dgm:spPr/>
      <dgm:t>
        <a:bodyPr/>
        <a:lstStyle/>
        <a:p>
          <a:endParaRPr lang="en-US"/>
        </a:p>
      </dgm:t>
    </dgm:pt>
    <dgm:pt modelId="{9D2CA9FA-B053-4772-8522-4BD0B5FD3A32}" type="pres">
      <dgm:prSet presAssocID="{889E8272-E478-4BE7-94DF-C19251DD010F}" presName="vert0" presStyleCnt="0">
        <dgm:presLayoutVars>
          <dgm:dir/>
          <dgm:animOne val="branch"/>
          <dgm:animLvl val="lvl"/>
        </dgm:presLayoutVars>
      </dgm:prSet>
      <dgm:spPr/>
    </dgm:pt>
    <dgm:pt modelId="{49AA01AF-6590-4561-95BD-AE9F946B66EB}" type="pres">
      <dgm:prSet presAssocID="{AB304DFE-3600-4435-B0A2-C4A0E7B8FF6D}" presName="thickLine" presStyleLbl="alignNode1" presStyleIdx="0" presStyleCnt="4"/>
      <dgm:spPr/>
    </dgm:pt>
    <dgm:pt modelId="{19980A8F-4F2F-4CE7-82CA-96D6B3BA81A4}" type="pres">
      <dgm:prSet presAssocID="{AB304DFE-3600-4435-B0A2-C4A0E7B8FF6D}" presName="horz1" presStyleCnt="0"/>
      <dgm:spPr/>
    </dgm:pt>
    <dgm:pt modelId="{29866980-266B-4E76-9E4F-092CBD59BF16}" type="pres">
      <dgm:prSet presAssocID="{AB304DFE-3600-4435-B0A2-C4A0E7B8FF6D}" presName="tx1" presStyleLbl="revTx" presStyleIdx="0" presStyleCnt="4"/>
      <dgm:spPr/>
    </dgm:pt>
    <dgm:pt modelId="{54380020-93C2-42C5-B493-6042F2F1C88E}" type="pres">
      <dgm:prSet presAssocID="{AB304DFE-3600-4435-B0A2-C4A0E7B8FF6D}" presName="vert1" presStyleCnt="0"/>
      <dgm:spPr/>
    </dgm:pt>
    <dgm:pt modelId="{791B9AC0-23FA-46FF-BDE0-FEA5E3C752F3}" type="pres">
      <dgm:prSet presAssocID="{6B6B9C48-0B64-4083-8F9E-98DEE4B83113}" presName="thickLine" presStyleLbl="alignNode1" presStyleIdx="1" presStyleCnt="4"/>
      <dgm:spPr/>
    </dgm:pt>
    <dgm:pt modelId="{A05E5743-2165-4B00-A40C-FFB44BB51129}" type="pres">
      <dgm:prSet presAssocID="{6B6B9C48-0B64-4083-8F9E-98DEE4B83113}" presName="horz1" presStyleCnt="0"/>
      <dgm:spPr/>
    </dgm:pt>
    <dgm:pt modelId="{2EF3F2CD-DEF6-40C4-ADE4-2A5ADF311FC7}" type="pres">
      <dgm:prSet presAssocID="{6B6B9C48-0B64-4083-8F9E-98DEE4B83113}" presName="tx1" presStyleLbl="revTx" presStyleIdx="1" presStyleCnt="4"/>
      <dgm:spPr/>
    </dgm:pt>
    <dgm:pt modelId="{955C82CC-C2C6-4560-B22C-CFCCA1BF2DDD}" type="pres">
      <dgm:prSet presAssocID="{6B6B9C48-0B64-4083-8F9E-98DEE4B83113}" presName="vert1" presStyleCnt="0"/>
      <dgm:spPr/>
    </dgm:pt>
    <dgm:pt modelId="{77361F56-BD62-4BC0-9917-E39CE3BE5CC7}" type="pres">
      <dgm:prSet presAssocID="{9B35E48A-5C0E-4F8C-BDD3-4EB179A0DEEB}" presName="thickLine" presStyleLbl="alignNode1" presStyleIdx="2" presStyleCnt="4"/>
      <dgm:spPr/>
    </dgm:pt>
    <dgm:pt modelId="{82CA5B26-BED0-45C2-8CA9-FC2F48AE05C9}" type="pres">
      <dgm:prSet presAssocID="{9B35E48A-5C0E-4F8C-BDD3-4EB179A0DEEB}" presName="horz1" presStyleCnt="0"/>
      <dgm:spPr/>
    </dgm:pt>
    <dgm:pt modelId="{035E0234-5BDB-44BC-BCB2-B60E45A11910}" type="pres">
      <dgm:prSet presAssocID="{9B35E48A-5C0E-4F8C-BDD3-4EB179A0DEEB}" presName="tx1" presStyleLbl="revTx" presStyleIdx="2" presStyleCnt="4"/>
      <dgm:spPr/>
    </dgm:pt>
    <dgm:pt modelId="{E5EE9A71-8333-4257-8F7E-1C6FB32663C0}" type="pres">
      <dgm:prSet presAssocID="{9B35E48A-5C0E-4F8C-BDD3-4EB179A0DEEB}" presName="vert1" presStyleCnt="0"/>
      <dgm:spPr/>
    </dgm:pt>
    <dgm:pt modelId="{56919193-6C21-493B-AE24-531B94D55F8E}" type="pres">
      <dgm:prSet presAssocID="{0E5A63B5-F023-4301-80F0-2EEA45DE70A3}" presName="thickLine" presStyleLbl="alignNode1" presStyleIdx="3" presStyleCnt="4"/>
      <dgm:spPr/>
    </dgm:pt>
    <dgm:pt modelId="{FF441213-46BC-4472-993D-EC2E7DB6E1F6}" type="pres">
      <dgm:prSet presAssocID="{0E5A63B5-F023-4301-80F0-2EEA45DE70A3}" presName="horz1" presStyleCnt="0"/>
      <dgm:spPr/>
    </dgm:pt>
    <dgm:pt modelId="{8551FDD2-4EC3-4E94-9AF5-9A9E0E74F1E2}" type="pres">
      <dgm:prSet presAssocID="{0E5A63B5-F023-4301-80F0-2EEA45DE70A3}" presName="tx1" presStyleLbl="revTx" presStyleIdx="3" presStyleCnt="4"/>
      <dgm:spPr/>
    </dgm:pt>
    <dgm:pt modelId="{359AD2CE-1E7B-40E8-B1B8-DC7370B6D322}" type="pres">
      <dgm:prSet presAssocID="{0E5A63B5-F023-4301-80F0-2EEA45DE70A3}" presName="vert1" presStyleCnt="0"/>
      <dgm:spPr/>
    </dgm:pt>
  </dgm:ptLst>
  <dgm:cxnLst>
    <dgm:cxn modelId="{AED7DD0A-DFB8-4C83-83FD-A686BC144726}" type="presOf" srcId="{6B6B9C48-0B64-4083-8F9E-98DEE4B83113}" destId="{2EF3F2CD-DEF6-40C4-ADE4-2A5ADF311FC7}" srcOrd="0" destOrd="0" presId="urn:microsoft.com/office/officeart/2008/layout/LinedList"/>
    <dgm:cxn modelId="{08CDCF14-DAB4-425A-BEAA-C0C83290DDE7}" type="presOf" srcId="{889E8272-E478-4BE7-94DF-C19251DD010F}" destId="{9D2CA9FA-B053-4772-8522-4BD0B5FD3A32}" srcOrd="0" destOrd="0" presId="urn:microsoft.com/office/officeart/2008/layout/LinedList"/>
    <dgm:cxn modelId="{0E2F0037-1A3B-46DB-8BA4-08BEDD366911}" srcId="{889E8272-E478-4BE7-94DF-C19251DD010F}" destId="{6B6B9C48-0B64-4083-8F9E-98DEE4B83113}" srcOrd="1" destOrd="0" parTransId="{86DCFB9F-8B2F-4E43-9CAA-D96493D5A7FA}" sibTransId="{A4672638-2DB0-404C-B989-AE6443762E52}"/>
    <dgm:cxn modelId="{E5707149-1346-4EEF-89CF-D4B1148DD4D4}" srcId="{889E8272-E478-4BE7-94DF-C19251DD010F}" destId="{9B35E48A-5C0E-4F8C-BDD3-4EB179A0DEEB}" srcOrd="2" destOrd="0" parTransId="{B898BF8D-7D37-408A-B06F-350E8336BF9A}" sibTransId="{C9A0E6A7-5437-43D1-A3B1-4C64E5F4BFC1}"/>
    <dgm:cxn modelId="{0E4C9D4A-4B86-422D-9D37-4946FF934D12}" type="presOf" srcId="{9B35E48A-5C0E-4F8C-BDD3-4EB179A0DEEB}" destId="{035E0234-5BDB-44BC-BCB2-B60E45A11910}" srcOrd="0" destOrd="0" presId="urn:microsoft.com/office/officeart/2008/layout/LinedList"/>
    <dgm:cxn modelId="{79D27A8D-8383-40E4-B261-56436955B734}" srcId="{889E8272-E478-4BE7-94DF-C19251DD010F}" destId="{0E5A63B5-F023-4301-80F0-2EEA45DE70A3}" srcOrd="3" destOrd="0" parTransId="{744CED5D-2E8E-4002-89E7-F9EBDB08E2F3}" sibTransId="{F2755DC9-D163-4752-97FE-2D3CCC235539}"/>
    <dgm:cxn modelId="{6C97DB8F-CC74-4C29-8F24-A37847873564}" srcId="{889E8272-E478-4BE7-94DF-C19251DD010F}" destId="{AB304DFE-3600-4435-B0A2-C4A0E7B8FF6D}" srcOrd="0" destOrd="0" parTransId="{CC06DA43-58F9-4CD0-8D6A-9DDC63DB4286}" sibTransId="{95192E92-A5F0-4478-9EDA-0489218EDC96}"/>
    <dgm:cxn modelId="{7699C8C9-6D08-4438-9041-E0AC64E27203}" type="presOf" srcId="{AB304DFE-3600-4435-B0A2-C4A0E7B8FF6D}" destId="{29866980-266B-4E76-9E4F-092CBD59BF16}" srcOrd="0" destOrd="0" presId="urn:microsoft.com/office/officeart/2008/layout/LinedList"/>
    <dgm:cxn modelId="{847036F4-C8BE-4E0C-A0E3-7E5C2AB59272}" type="presOf" srcId="{0E5A63B5-F023-4301-80F0-2EEA45DE70A3}" destId="{8551FDD2-4EC3-4E94-9AF5-9A9E0E74F1E2}" srcOrd="0" destOrd="0" presId="urn:microsoft.com/office/officeart/2008/layout/LinedList"/>
    <dgm:cxn modelId="{6E8E8070-0A1A-489B-9719-915DC5D79DB9}" type="presParOf" srcId="{9D2CA9FA-B053-4772-8522-4BD0B5FD3A32}" destId="{49AA01AF-6590-4561-95BD-AE9F946B66EB}" srcOrd="0" destOrd="0" presId="urn:microsoft.com/office/officeart/2008/layout/LinedList"/>
    <dgm:cxn modelId="{CD3D4209-871F-44DD-873D-D6DE6B5F7EF4}" type="presParOf" srcId="{9D2CA9FA-B053-4772-8522-4BD0B5FD3A32}" destId="{19980A8F-4F2F-4CE7-82CA-96D6B3BA81A4}" srcOrd="1" destOrd="0" presId="urn:microsoft.com/office/officeart/2008/layout/LinedList"/>
    <dgm:cxn modelId="{EC3E2669-E2F3-4899-BD63-6347F6AFBB36}" type="presParOf" srcId="{19980A8F-4F2F-4CE7-82CA-96D6B3BA81A4}" destId="{29866980-266B-4E76-9E4F-092CBD59BF16}" srcOrd="0" destOrd="0" presId="urn:microsoft.com/office/officeart/2008/layout/LinedList"/>
    <dgm:cxn modelId="{19636CF9-9AEA-41FF-86C9-7AE4FB59BF8C}" type="presParOf" srcId="{19980A8F-4F2F-4CE7-82CA-96D6B3BA81A4}" destId="{54380020-93C2-42C5-B493-6042F2F1C88E}" srcOrd="1" destOrd="0" presId="urn:microsoft.com/office/officeart/2008/layout/LinedList"/>
    <dgm:cxn modelId="{06D98148-A466-4ADA-BB4D-6187417BCCC8}" type="presParOf" srcId="{9D2CA9FA-B053-4772-8522-4BD0B5FD3A32}" destId="{791B9AC0-23FA-46FF-BDE0-FEA5E3C752F3}" srcOrd="2" destOrd="0" presId="urn:microsoft.com/office/officeart/2008/layout/LinedList"/>
    <dgm:cxn modelId="{BE2E343D-247C-4BED-B457-2E1DA800AA63}" type="presParOf" srcId="{9D2CA9FA-B053-4772-8522-4BD0B5FD3A32}" destId="{A05E5743-2165-4B00-A40C-FFB44BB51129}" srcOrd="3" destOrd="0" presId="urn:microsoft.com/office/officeart/2008/layout/LinedList"/>
    <dgm:cxn modelId="{BADA754F-9455-437C-B263-39F43646B7A1}" type="presParOf" srcId="{A05E5743-2165-4B00-A40C-FFB44BB51129}" destId="{2EF3F2CD-DEF6-40C4-ADE4-2A5ADF311FC7}" srcOrd="0" destOrd="0" presId="urn:microsoft.com/office/officeart/2008/layout/LinedList"/>
    <dgm:cxn modelId="{41A34CBC-44A7-428D-B358-13A0F46B3503}" type="presParOf" srcId="{A05E5743-2165-4B00-A40C-FFB44BB51129}" destId="{955C82CC-C2C6-4560-B22C-CFCCA1BF2DDD}" srcOrd="1" destOrd="0" presId="urn:microsoft.com/office/officeart/2008/layout/LinedList"/>
    <dgm:cxn modelId="{4205F925-7886-4BD1-8A2D-A51655D4E5A9}" type="presParOf" srcId="{9D2CA9FA-B053-4772-8522-4BD0B5FD3A32}" destId="{77361F56-BD62-4BC0-9917-E39CE3BE5CC7}" srcOrd="4" destOrd="0" presId="urn:microsoft.com/office/officeart/2008/layout/LinedList"/>
    <dgm:cxn modelId="{CCC44F9E-BDED-436E-8C2F-FABDB5440993}" type="presParOf" srcId="{9D2CA9FA-B053-4772-8522-4BD0B5FD3A32}" destId="{82CA5B26-BED0-45C2-8CA9-FC2F48AE05C9}" srcOrd="5" destOrd="0" presId="urn:microsoft.com/office/officeart/2008/layout/LinedList"/>
    <dgm:cxn modelId="{847B85CC-9D38-436C-AE51-AD5B7064DAF2}" type="presParOf" srcId="{82CA5B26-BED0-45C2-8CA9-FC2F48AE05C9}" destId="{035E0234-5BDB-44BC-BCB2-B60E45A11910}" srcOrd="0" destOrd="0" presId="urn:microsoft.com/office/officeart/2008/layout/LinedList"/>
    <dgm:cxn modelId="{6CEBC43C-C51A-4A1D-9602-5DF61A2FA233}" type="presParOf" srcId="{82CA5B26-BED0-45C2-8CA9-FC2F48AE05C9}" destId="{E5EE9A71-8333-4257-8F7E-1C6FB32663C0}" srcOrd="1" destOrd="0" presId="urn:microsoft.com/office/officeart/2008/layout/LinedList"/>
    <dgm:cxn modelId="{CCD08D56-1665-4F13-BA4F-5F10171074DC}" type="presParOf" srcId="{9D2CA9FA-B053-4772-8522-4BD0B5FD3A32}" destId="{56919193-6C21-493B-AE24-531B94D55F8E}" srcOrd="6" destOrd="0" presId="urn:microsoft.com/office/officeart/2008/layout/LinedList"/>
    <dgm:cxn modelId="{0A835F05-215C-4352-B7A8-3EF136F4CBEF}" type="presParOf" srcId="{9D2CA9FA-B053-4772-8522-4BD0B5FD3A32}" destId="{FF441213-46BC-4472-993D-EC2E7DB6E1F6}" srcOrd="7" destOrd="0" presId="urn:microsoft.com/office/officeart/2008/layout/LinedList"/>
    <dgm:cxn modelId="{94D209D6-E540-4281-841F-8A0827E24EE5}" type="presParOf" srcId="{FF441213-46BC-4472-993D-EC2E7DB6E1F6}" destId="{8551FDD2-4EC3-4E94-9AF5-9A9E0E74F1E2}" srcOrd="0" destOrd="0" presId="urn:microsoft.com/office/officeart/2008/layout/LinedList"/>
    <dgm:cxn modelId="{6BD72579-8197-4C7E-A93C-EC305E22A7A6}" type="presParOf" srcId="{FF441213-46BC-4472-993D-EC2E7DB6E1F6}" destId="{359AD2CE-1E7B-40E8-B1B8-DC7370B6D32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940A7F-7BAF-465B-A807-66437ED52B0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6AEBB45-81DE-4B77-A3EB-B10658567414}">
      <dgm:prSet/>
      <dgm:spPr/>
      <dgm:t>
        <a:bodyPr/>
        <a:lstStyle/>
        <a:p>
          <a:r>
            <a:rPr lang="en-US" dirty="0"/>
            <a:t>Relationships form through interaction and involvement.</a:t>
          </a:r>
        </a:p>
      </dgm:t>
    </dgm:pt>
    <dgm:pt modelId="{6F0609BD-4C2C-455E-8150-356BC9A1F8F2}" type="parTrans" cxnId="{62000559-CD0D-408F-94CB-4DAC0767A9C3}">
      <dgm:prSet/>
      <dgm:spPr/>
      <dgm:t>
        <a:bodyPr/>
        <a:lstStyle/>
        <a:p>
          <a:endParaRPr lang="en-US"/>
        </a:p>
      </dgm:t>
    </dgm:pt>
    <dgm:pt modelId="{1C0B21D3-AE79-4C93-84D4-42E9B168219D}" type="sibTrans" cxnId="{62000559-CD0D-408F-94CB-4DAC0767A9C3}">
      <dgm:prSet/>
      <dgm:spPr/>
      <dgm:t>
        <a:bodyPr/>
        <a:lstStyle/>
        <a:p>
          <a:endParaRPr lang="en-US"/>
        </a:p>
      </dgm:t>
    </dgm:pt>
    <dgm:pt modelId="{5246B269-262E-41BA-8455-E6305A01F93E}">
      <dgm:prSet/>
      <dgm:spPr/>
      <dgm:t>
        <a:bodyPr/>
        <a:lstStyle/>
        <a:p>
          <a:r>
            <a:rPr lang="en-US" dirty="0"/>
            <a:t>Involvement builds a foundation of understanding and coordinated action.</a:t>
          </a:r>
        </a:p>
      </dgm:t>
    </dgm:pt>
    <dgm:pt modelId="{07B1D44B-558A-4479-ACD1-325C67D1D6FE}" type="parTrans" cxnId="{5FDE1D87-7B3E-4E74-AFFD-A182A4F9E53F}">
      <dgm:prSet/>
      <dgm:spPr/>
      <dgm:t>
        <a:bodyPr/>
        <a:lstStyle/>
        <a:p>
          <a:endParaRPr lang="en-US"/>
        </a:p>
      </dgm:t>
    </dgm:pt>
    <dgm:pt modelId="{EF48B542-3D87-4CB6-9E5B-A2364303A04D}" type="sibTrans" cxnId="{5FDE1D87-7B3E-4E74-AFFD-A182A4F9E53F}">
      <dgm:prSet/>
      <dgm:spPr/>
      <dgm:t>
        <a:bodyPr/>
        <a:lstStyle/>
        <a:p>
          <a:endParaRPr lang="en-US"/>
        </a:p>
      </dgm:t>
    </dgm:pt>
    <dgm:pt modelId="{B0C43089-34AF-425C-B304-1B2DFC36A994}">
      <dgm:prSet/>
      <dgm:spPr/>
      <dgm:t>
        <a:bodyPr/>
        <a:lstStyle/>
        <a:p>
          <a:r>
            <a:rPr lang="en-US" dirty="0"/>
            <a:t>Dissemination of needs by the municipality and the library = united efforts and partnerships.</a:t>
          </a:r>
        </a:p>
      </dgm:t>
    </dgm:pt>
    <dgm:pt modelId="{4D7DFBE1-7EBC-4F24-AA66-9366F525F627}" type="parTrans" cxnId="{AA3C3A36-DEEA-4EB4-9802-0971298ED286}">
      <dgm:prSet/>
      <dgm:spPr/>
      <dgm:t>
        <a:bodyPr/>
        <a:lstStyle/>
        <a:p>
          <a:endParaRPr lang="en-US"/>
        </a:p>
      </dgm:t>
    </dgm:pt>
    <dgm:pt modelId="{8966A344-486C-4A29-81BE-A8817B075597}" type="sibTrans" cxnId="{AA3C3A36-DEEA-4EB4-9802-0971298ED286}">
      <dgm:prSet/>
      <dgm:spPr/>
      <dgm:t>
        <a:bodyPr/>
        <a:lstStyle/>
        <a:p>
          <a:endParaRPr lang="en-US"/>
        </a:p>
      </dgm:t>
    </dgm:pt>
    <dgm:pt modelId="{8AC58713-6D23-4BFC-A413-567D8F31315B}" type="pres">
      <dgm:prSet presAssocID="{DA940A7F-7BAF-465B-A807-66437ED52B05}" presName="linear" presStyleCnt="0">
        <dgm:presLayoutVars>
          <dgm:animLvl val="lvl"/>
          <dgm:resizeHandles val="exact"/>
        </dgm:presLayoutVars>
      </dgm:prSet>
      <dgm:spPr/>
    </dgm:pt>
    <dgm:pt modelId="{FFF3231F-B026-4BD5-8BD9-BE45166238AA}" type="pres">
      <dgm:prSet presAssocID="{C6AEBB45-81DE-4B77-A3EB-B10658567414}" presName="parentText" presStyleLbl="node1" presStyleIdx="0" presStyleCnt="3">
        <dgm:presLayoutVars>
          <dgm:chMax val="0"/>
          <dgm:bulletEnabled val="1"/>
        </dgm:presLayoutVars>
      </dgm:prSet>
      <dgm:spPr/>
    </dgm:pt>
    <dgm:pt modelId="{80BA0AA0-7F3C-4D92-996C-B55AC78CF8AA}" type="pres">
      <dgm:prSet presAssocID="{1C0B21D3-AE79-4C93-84D4-42E9B168219D}" presName="spacer" presStyleCnt="0"/>
      <dgm:spPr/>
    </dgm:pt>
    <dgm:pt modelId="{942163DB-6F58-437E-92EF-AD2BC30E78BF}" type="pres">
      <dgm:prSet presAssocID="{5246B269-262E-41BA-8455-E6305A01F93E}" presName="parentText" presStyleLbl="node1" presStyleIdx="1" presStyleCnt="3">
        <dgm:presLayoutVars>
          <dgm:chMax val="0"/>
          <dgm:bulletEnabled val="1"/>
        </dgm:presLayoutVars>
      </dgm:prSet>
      <dgm:spPr/>
    </dgm:pt>
    <dgm:pt modelId="{72600DE0-5B04-411B-BB22-A3B95E724851}" type="pres">
      <dgm:prSet presAssocID="{EF48B542-3D87-4CB6-9E5B-A2364303A04D}" presName="spacer" presStyleCnt="0"/>
      <dgm:spPr/>
    </dgm:pt>
    <dgm:pt modelId="{C3E0B947-4D55-4848-84CA-D41ED40AC203}" type="pres">
      <dgm:prSet presAssocID="{B0C43089-34AF-425C-B304-1B2DFC36A994}" presName="parentText" presStyleLbl="node1" presStyleIdx="2" presStyleCnt="3">
        <dgm:presLayoutVars>
          <dgm:chMax val="0"/>
          <dgm:bulletEnabled val="1"/>
        </dgm:presLayoutVars>
      </dgm:prSet>
      <dgm:spPr/>
    </dgm:pt>
  </dgm:ptLst>
  <dgm:cxnLst>
    <dgm:cxn modelId="{EB14A800-C7FF-4AFB-BD98-EE51922C11AE}" type="presOf" srcId="{DA940A7F-7BAF-465B-A807-66437ED52B05}" destId="{8AC58713-6D23-4BFC-A413-567D8F31315B}" srcOrd="0" destOrd="0" presId="urn:microsoft.com/office/officeart/2005/8/layout/vList2"/>
    <dgm:cxn modelId="{3F11A70D-2C73-45E3-BFD7-5097E94802B5}" type="presOf" srcId="{C6AEBB45-81DE-4B77-A3EB-B10658567414}" destId="{FFF3231F-B026-4BD5-8BD9-BE45166238AA}" srcOrd="0" destOrd="0" presId="urn:microsoft.com/office/officeart/2005/8/layout/vList2"/>
    <dgm:cxn modelId="{AA3C3A36-DEEA-4EB4-9802-0971298ED286}" srcId="{DA940A7F-7BAF-465B-A807-66437ED52B05}" destId="{B0C43089-34AF-425C-B304-1B2DFC36A994}" srcOrd="2" destOrd="0" parTransId="{4D7DFBE1-7EBC-4F24-AA66-9366F525F627}" sibTransId="{8966A344-486C-4A29-81BE-A8817B075597}"/>
    <dgm:cxn modelId="{6A20593C-E20C-4ECE-B44B-5C6D72D90160}" type="presOf" srcId="{5246B269-262E-41BA-8455-E6305A01F93E}" destId="{942163DB-6F58-437E-92EF-AD2BC30E78BF}" srcOrd="0" destOrd="0" presId="urn:microsoft.com/office/officeart/2005/8/layout/vList2"/>
    <dgm:cxn modelId="{7DC71051-6DC1-48A1-A4DC-73599DAAA051}" type="presOf" srcId="{B0C43089-34AF-425C-B304-1B2DFC36A994}" destId="{C3E0B947-4D55-4848-84CA-D41ED40AC203}" srcOrd="0" destOrd="0" presId="urn:microsoft.com/office/officeart/2005/8/layout/vList2"/>
    <dgm:cxn modelId="{62000559-CD0D-408F-94CB-4DAC0767A9C3}" srcId="{DA940A7F-7BAF-465B-A807-66437ED52B05}" destId="{C6AEBB45-81DE-4B77-A3EB-B10658567414}" srcOrd="0" destOrd="0" parTransId="{6F0609BD-4C2C-455E-8150-356BC9A1F8F2}" sibTransId="{1C0B21D3-AE79-4C93-84D4-42E9B168219D}"/>
    <dgm:cxn modelId="{5FDE1D87-7B3E-4E74-AFFD-A182A4F9E53F}" srcId="{DA940A7F-7BAF-465B-A807-66437ED52B05}" destId="{5246B269-262E-41BA-8455-E6305A01F93E}" srcOrd="1" destOrd="0" parTransId="{07B1D44B-558A-4479-ACD1-325C67D1D6FE}" sibTransId="{EF48B542-3D87-4CB6-9E5B-A2364303A04D}"/>
    <dgm:cxn modelId="{5B09B53F-1BF6-482D-BAA4-2C1021575BD8}" type="presParOf" srcId="{8AC58713-6D23-4BFC-A413-567D8F31315B}" destId="{FFF3231F-B026-4BD5-8BD9-BE45166238AA}" srcOrd="0" destOrd="0" presId="urn:microsoft.com/office/officeart/2005/8/layout/vList2"/>
    <dgm:cxn modelId="{D93B7C3C-CC5F-4D89-821A-74C6906EBFEE}" type="presParOf" srcId="{8AC58713-6D23-4BFC-A413-567D8F31315B}" destId="{80BA0AA0-7F3C-4D92-996C-B55AC78CF8AA}" srcOrd="1" destOrd="0" presId="urn:microsoft.com/office/officeart/2005/8/layout/vList2"/>
    <dgm:cxn modelId="{021A4A57-F9DC-43B7-B3C3-0D1DD11C9D02}" type="presParOf" srcId="{8AC58713-6D23-4BFC-A413-567D8F31315B}" destId="{942163DB-6F58-437E-92EF-AD2BC30E78BF}" srcOrd="2" destOrd="0" presId="urn:microsoft.com/office/officeart/2005/8/layout/vList2"/>
    <dgm:cxn modelId="{5FEE1743-9B41-455A-8179-D9B9AF0833AB}" type="presParOf" srcId="{8AC58713-6D23-4BFC-A413-567D8F31315B}" destId="{72600DE0-5B04-411B-BB22-A3B95E724851}" srcOrd="3" destOrd="0" presId="urn:microsoft.com/office/officeart/2005/8/layout/vList2"/>
    <dgm:cxn modelId="{F2F49272-E8ED-42A2-8D8A-D53AF612ECF8}" type="presParOf" srcId="{8AC58713-6D23-4BFC-A413-567D8F31315B}" destId="{C3E0B947-4D55-4848-84CA-D41ED40AC20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A01AF-6590-4561-95BD-AE9F946B66EB}">
      <dsp:nvSpPr>
        <dsp:cNvPr id="0" name=""/>
        <dsp:cNvSpPr/>
      </dsp:nvSpPr>
      <dsp:spPr>
        <a:xfrm>
          <a:off x="0" y="0"/>
          <a:ext cx="518636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866980-266B-4E76-9E4F-092CBD59BF16}">
      <dsp:nvSpPr>
        <dsp:cNvPr id="0" name=""/>
        <dsp:cNvSpPr/>
      </dsp:nvSpPr>
      <dsp:spPr>
        <a:xfrm>
          <a:off x="0" y="0"/>
          <a:ext cx="5186363" cy="1371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Municipal Libraries</a:t>
          </a:r>
        </a:p>
      </dsp:txBody>
      <dsp:txXfrm>
        <a:off x="0" y="0"/>
        <a:ext cx="5186363" cy="1371434"/>
      </dsp:txXfrm>
    </dsp:sp>
    <dsp:sp modelId="{791B9AC0-23FA-46FF-BDE0-FEA5E3C752F3}">
      <dsp:nvSpPr>
        <dsp:cNvPr id="0" name=""/>
        <dsp:cNvSpPr/>
      </dsp:nvSpPr>
      <dsp:spPr>
        <a:xfrm>
          <a:off x="0" y="1371434"/>
          <a:ext cx="518636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F3F2CD-DEF6-40C4-ADE4-2A5ADF311FC7}">
      <dsp:nvSpPr>
        <dsp:cNvPr id="0" name=""/>
        <dsp:cNvSpPr/>
      </dsp:nvSpPr>
      <dsp:spPr>
        <a:xfrm>
          <a:off x="0" y="1371434"/>
          <a:ext cx="5186363" cy="1371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rtl="0">
            <a:lnSpc>
              <a:spcPct val="90000"/>
            </a:lnSpc>
            <a:spcBef>
              <a:spcPct val="0"/>
            </a:spcBef>
            <a:spcAft>
              <a:spcPct val="35000"/>
            </a:spcAft>
            <a:buNone/>
          </a:pPr>
          <a:r>
            <a:rPr lang="en-US" sz="3600" kern="1200"/>
            <a:t>Joint </a:t>
          </a:r>
          <a:r>
            <a:rPr lang="en-US" sz="3600" kern="1200">
              <a:latin typeface="Aptos Display" panose="02110004020202020204"/>
            </a:rPr>
            <a:t>Libraries</a:t>
          </a:r>
          <a:endParaRPr lang="en-US" sz="3600" kern="1200"/>
        </a:p>
      </dsp:txBody>
      <dsp:txXfrm>
        <a:off x="0" y="1371434"/>
        <a:ext cx="5186363" cy="1371434"/>
      </dsp:txXfrm>
    </dsp:sp>
    <dsp:sp modelId="{77361F56-BD62-4BC0-9917-E39CE3BE5CC7}">
      <dsp:nvSpPr>
        <dsp:cNvPr id="0" name=""/>
        <dsp:cNvSpPr/>
      </dsp:nvSpPr>
      <dsp:spPr>
        <a:xfrm>
          <a:off x="0" y="2742868"/>
          <a:ext cx="518636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5E0234-5BDB-44BC-BCB2-B60E45A11910}">
      <dsp:nvSpPr>
        <dsp:cNvPr id="0" name=""/>
        <dsp:cNvSpPr/>
      </dsp:nvSpPr>
      <dsp:spPr>
        <a:xfrm>
          <a:off x="0" y="2742868"/>
          <a:ext cx="5186363" cy="1371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rtl="0">
            <a:lnSpc>
              <a:spcPct val="90000"/>
            </a:lnSpc>
            <a:spcBef>
              <a:spcPct val="0"/>
            </a:spcBef>
            <a:spcAft>
              <a:spcPct val="35000"/>
            </a:spcAft>
            <a:buNone/>
          </a:pPr>
          <a:r>
            <a:rPr lang="en-US" sz="3600" kern="1200" dirty="0">
              <a:latin typeface="Aptos Display" panose="02110004020202020204"/>
            </a:rPr>
            <a:t>Consolidated</a:t>
          </a:r>
          <a:r>
            <a:rPr lang="en-US" sz="3600" kern="1200" dirty="0"/>
            <a:t> </a:t>
          </a:r>
          <a:r>
            <a:rPr lang="en-US" sz="3600" kern="1200" dirty="0">
              <a:latin typeface="Aptos Display" panose="02110004020202020204"/>
            </a:rPr>
            <a:t>County Libraries</a:t>
          </a:r>
          <a:endParaRPr lang="en-US" sz="3600" kern="1200" dirty="0"/>
        </a:p>
      </dsp:txBody>
      <dsp:txXfrm>
        <a:off x="0" y="2742868"/>
        <a:ext cx="5186363" cy="1371434"/>
      </dsp:txXfrm>
    </dsp:sp>
    <dsp:sp modelId="{56919193-6C21-493B-AE24-531B94D55F8E}">
      <dsp:nvSpPr>
        <dsp:cNvPr id="0" name=""/>
        <dsp:cNvSpPr/>
      </dsp:nvSpPr>
      <dsp:spPr>
        <a:xfrm>
          <a:off x="0" y="4114302"/>
          <a:ext cx="518636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51FDD2-4EC3-4E94-9AF5-9A9E0E74F1E2}">
      <dsp:nvSpPr>
        <dsp:cNvPr id="0" name=""/>
        <dsp:cNvSpPr/>
      </dsp:nvSpPr>
      <dsp:spPr>
        <a:xfrm>
          <a:off x="0" y="4114302"/>
          <a:ext cx="5186363" cy="1371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rtl="0">
            <a:lnSpc>
              <a:spcPct val="90000"/>
            </a:lnSpc>
            <a:spcBef>
              <a:spcPct val="0"/>
            </a:spcBef>
            <a:spcAft>
              <a:spcPct val="35000"/>
            </a:spcAft>
            <a:buNone/>
          </a:pPr>
          <a:r>
            <a:rPr lang="en-US" sz="3600" kern="1200">
              <a:latin typeface="Aptos Display" panose="02110004020202020204"/>
            </a:rPr>
            <a:t>Tribal libraries, city/county, county library service, etc.</a:t>
          </a:r>
        </a:p>
      </dsp:txBody>
      <dsp:txXfrm>
        <a:off x="0" y="4114302"/>
        <a:ext cx="5186363" cy="13714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3231F-B026-4BD5-8BD9-BE45166238AA}">
      <dsp:nvSpPr>
        <dsp:cNvPr id="0" name=""/>
        <dsp:cNvSpPr/>
      </dsp:nvSpPr>
      <dsp:spPr>
        <a:xfrm>
          <a:off x="0" y="6666"/>
          <a:ext cx="6172199" cy="156633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Relationships form through interaction and involvement.</a:t>
          </a:r>
        </a:p>
      </dsp:txBody>
      <dsp:txXfrm>
        <a:off x="76462" y="83128"/>
        <a:ext cx="6019275" cy="1413413"/>
      </dsp:txXfrm>
    </dsp:sp>
    <dsp:sp modelId="{942163DB-6F58-437E-92EF-AD2BC30E78BF}">
      <dsp:nvSpPr>
        <dsp:cNvPr id="0" name=""/>
        <dsp:cNvSpPr/>
      </dsp:nvSpPr>
      <dsp:spPr>
        <a:xfrm>
          <a:off x="0" y="1653643"/>
          <a:ext cx="6172199" cy="156633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Involvement builds a foundation of understanding and coordinated action.</a:t>
          </a:r>
        </a:p>
      </dsp:txBody>
      <dsp:txXfrm>
        <a:off x="76462" y="1730105"/>
        <a:ext cx="6019275" cy="1413413"/>
      </dsp:txXfrm>
    </dsp:sp>
    <dsp:sp modelId="{C3E0B947-4D55-4848-84CA-D41ED40AC203}">
      <dsp:nvSpPr>
        <dsp:cNvPr id="0" name=""/>
        <dsp:cNvSpPr/>
      </dsp:nvSpPr>
      <dsp:spPr>
        <a:xfrm>
          <a:off x="0" y="3300621"/>
          <a:ext cx="6172199" cy="156633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Dissemination of needs by the municipality and the library = united efforts and partnerships.</a:t>
          </a:r>
        </a:p>
      </dsp:txBody>
      <dsp:txXfrm>
        <a:off x="76462" y="3377083"/>
        <a:ext cx="6019275" cy="141341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EDD3B8-5E68-48E9-AAB1-5DE570C28E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A897E35-4312-4077-83D3-69953080BC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836F02-AF67-416B-AB85-08CFF698F86D}" type="datetimeFigureOut">
              <a:rPr lang="en-US" smtClean="0"/>
              <a:t>6/18/2026</a:t>
            </a:fld>
            <a:endParaRPr lang="en-US"/>
          </a:p>
        </p:txBody>
      </p:sp>
      <p:sp>
        <p:nvSpPr>
          <p:cNvPr id="4" name="Footer Placeholder 3">
            <a:extLst>
              <a:ext uri="{FF2B5EF4-FFF2-40B4-BE49-F238E27FC236}">
                <a16:creationId xmlns:a16="http://schemas.microsoft.com/office/drawing/2014/main" id="{75853C52-2B92-4B9E-86F4-DB78684BEC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20E0EA4-BAD2-4335-9446-CA4CCFEC14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65BC62-3B36-43F8-8B69-D6E5E743DA31}" type="slidenum">
              <a:rPr lang="en-US" smtClean="0"/>
              <a:t>‹#›</a:t>
            </a:fld>
            <a:endParaRPr lang="en-US"/>
          </a:p>
        </p:txBody>
      </p:sp>
    </p:spTree>
    <p:extLst>
      <p:ext uri="{BB962C8B-B14F-4D97-AF65-F5344CB8AC3E}">
        <p14:creationId xmlns:p14="http://schemas.microsoft.com/office/powerpoint/2010/main" val="3316518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7E8F0-931C-4E43-98D1-A3CD0E0034DC}" type="datetimeFigureOut">
              <a:rPr lang="en-US" smtClean="0"/>
              <a:t>6/18/2026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AEB063-7F11-4E3B-BA52-07405B1C2D95}" type="slidenum">
              <a:rPr lang="en-US" smtClean="0"/>
              <a:t>‹#›</a:t>
            </a:fld>
            <a:endParaRPr lang="en-US"/>
          </a:p>
        </p:txBody>
      </p:sp>
    </p:spTree>
    <p:extLst>
      <p:ext uri="{BB962C8B-B14F-4D97-AF65-F5344CB8AC3E}">
        <p14:creationId xmlns:p14="http://schemas.microsoft.com/office/powerpoint/2010/main" val="1862930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TERESA</a:t>
            </a:r>
            <a:br>
              <a:rPr lang="en-US"/>
            </a:br>
            <a:r>
              <a:rPr lang="en-US"/>
              <a:t>(self-intros)</a:t>
            </a:r>
          </a:p>
        </p:txBody>
      </p:sp>
      <p:sp>
        <p:nvSpPr>
          <p:cNvPr id="4" name="Slide Number Placeholder 3"/>
          <p:cNvSpPr>
            <a:spLocks noGrp="1"/>
          </p:cNvSpPr>
          <p:nvPr>
            <p:ph type="sldNum" sz="quarter" idx="10"/>
          </p:nvPr>
        </p:nvSpPr>
        <p:spPr/>
        <p:txBody>
          <a:bodyPr/>
          <a:lstStyle/>
          <a:p>
            <a:fld id="{E6AEB063-7F11-4E3B-BA52-07405B1C2D95}" type="slidenum">
              <a:rPr lang="en-US" smtClean="0"/>
              <a:t>1</a:t>
            </a:fld>
            <a:endParaRPr lang="en-US"/>
          </a:p>
        </p:txBody>
      </p:sp>
    </p:spTree>
    <p:extLst>
      <p:ext uri="{BB962C8B-B14F-4D97-AF65-F5344CB8AC3E}">
        <p14:creationId xmlns:p14="http://schemas.microsoft.com/office/powerpoint/2010/main" val="3205455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TERESA- Lib Dir</a:t>
            </a:r>
            <a:endParaRPr lang="en-US" dirty="0"/>
          </a:p>
          <a:p>
            <a:br>
              <a:rPr lang="en-US" dirty="0">
                <a:ea typeface="Calibri"/>
                <a:cs typeface="+mn-lt"/>
              </a:rPr>
            </a:br>
            <a:r>
              <a:rPr lang="en-US" dirty="0">
                <a:ea typeface="Calibri"/>
                <a:cs typeface="Calibri"/>
              </a:rPr>
              <a:t>KAMI – Clerk</a:t>
            </a:r>
            <a:endParaRPr lang="en-US" dirty="0"/>
          </a:p>
          <a:p>
            <a:r>
              <a:rPr lang="en-US" dirty="0">
                <a:ea typeface="Calibri"/>
                <a:cs typeface="Calibri"/>
              </a:rPr>
              <a:t>Typical job duties/responsibilities of library director and municipal clerk – "Other duties as assigned (or stumbled upon or thrown into)" </a:t>
            </a:r>
          </a:p>
          <a:p>
            <a:r>
              <a:rPr lang="en-US" dirty="0">
                <a:ea typeface="Calibri"/>
                <a:cs typeface="Calibri"/>
              </a:rPr>
              <a:t>Understanding how the varied (and busy!) roles of each affects time and capacity for collaboration. </a:t>
            </a:r>
          </a:p>
          <a:p>
            <a:endParaRPr lang="en-US" dirty="0">
              <a:ea typeface="Calibri"/>
              <a:cs typeface="Calibri"/>
            </a:endParaRPr>
          </a:p>
          <a:p>
            <a:r>
              <a:rPr lang="en-US" dirty="0">
                <a:ea typeface="Calibri"/>
                <a:cs typeface="Calibri"/>
              </a:rPr>
              <a:t>A big similarity: "Other duties as assigned" </a:t>
            </a:r>
          </a:p>
          <a:p>
            <a:r>
              <a:rPr lang="en-US" dirty="0">
                <a:ea typeface="Calibri"/>
                <a:cs typeface="Calibri"/>
              </a:rPr>
              <a:t>The roles of library director and clerk vary by municipality or county, often depending on the size of the municipality, capacity of other municipal staff, strengths and skills of the individual who fills the role (which can cause extra tension during position turnover), etc. </a:t>
            </a:r>
          </a:p>
          <a:p>
            <a:endParaRPr lang="en-US" dirty="0">
              <a:ea typeface="Calibri"/>
              <a:cs typeface="Calibri"/>
            </a:endParaRPr>
          </a:p>
          <a:p>
            <a:r>
              <a:rPr lang="en-US" dirty="0">
                <a:ea typeface="Calibri"/>
                <a:cs typeface="Calibri"/>
              </a:rPr>
              <a:t>Another big similarity: Both positions are often overworked and under-resourced!</a:t>
            </a:r>
          </a:p>
        </p:txBody>
      </p:sp>
      <p:sp>
        <p:nvSpPr>
          <p:cNvPr id="4" name="Slide Number Placeholder 3"/>
          <p:cNvSpPr>
            <a:spLocks noGrp="1"/>
          </p:cNvSpPr>
          <p:nvPr>
            <p:ph type="sldNum" sz="quarter" idx="5"/>
          </p:nvPr>
        </p:nvSpPr>
        <p:spPr/>
        <p:txBody>
          <a:bodyPr/>
          <a:lstStyle/>
          <a:p>
            <a:fld id="{E6AEB063-7F11-4E3B-BA52-07405B1C2D95}" type="slidenum">
              <a:rPr lang="en-US" smtClean="0"/>
              <a:t>10</a:t>
            </a:fld>
            <a:endParaRPr lang="en-US"/>
          </a:p>
        </p:txBody>
      </p:sp>
    </p:spTree>
    <p:extLst>
      <p:ext uri="{BB962C8B-B14F-4D97-AF65-F5344CB8AC3E}">
        <p14:creationId xmlns:p14="http://schemas.microsoft.com/office/powerpoint/2010/main" val="2243964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KAMI</a:t>
            </a:r>
          </a:p>
          <a:p>
            <a:endParaRPr lang="en-US" dirty="0"/>
          </a:p>
          <a:p>
            <a:r>
              <a:rPr lang="en-US" dirty="0"/>
              <a:t>Service operation support – the types services being offered and their unique components vary greatly between libraries and municipalities – think library programming, the specific individuals working/involved to support those programs, the components required to make them enticing and run smoothly.</a:t>
            </a:r>
            <a:br>
              <a:rPr lang="en-US" dirty="0"/>
            </a:br>
            <a:r>
              <a:rPr lang="en-US" dirty="0"/>
              <a:t>Municipalities don’t do a lot of programming – their duties are more aligned with statutory requirements.  Differences is the design of spaces themselves – libraries = inviting, municipalities = less than inviting.</a:t>
            </a:r>
          </a:p>
          <a:p>
            <a:r>
              <a:rPr lang="en-US" dirty="0"/>
              <a:t>The audience served may be the same (community members) but they are there for vastly different reasons:  Municipalities: because they don’t like something, Libraries: because they are interested in the program about monarch butterflies</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11</a:t>
            </a:fld>
            <a:endParaRPr lang="en-US"/>
          </a:p>
        </p:txBody>
      </p:sp>
    </p:spTree>
    <p:extLst>
      <p:ext uri="{BB962C8B-B14F-4D97-AF65-F5344CB8AC3E}">
        <p14:creationId xmlns:p14="http://schemas.microsoft.com/office/powerpoint/2010/main" val="3730541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ea typeface="Calibri"/>
                <a:cs typeface="Calibri"/>
              </a:rPr>
              <a:t>TERESA</a:t>
            </a:r>
          </a:p>
          <a:p>
            <a:endParaRPr lang="en-US" b="0"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Different knowledge and preferences between different sized municipalities: larger </a:t>
            </a:r>
            <a:r>
              <a:rPr lang="en-US" dirty="0" err="1">
                <a:ea typeface="Calibri"/>
                <a:cs typeface="Calibri"/>
              </a:rPr>
              <a:t>munis</a:t>
            </a:r>
            <a:r>
              <a:rPr lang="en-US" dirty="0">
                <a:ea typeface="Calibri"/>
                <a:cs typeface="Calibri"/>
              </a:rPr>
              <a:t> want more consistency in employee handbook. Generally will have an HR person with more expertise and resources. </a:t>
            </a:r>
          </a:p>
          <a:p>
            <a:endParaRPr lang="en-US" b="0" dirty="0">
              <a:ea typeface="Calibri"/>
              <a:cs typeface="Calibri"/>
            </a:endParaRPr>
          </a:p>
          <a:p>
            <a:r>
              <a:rPr lang="en-US" b="1" dirty="0">
                <a:ea typeface="Calibri"/>
                <a:cs typeface="Calibri"/>
              </a:rPr>
              <a:t>Lack of legal clarity </a:t>
            </a:r>
            <a:r>
              <a:rPr lang="en-US" dirty="0">
                <a:ea typeface="Calibri"/>
                <a:cs typeface="Calibri"/>
              </a:rPr>
              <a:t>– differing advice from DPI and LWM about what defines "compensation" for library employees, which is controlled by the library board under 43.58(4)</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12</a:t>
            </a:fld>
            <a:endParaRPr lang="en-US"/>
          </a:p>
        </p:txBody>
      </p:sp>
    </p:spTree>
    <p:extLst>
      <p:ext uri="{BB962C8B-B14F-4D97-AF65-F5344CB8AC3E}">
        <p14:creationId xmlns:p14="http://schemas.microsoft.com/office/powerpoint/2010/main" val="4010777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TERESA</a:t>
            </a:r>
          </a:p>
          <a:p>
            <a:r>
              <a:rPr lang="en-US" dirty="0"/>
              <a:t>Another thing that has affected library/municipal relationships in recent years is the rapid pace at which library services have evolved. Factors like the pandemic, digital evolution, increasing need for social services and lack of resources for social service agencies – all have changed the day-to-day work of libraries!</a:t>
            </a:r>
          </a:p>
        </p:txBody>
      </p:sp>
      <p:sp>
        <p:nvSpPr>
          <p:cNvPr id="4" name="Slide Number Placeholder 3"/>
          <p:cNvSpPr>
            <a:spLocks noGrp="1"/>
          </p:cNvSpPr>
          <p:nvPr>
            <p:ph type="sldNum" sz="quarter" idx="5"/>
          </p:nvPr>
        </p:nvSpPr>
        <p:spPr/>
        <p:txBody>
          <a:bodyPr/>
          <a:lstStyle/>
          <a:p>
            <a:fld id="{E6AEB063-7F11-4E3B-BA52-07405B1C2D95}" type="slidenum">
              <a:rPr lang="en-US" smtClean="0"/>
              <a:t>13</a:t>
            </a:fld>
            <a:endParaRPr lang="en-US"/>
          </a:p>
        </p:txBody>
      </p:sp>
    </p:spTree>
    <p:extLst>
      <p:ext uri="{BB962C8B-B14F-4D97-AF65-F5344CB8AC3E}">
        <p14:creationId xmlns:p14="http://schemas.microsoft.com/office/powerpoint/2010/main" val="3818264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KAMI</a:t>
            </a:r>
          </a:p>
          <a:p>
            <a:r>
              <a:rPr lang="en-US" dirty="0">
                <a:ea typeface="Calibri"/>
                <a:cs typeface="Calibri"/>
              </a:rPr>
              <a:t>Connect these to previous slides and Transition to the next section on building relationships</a:t>
            </a:r>
          </a:p>
          <a:p>
            <a:endParaRPr lang="en-US" dirty="0">
              <a:ea typeface="Calibri"/>
              <a:cs typeface="Calibri"/>
            </a:endParaRPr>
          </a:p>
          <a:p>
            <a:r>
              <a:rPr lang="en-US" dirty="0">
                <a:ea typeface="Calibri"/>
                <a:cs typeface="Calibri"/>
              </a:rPr>
              <a:t>Ownership confusion = misunderstanding &amp; finger pointing, assumptions about who is doing something (or not doing something)</a:t>
            </a:r>
          </a:p>
        </p:txBody>
      </p:sp>
      <p:sp>
        <p:nvSpPr>
          <p:cNvPr id="4" name="Slide Number Placeholder 3"/>
          <p:cNvSpPr>
            <a:spLocks noGrp="1"/>
          </p:cNvSpPr>
          <p:nvPr>
            <p:ph type="sldNum" sz="quarter" idx="5"/>
          </p:nvPr>
        </p:nvSpPr>
        <p:spPr/>
        <p:txBody>
          <a:bodyPr/>
          <a:lstStyle/>
          <a:p>
            <a:fld id="{E6AEB063-7F11-4E3B-BA52-07405B1C2D95}" type="slidenum">
              <a:rPr lang="en-US" smtClean="0"/>
              <a:t>14</a:t>
            </a:fld>
            <a:endParaRPr lang="en-US"/>
          </a:p>
        </p:txBody>
      </p:sp>
    </p:spTree>
    <p:extLst>
      <p:ext uri="{BB962C8B-B14F-4D97-AF65-F5344CB8AC3E}">
        <p14:creationId xmlns:p14="http://schemas.microsoft.com/office/powerpoint/2010/main" val="1996288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B45B7-341E-BA31-BDF4-2BD6342FE4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B7E057-E909-B7B6-4151-7C9B85A77E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EB7EC8-99FD-7169-AECF-EE96B76A8BF0}"/>
              </a:ext>
            </a:extLst>
          </p:cNvPr>
          <p:cNvSpPr>
            <a:spLocks noGrp="1"/>
          </p:cNvSpPr>
          <p:nvPr>
            <p:ph type="body" idx="1"/>
          </p:nvPr>
        </p:nvSpPr>
        <p:spPr/>
        <p:txBody>
          <a:bodyPr/>
          <a:lstStyle/>
          <a:p>
            <a:r>
              <a:rPr lang="en-US"/>
              <a:t>KAMI</a:t>
            </a:r>
            <a:endParaRPr lang="en-US">
              <a:solidFill>
                <a:srgbClr val="444444"/>
              </a:solidFill>
            </a:endParaRPr>
          </a:p>
          <a:p>
            <a:r>
              <a:rPr lang="en-US"/>
              <a:t>Close the loop on these disparities and areas of confusion through active involvement.</a:t>
            </a:r>
          </a:p>
        </p:txBody>
      </p:sp>
      <p:sp>
        <p:nvSpPr>
          <p:cNvPr id="4" name="Slide Number Placeholder 3">
            <a:extLst>
              <a:ext uri="{FF2B5EF4-FFF2-40B4-BE49-F238E27FC236}">
                <a16:creationId xmlns:a16="http://schemas.microsoft.com/office/drawing/2014/main" id="{67688508-7AB9-AD85-C0EB-D03079962381}"/>
              </a:ext>
            </a:extLst>
          </p:cNvPr>
          <p:cNvSpPr>
            <a:spLocks noGrp="1"/>
          </p:cNvSpPr>
          <p:nvPr>
            <p:ph type="sldNum" sz="quarter" idx="10"/>
          </p:nvPr>
        </p:nvSpPr>
        <p:spPr/>
        <p:txBody>
          <a:bodyPr/>
          <a:lstStyle/>
          <a:p>
            <a:fld id="{E6AEB063-7F11-4E3B-BA52-07405B1C2D95}" type="slidenum">
              <a:rPr lang="en-US" smtClean="0"/>
              <a:t>15</a:t>
            </a:fld>
            <a:endParaRPr lang="en-US"/>
          </a:p>
        </p:txBody>
      </p:sp>
    </p:spTree>
    <p:extLst>
      <p:ext uri="{BB962C8B-B14F-4D97-AF65-F5344CB8AC3E}">
        <p14:creationId xmlns:p14="http://schemas.microsoft.com/office/powerpoint/2010/main" val="2335889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TERESA</a:t>
            </a:r>
          </a:p>
        </p:txBody>
      </p:sp>
      <p:sp>
        <p:nvSpPr>
          <p:cNvPr id="4" name="Slide Number Placeholder 3"/>
          <p:cNvSpPr>
            <a:spLocks noGrp="1"/>
          </p:cNvSpPr>
          <p:nvPr>
            <p:ph type="sldNum" sz="quarter" idx="5"/>
          </p:nvPr>
        </p:nvSpPr>
        <p:spPr/>
        <p:txBody>
          <a:bodyPr/>
          <a:lstStyle/>
          <a:p>
            <a:fld id="{E6AEB063-7F11-4E3B-BA52-07405B1C2D95}" type="slidenum">
              <a:rPr lang="en-US" smtClean="0"/>
              <a:t>16</a:t>
            </a:fld>
            <a:endParaRPr lang="en-US"/>
          </a:p>
        </p:txBody>
      </p:sp>
    </p:spTree>
    <p:extLst>
      <p:ext uri="{BB962C8B-B14F-4D97-AF65-F5344CB8AC3E}">
        <p14:creationId xmlns:p14="http://schemas.microsoft.com/office/powerpoint/2010/main" val="3684108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KAMI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a typeface="Calibri"/>
                <a:cs typeface="Calibri"/>
              </a:rPr>
              <a:t>Incident response plans – municipal presentation – coordinated responses and resources</a:t>
            </a:r>
          </a:p>
          <a:p>
            <a:endParaRPr lang="en-US" dirty="0">
              <a:ea typeface="Calibri"/>
              <a:cs typeface="Calibri"/>
            </a:endParaRPr>
          </a:p>
          <a:p>
            <a:r>
              <a:rPr lang="en-US" dirty="0">
                <a:ea typeface="Calibri"/>
                <a:cs typeface="Calibri"/>
              </a:rPr>
              <a:t>The library is the community hub for happenings – leverage this to communicate information to constituents.</a:t>
            </a:r>
            <a:br>
              <a:rPr lang="en-US" dirty="0">
                <a:ea typeface="Calibri"/>
                <a:cs typeface="Calibri"/>
              </a:rPr>
            </a:br>
            <a:r>
              <a:rPr lang="en-US" dirty="0">
                <a:ea typeface="Calibri"/>
                <a:cs typeface="Calibri"/>
              </a:rPr>
              <a:t>Libraries host many informational &amp; educational offerings – listening sessions for your budget, local candidate panel discussions, open house for major road projects</a:t>
            </a:r>
          </a:p>
          <a:p>
            <a:endParaRPr lang="en-US" dirty="0">
              <a:ea typeface="Calibri"/>
              <a:cs typeface="Calibri"/>
            </a:endParaRPr>
          </a:p>
          <a:p>
            <a:r>
              <a:rPr lang="en-US" dirty="0">
                <a:ea typeface="Calibri"/>
                <a:cs typeface="Calibri"/>
              </a:rPr>
              <a:t>Provide examples: </a:t>
            </a:r>
          </a:p>
          <a:p>
            <a:r>
              <a:rPr lang="en-US" dirty="0">
                <a:ea typeface="Calibri"/>
                <a:cs typeface="Calibri"/>
              </a:rPr>
              <a:t>Amery and Appleton – seat at the table at municipal council meetings</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17</a:t>
            </a:fld>
            <a:endParaRPr lang="en-US"/>
          </a:p>
        </p:txBody>
      </p:sp>
    </p:spTree>
    <p:extLst>
      <p:ext uri="{BB962C8B-B14F-4D97-AF65-F5344CB8AC3E}">
        <p14:creationId xmlns:p14="http://schemas.microsoft.com/office/powerpoint/2010/main" val="992966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5B367-1F17-2200-3DBA-7145336165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809A1E-FDDD-F9DF-CB51-A56128FF4F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3ECD53-16B6-2F2A-FFD1-B87AF1394601}"/>
              </a:ext>
            </a:extLst>
          </p:cNvPr>
          <p:cNvSpPr>
            <a:spLocks noGrp="1"/>
          </p:cNvSpPr>
          <p:nvPr>
            <p:ph type="body" idx="1"/>
          </p:nvPr>
        </p:nvSpPr>
        <p:spPr/>
        <p:txBody>
          <a:bodyPr/>
          <a:lstStyle/>
          <a:p>
            <a:r>
              <a:rPr lang="en-US" dirty="0"/>
              <a:t>TERESA</a:t>
            </a:r>
          </a:p>
          <a:p>
            <a:r>
              <a:rPr lang="en-US" dirty="0"/>
              <a:t>(Note: renamed this slide from “Library director roles in the community”)</a:t>
            </a:r>
          </a:p>
          <a:p>
            <a:endParaRPr lang="en-US" dirty="0"/>
          </a:p>
          <a:p>
            <a:r>
              <a:rPr lang="en-US" dirty="0">
                <a:ea typeface="Calibri"/>
                <a:cs typeface="Calibri"/>
              </a:rPr>
              <a:t>Consistency of messaging on municipal and library projects – Share information, resources, promotional items about projects so all are on the same page and sharing similar messages.</a:t>
            </a:r>
          </a:p>
          <a:p>
            <a:endParaRPr lang="en-US" dirty="0">
              <a:ea typeface="Calibri"/>
              <a:cs typeface="Calibri"/>
            </a:endParaRPr>
          </a:p>
          <a:p>
            <a:r>
              <a:rPr lang="en-US" b="1" dirty="0">
                <a:ea typeface="Calibri"/>
                <a:cs typeface="Calibri"/>
              </a:rPr>
              <a:t>Stepping in during times of need: </a:t>
            </a:r>
          </a:p>
          <a:p>
            <a:r>
              <a:rPr lang="en-US" dirty="0"/>
              <a:t>In Colfax, the municipality has stepped in to provide assistance after the untimely death of the library director. </a:t>
            </a:r>
          </a:p>
          <a:p>
            <a:r>
              <a:rPr lang="en-US" dirty="0"/>
              <a:t>In Cameron, NEW municipal clerk and court clerk didn’t have any other staff and needed lots of clear-up and correction. Library director offered administrative assistance to help out until they could get caught up and get offices staffed. </a:t>
            </a:r>
          </a:p>
          <a:p>
            <a:endParaRPr lang="en-US" dirty="0"/>
          </a:p>
          <a:p>
            <a:endParaRPr lang="en-US" dirty="0"/>
          </a:p>
        </p:txBody>
      </p:sp>
      <p:sp>
        <p:nvSpPr>
          <p:cNvPr id="4" name="Slide Number Placeholder 3">
            <a:extLst>
              <a:ext uri="{FF2B5EF4-FFF2-40B4-BE49-F238E27FC236}">
                <a16:creationId xmlns:a16="http://schemas.microsoft.com/office/drawing/2014/main" id="{3A19F00B-1FDD-FF8C-8C13-B90FDBF440F2}"/>
              </a:ext>
            </a:extLst>
          </p:cNvPr>
          <p:cNvSpPr>
            <a:spLocks noGrp="1"/>
          </p:cNvSpPr>
          <p:nvPr>
            <p:ph type="sldNum" sz="quarter" idx="10"/>
          </p:nvPr>
        </p:nvSpPr>
        <p:spPr/>
        <p:txBody>
          <a:bodyPr/>
          <a:lstStyle/>
          <a:p>
            <a:fld id="{E6AEB063-7F11-4E3B-BA52-07405B1C2D95}" type="slidenum">
              <a:rPr lang="en-US" smtClean="0"/>
              <a:t>18</a:t>
            </a:fld>
            <a:endParaRPr lang="en-US"/>
          </a:p>
        </p:txBody>
      </p:sp>
    </p:spTree>
    <p:extLst>
      <p:ext uri="{BB962C8B-B14F-4D97-AF65-F5344CB8AC3E}">
        <p14:creationId xmlns:p14="http://schemas.microsoft.com/office/powerpoint/2010/main" val="1320363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D685C-BCEC-F50E-2E88-4BDB7DD684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9F908-DEE3-7275-844F-633AB33099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E8004C-BAA5-A9E4-B8E6-8253D48C050C}"/>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4018D18D-09E3-0501-9D6D-87E7BD9574E9}"/>
              </a:ext>
            </a:extLst>
          </p:cNvPr>
          <p:cNvSpPr>
            <a:spLocks noGrp="1"/>
          </p:cNvSpPr>
          <p:nvPr>
            <p:ph type="sldNum" sz="quarter" idx="10"/>
          </p:nvPr>
        </p:nvSpPr>
        <p:spPr/>
        <p:txBody>
          <a:bodyPr/>
          <a:lstStyle/>
          <a:p>
            <a:fld id="{E6AEB063-7F11-4E3B-BA52-07405B1C2D95}" type="slidenum">
              <a:rPr lang="en-US" smtClean="0"/>
              <a:t>19</a:t>
            </a:fld>
            <a:endParaRPr lang="en-US"/>
          </a:p>
        </p:txBody>
      </p:sp>
    </p:spTree>
    <p:extLst>
      <p:ext uri="{BB962C8B-B14F-4D97-AF65-F5344CB8AC3E}">
        <p14:creationId xmlns:p14="http://schemas.microsoft.com/office/powerpoint/2010/main" val="3369623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KAMI</a:t>
            </a:r>
          </a:p>
        </p:txBody>
      </p:sp>
      <p:sp>
        <p:nvSpPr>
          <p:cNvPr id="4" name="Slide Number Placeholder 3"/>
          <p:cNvSpPr>
            <a:spLocks noGrp="1"/>
          </p:cNvSpPr>
          <p:nvPr>
            <p:ph type="sldNum" sz="quarter" idx="10"/>
          </p:nvPr>
        </p:nvSpPr>
        <p:spPr/>
        <p:txBody>
          <a:bodyPr/>
          <a:lstStyle/>
          <a:p>
            <a:fld id="{E6AEB063-7F11-4E3B-BA52-07405B1C2D95}" type="slidenum">
              <a:rPr lang="en-US" smtClean="0"/>
              <a:t>2</a:t>
            </a:fld>
            <a:endParaRPr lang="en-US"/>
          </a:p>
        </p:txBody>
      </p:sp>
    </p:spTree>
    <p:extLst>
      <p:ext uri="{BB962C8B-B14F-4D97-AF65-F5344CB8AC3E}">
        <p14:creationId xmlns:p14="http://schemas.microsoft.com/office/powerpoint/2010/main" val="2752401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KAMI</a:t>
            </a:r>
          </a:p>
          <a:p>
            <a:endParaRPr lang="en-US" dirty="0">
              <a:ea typeface="Calibri"/>
              <a:cs typeface="Calibri"/>
            </a:endParaRPr>
          </a:p>
          <a:p>
            <a:r>
              <a:rPr lang="en-US" dirty="0">
                <a:ea typeface="Calibri"/>
                <a:cs typeface="Calibri"/>
              </a:rPr>
              <a:t>Collab programming examples: </a:t>
            </a:r>
          </a:p>
          <a:p>
            <a:r>
              <a:rPr lang="en-US" dirty="0">
                <a:ea typeface="Calibri"/>
                <a:cs typeface="Calibri"/>
              </a:rPr>
              <a:t>Poet Laureate promotes Sidewalk Poetry program.</a:t>
            </a:r>
          </a:p>
          <a:p>
            <a:r>
              <a:rPr lang="en-US" dirty="0">
                <a:ea typeface="Calibri"/>
                <a:cs typeface="Calibri"/>
              </a:rPr>
              <a:t>Working with the Rec Department</a:t>
            </a:r>
          </a:p>
          <a:p>
            <a:pPr marL="171450" indent="-171450">
              <a:buFont typeface="Arial"/>
              <a:buChar char="•"/>
            </a:pPr>
            <a:r>
              <a:rPr lang="en-US" dirty="0">
                <a:ea typeface="Calibri"/>
                <a:cs typeface="Calibri"/>
              </a:rPr>
              <a:t>New Berlin provides reading lists for the Rec Dept owl walk; space for chair yoga</a:t>
            </a:r>
          </a:p>
          <a:p>
            <a:pPr marL="171450" indent="-171450">
              <a:buFont typeface="Arial"/>
              <a:buChar char="•"/>
            </a:pPr>
            <a:r>
              <a:rPr lang="en-US" dirty="0">
                <a:ea typeface="Calibri"/>
                <a:cs typeface="Calibri"/>
              </a:rPr>
              <a:t>Fontana shares programs with the rec department to expand audiences and efficiently utilize paid performers</a:t>
            </a:r>
          </a:p>
          <a:p>
            <a:pPr marL="171450" indent="-171450">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20</a:t>
            </a:fld>
            <a:endParaRPr lang="en-US"/>
          </a:p>
        </p:txBody>
      </p:sp>
    </p:spTree>
    <p:extLst>
      <p:ext uri="{BB962C8B-B14F-4D97-AF65-F5344CB8AC3E}">
        <p14:creationId xmlns:p14="http://schemas.microsoft.com/office/powerpoint/2010/main" val="1840980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TERESA</a:t>
            </a:r>
          </a:p>
          <a:p>
            <a:r>
              <a:rPr lang="en-US" dirty="0">
                <a:ea typeface="Calibri"/>
                <a:cs typeface="Calibri"/>
              </a:rPr>
              <a:t>Building on working relationships within the municipality/county</a:t>
            </a:r>
          </a:p>
          <a:p>
            <a:endParaRPr lang="en-US" dirty="0">
              <a:ea typeface="Calibri"/>
              <a:cs typeface="Calibri"/>
            </a:endParaRPr>
          </a:p>
          <a:p>
            <a:r>
              <a:rPr lang="en-US" dirty="0">
                <a:ea typeface="Calibri"/>
                <a:cs typeface="Calibri"/>
              </a:rPr>
              <a:t>A regular theme from libraries that Leah talked with was REGULARLY SHOWING UP FOR COLLABORATION – attending municipal meetings (whether invited or not), serving on municipal committees, encouraging regularly scheduled meetings with other department heads, participating in municipal initiatives.  </a:t>
            </a:r>
          </a:p>
          <a:p>
            <a:endParaRPr lang="en-US" dirty="0"/>
          </a:p>
          <a:p>
            <a:r>
              <a:rPr lang="en-US" b="1" dirty="0"/>
              <a:t>Appleton</a:t>
            </a:r>
            <a:endParaRPr lang="en-US" b="1" dirty="0">
              <a:ea typeface="Calibri" panose="020F0502020204030204"/>
              <a:cs typeface="Calibri" panose="020F0502020204030204"/>
            </a:endParaRPr>
          </a:p>
          <a:p>
            <a:pPr marL="342900" indent="-171450">
              <a:buFont typeface="Arial"/>
              <a:buChar char="•"/>
            </a:pPr>
            <a:r>
              <a:rPr lang="en-US" dirty="0"/>
              <a:t>Addressed long-standing tensions between library and other municipal departments with:</a:t>
            </a:r>
            <a:endParaRPr lang="en-US" dirty="0">
              <a:ea typeface="Calibri" panose="020F0502020204030204"/>
              <a:cs typeface="Calibri" panose="020F0502020204030204"/>
            </a:endParaRPr>
          </a:p>
          <a:p>
            <a:pPr lvl="1" indent="-171450">
              <a:buFont typeface="Arial"/>
              <a:buChar char="•"/>
            </a:pPr>
            <a:r>
              <a:rPr lang="en-US" dirty="0"/>
              <a:t>Consistent transparency</a:t>
            </a:r>
            <a:endParaRPr lang="en-US" dirty="0">
              <a:ea typeface="Calibri" panose="020F0502020204030204"/>
              <a:cs typeface="Calibri" panose="020F0502020204030204"/>
            </a:endParaRPr>
          </a:p>
          <a:p>
            <a:pPr lvl="1" indent="-171450">
              <a:buFont typeface="Arial"/>
              <a:buChar char="•"/>
            </a:pPr>
            <a:r>
              <a:rPr lang="en-US" dirty="0"/>
              <a:t>Clear communication about the library’s role</a:t>
            </a:r>
            <a:endParaRPr lang="en-US" dirty="0">
              <a:ea typeface="Calibri" panose="020F0502020204030204"/>
              <a:cs typeface="Calibri" panose="020F0502020204030204"/>
            </a:endParaRPr>
          </a:p>
          <a:p>
            <a:pPr lvl="1" indent="-171450">
              <a:buFont typeface="Arial"/>
              <a:buChar char="•"/>
            </a:pPr>
            <a:r>
              <a:rPr lang="en-US" dirty="0"/>
              <a:t>Conscious effort to engage without defensiveness (on both sides)</a:t>
            </a:r>
            <a:endParaRPr lang="en-US" dirty="0">
              <a:ea typeface="Calibri" panose="020F0502020204030204"/>
              <a:cs typeface="Calibri" panose="020F0502020204030204"/>
            </a:endParaRPr>
          </a:p>
          <a:p>
            <a:pPr marL="342900" indent="-171450">
              <a:buFont typeface="Arial"/>
              <a:buChar char="•"/>
            </a:pPr>
            <a:r>
              <a:rPr lang="en-US" dirty="0">
                <a:highlight>
                  <a:srgbClr val="F4CCCC"/>
                </a:highlight>
              </a:rPr>
              <a:t>Director is part of the city’s leadership team with other department heads, approaches relationships as a collaborator and resource, not an exception.</a:t>
            </a:r>
            <a:endParaRPr lang="en-US" dirty="0">
              <a:ea typeface="Calibri" panose="020F0502020204030204"/>
              <a:cs typeface="Calibri" panose="020F0502020204030204"/>
            </a:endParaRPr>
          </a:p>
          <a:p>
            <a:endParaRPr lang="en-US" dirty="0">
              <a:ea typeface="Calibri" panose="020F0502020204030204"/>
              <a:cs typeface="Calibri" panose="020F0502020204030204"/>
            </a:endParaRPr>
          </a:p>
          <a:p>
            <a:endParaRPr lang="en-US" dirty="0"/>
          </a:p>
          <a:p>
            <a:r>
              <a:rPr lang="en-US" b="1" dirty="0"/>
              <a:t>Somerset</a:t>
            </a:r>
            <a:endParaRPr lang="en-US" b="1" dirty="0">
              <a:ea typeface="Calibri"/>
              <a:cs typeface="Calibri"/>
            </a:endParaRPr>
          </a:p>
          <a:p>
            <a:pPr marL="285750" lvl="1" indent="-285750">
              <a:buFont typeface="Arial"/>
              <a:buChar char="•"/>
            </a:pPr>
            <a:r>
              <a:rPr lang="en-US" dirty="0">
                <a:highlight>
                  <a:srgbClr val="F4CCCC"/>
                </a:highlight>
              </a:rPr>
              <a:t>Regular department head meetings</a:t>
            </a:r>
            <a:r>
              <a:rPr lang="en-US" dirty="0"/>
              <a:t>:  discuss challenges departments are facing, share resources, and better understand each other’s perspectives.</a:t>
            </a:r>
          </a:p>
          <a:p>
            <a:pPr marL="285750" lvl="1" indent="-285750">
              <a:buFont typeface="Arial"/>
              <a:buChar char="•"/>
            </a:pPr>
            <a:r>
              <a:rPr lang="en-US" dirty="0"/>
              <a:t>Then, in September, department heads submit our budgets and work through them together to balance priorities before anything goes to the boards. It creates a respectful, collaborative process rather than one where departments feel pitted against each other for funding.</a:t>
            </a:r>
            <a:endParaRPr lang="en-US" dirty="0">
              <a:ea typeface="Calibri"/>
              <a:cs typeface="Calibri"/>
            </a:endParaRPr>
          </a:p>
          <a:p>
            <a:pPr marL="285750" lvl="1" indent="-285750">
              <a:buFont typeface="Arial"/>
              <a:buChar char="•"/>
            </a:pPr>
            <a:endParaRPr lang="en-US" dirty="0">
              <a:ea typeface="Calibri"/>
              <a:cs typeface="Calibri"/>
            </a:endParaRPr>
          </a:p>
          <a:p>
            <a:pPr marL="0" lvl="1"/>
            <a:endParaRPr lang="en-US" dirty="0">
              <a:ea typeface="Calibri"/>
              <a:cs typeface="Calibri"/>
            </a:endParaRPr>
          </a:p>
          <a:p>
            <a:pPr marL="0"/>
            <a:endParaRPr lang="en-US" dirty="0">
              <a:ea typeface="Calibri"/>
              <a:cs typeface="Calibri"/>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21</a:t>
            </a:fld>
            <a:endParaRPr lang="en-US"/>
          </a:p>
        </p:txBody>
      </p:sp>
    </p:spTree>
    <p:extLst>
      <p:ext uri="{BB962C8B-B14F-4D97-AF65-F5344CB8AC3E}">
        <p14:creationId xmlns:p14="http://schemas.microsoft.com/office/powerpoint/2010/main" val="3794772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TERESA</a:t>
            </a:r>
            <a:endParaRPr lang="en-US" dirty="0">
              <a:cs typeface="+mn-lt"/>
            </a:endParaRPr>
          </a:p>
          <a:p>
            <a:endParaRPr lang="en-US" dirty="0">
              <a:ea typeface="Calibri"/>
              <a:cs typeface="Calibri"/>
            </a:endParaRPr>
          </a:p>
          <a:p>
            <a:pPr marL="171450" indent="-171450">
              <a:buFont typeface="Arial"/>
              <a:buChar char="•"/>
            </a:pPr>
            <a:r>
              <a:rPr lang="en-US" dirty="0"/>
              <a:t>Mukwonago:  </a:t>
            </a:r>
            <a:endParaRPr lang="en-US" dirty="0">
              <a:ea typeface="Calibri"/>
              <a:cs typeface="Calibri"/>
            </a:endParaRPr>
          </a:p>
          <a:p>
            <a:pPr marL="628650" lvl="1" indent="-171450">
              <a:buFont typeface="Arial"/>
              <a:buChar char="•"/>
            </a:pPr>
            <a:r>
              <a:rPr lang="en-US" dirty="0"/>
              <a:t>Photo of rain garden posted on library Facebook page -- Collaborative rain garden project with Department of Public Works helped (the city?) meet DNR criteria for stormwater management program, as well as being a great new learning space for library. </a:t>
            </a:r>
          </a:p>
          <a:p>
            <a:pPr marL="628650" lvl="1" indent="-171450">
              <a:buFont typeface="Arial"/>
              <a:buChar char="•"/>
            </a:pPr>
            <a:r>
              <a:rPr lang="en-US" dirty="0"/>
              <a:t>Utilities department hands out </a:t>
            </a:r>
            <a:r>
              <a:rPr lang="en-US" dirty="0">
                <a:highlight>
                  <a:srgbClr val="F4CCCC"/>
                </a:highlight>
              </a:rPr>
              <a:t>library welcome bags at meter changes</a:t>
            </a:r>
            <a:r>
              <a:rPr lang="en-US" dirty="0"/>
              <a:t> (helped with difficult time for water department, which had just had to have a rate change, and the library has a very positive image). </a:t>
            </a:r>
          </a:p>
          <a:p>
            <a:pPr marL="628650" lvl="1" indent="-171450">
              <a:buFont typeface="Arial"/>
              <a:buChar char="•"/>
            </a:pPr>
            <a:r>
              <a:rPr lang="en-US" b="1" dirty="0"/>
              <a:t>Always be listening</a:t>
            </a:r>
            <a:r>
              <a:rPr lang="en-US" dirty="0"/>
              <a:t> in department head meetings:</a:t>
            </a:r>
            <a:r>
              <a:rPr lang="en-US" dirty="0">
                <a:highlight>
                  <a:srgbClr val="D9EAD3"/>
                </a:highlight>
              </a:rPr>
              <a:t> is there a way the library director/staff can share their skills</a:t>
            </a:r>
            <a:r>
              <a:rPr lang="en-US" dirty="0"/>
              <a:t> (for example, proofreading) OR a way the library can share its strengths (programming, education, positive perception)? </a:t>
            </a:r>
            <a:endParaRPr lang="en-US" dirty="0">
              <a:ea typeface="Calibri"/>
              <a:cs typeface="Calibri"/>
            </a:endParaRPr>
          </a:p>
          <a:p>
            <a:pPr marL="628650" lvl="1" indent="-171450">
              <a:buFont typeface="Arial"/>
              <a:buChar char="•"/>
            </a:pPr>
            <a:endParaRPr lang="en-US" dirty="0">
              <a:ea typeface="Calibri"/>
              <a:cs typeface="Calibri"/>
            </a:endParaRPr>
          </a:p>
          <a:p>
            <a:pPr rtl="0" fontAlgn="base"/>
            <a:r>
              <a:rPr lang="en-US" sz="1200" b="0" i="0" u="none" strike="noStrike" kern="1200" dirty="0">
                <a:solidFill>
                  <a:schemeClr val="tx1"/>
                </a:solidFill>
                <a:effectLst/>
                <a:latin typeface="+mn-lt"/>
                <a:ea typeface="+mn-ea"/>
                <a:cs typeface="+mn-cs"/>
              </a:rPr>
              <a:t>New Berlin:</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Worked with City HR, now as part of onboarding process new city employees get a library card and info about the library</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Director has joined various city committees (made up of city employees) and made connections with other city department heads</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Making sure the street department knows library is open for a warming center/bathroom when they are plowing</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Showing appreciation for grounds crew or facilities people</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working with the recreation department to supplement each others’ programs, for instance, when Rec Dept does an owl walk, they share reading lists; also provide space for chair yoga.  Relatively passive ways to contribute, still meaningful.  </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Engaged in City Emergency Management...we've established the library is all in for cooling, heating, power failure, all hazards, we are a safe place to gather. </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Library staff make sure to attend, participate and support other City Department events and initiatives.</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Developed both working and personal relationships with other department heads, </a:t>
            </a:r>
            <a:r>
              <a:rPr lang="en-US" sz="1200" b="1" i="0" u="none" strike="noStrike" kern="1200" dirty="0">
                <a:solidFill>
                  <a:schemeClr val="tx1"/>
                </a:solidFill>
                <a:effectLst/>
                <a:latin typeface="+mn-lt"/>
                <a:ea typeface="+mn-ea"/>
                <a:cs typeface="+mn-cs"/>
              </a:rPr>
              <a:t>has helped clear up misunderstandings about library funding</a:t>
            </a:r>
          </a:p>
          <a:p>
            <a:pPr marL="0" lvl="0" indent="0">
              <a:buFont typeface="Arial"/>
              <a:buNone/>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22</a:t>
            </a:fld>
            <a:endParaRPr lang="en-US"/>
          </a:p>
        </p:txBody>
      </p:sp>
    </p:spTree>
    <p:extLst>
      <p:ext uri="{BB962C8B-B14F-4D97-AF65-F5344CB8AC3E}">
        <p14:creationId xmlns:p14="http://schemas.microsoft.com/office/powerpoint/2010/main" val="2470881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KAMI</a:t>
            </a:r>
          </a:p>
          <a:p>
            <a:r>
              <a:rPr lang="en-US" dirty="0"/>
              <a:t>“More coming” includes presentations at the WLA fall conference, a presentation at a “WLA On the Road” event in September, and future standalone webinars. </a:t>
            </a:r>
          </a:p>
        </p:txBody>
      </p:sp>
      <p:sp>
        <p:nvSpPr>
          <p:cNvPr id="4" name="Slide Number Placeholder 3"/>
          <p:cNvSpPr>
            <a:spLocks noGrp="1"/>
          </p:cNvSpPr>
          <p:nvPr>
            <p:ph type="sldNum" sz="quarter" idx="5"/>
          </p:nvPr>
        </p:nvSpPr>
        <p:spPr/>
        <p:txBody>
          <a:bodyPr/>
          <a:lstStyle/>
          <a:p>
            <a:fld id="{E6AEB063-7F11-4E3B-BA52-07405B1C2D95}" type="slidenum">
              <a:rPr lang="en-US" smtClean="0"/>
              <a:t>23</a:t>
            </a:fld>
            <a:endParaRPr lang="en-US"/>
          </a:p>
        </p:txBody>
      </p:sp>
    </p:spTree>
    <p:extLst>
      <p:ext uri="{BB962C8B-B14F-4D97-AF65-F5344CB8AC3E}">
        <p14:creationId xmlns:p14="http://schemas.microsoft.com/office/powerpoint/2010/main" val="10279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D2B75-347D-E604-4BB6-940EFDD1F6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222F73-CE8D-BE80-904D-3AE41F1C6D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02368B-8B68-F084-E4CA-6DACD916C355}"/>
              </a:ext>
            </a:extLst>
          </p:cNvPr>
          <p:cNvSpPr>
            <a:spLocks noGrp="1"/>
          </p:cNvSpPr>
          <p:nvPr>
            <p:ph type="body" idx="1"/>
          </p:nvPr>
        </p:nvSpPr>
        <p:spPr/>
        <p:txBody>
          <a:bodyPr/>
          <a:lstStyle/>
          <a:p>
            <a:r>
              <a:rPr lang="en-US" dirty="0"/>
              <a:t>KAMI</a:t>
            </a:r>
          </a:p>
        </p:txBody>
      </p:sp>
      <p:sp>
        <p:nvSpPr>
          <p:cNvPr id="4" name="Slide Number Placeholder 3">
            <a:extLst>
              <a:ext uri="{FF2B5EF4-FFF2-40B4-BE49-F238E27FC236}">
                <a16:creationId xmlns:a16="http://schemas.microsoft.com/office/drawing/2014/main" id="{2040DDFA-7443-7DF5-5944-BEF50792A730}"/>
              </a:ext>
            </a:extLst>
          </p:cNvPr>
          <p:cNvSpPr>
            <a:spLocks noGrp="1"/>
          </p:cNvSpPr>
          <p:nvPr>
            <p:ph type="sldNum" sz="quarter" idx="10"/>
          </p:nvPr>
        </p:nvSpPr>
        <p:spPr/>
        <p:txBody>
          <a:bodyPr/>
          <a:lstStyle/>
          <a:p>
            <a:fld id="{E6AEB063-7F11-4E3B-BA52-07405B1C2D95}" type="slidenum">
              <a:rPr lang="en-US" smtClean="0"/>
              <a:t>24</a:t>
            </a:fld>
            <a:endParaRPr lang="en-US"/>
          </a:p>
        </p:txBody>
      </p:sp>
    </p:spTree>
    <p:extLst>
      <p:ext uri="{BB962C8B-B14F-4D97-AF65-F5344CB8AC3E}">
        <p14:creationId xmlns:p14="http://schemas.microsoft.com/office/powerpoint/2010/main" val="816535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TERESA</a:t>
            </a:r>
          </a:p>
          <a:p>
            <a:r>
              <a:rPr lang="en-US" dirty="0">
                <a:ea typeface="Calibri"/>
                <a:cs typeface="Calibri"/>
              </a:rPr>
              <a:t>Start out with a couple of short examples of positive relationships – This is what we are aiming for!</a:t>
            </a:r>
          </a:p>
          <a:p>
            <a:endParaRPr lang="en-US" dirty="0"/>
          </a:p>
          <a:p>
            <a:pPr marL="171450" indent="-171450">
              <a:buFont typeface="Arial"/>
              <a:buChar char="•"/>
            </a:pPr>
            <a:r>
              <a:rPr lang="en-US" dirty="0"/>
              <a:t>Schreiner Memorial Library in Lancaster</a:t>
            </a:r>
          </a:p>
          <a:p>
            <a:pPr marL="628650" lvl="1" indent="-171450">
              <a:buFont typeface="Arial"/>
              <a:buChar char="•"/>
            </a:pPr>
            <a:r>
              <a:rPr lang="en-US" dirty="0">
                <a:highlight>
                  <a:srgbClr val="D9EAD3"/>
                </a:highlight>
              </a:rPr>
              <a:t>Provided technology training for public works staff</a:t>
            </a:r>
            <a:endParaRPr lang="en-US" dirty="0"/>
          </a:p>
          <a:p>
            <a:pPr marL="1085850" lvl="2" indent="-171450">
              <a:buFont typeface="Arial"/>
              <a:buChar char="•"/>
            </a:pPr>
            <a:r>
              <a:rPr lang="en-US" dirty="0"/>
              <a:t>Excel, map and inventory programs, calendar system</a:t>
            </a:r>
          </a:p>
          <a:p>
            <a:pPr marL="1085850" lvl="2" indent="-171450">
              <a:buFont typeface="Arial"/>
              <a:buChar char="•"/>
            </a:pPr>
            <a:r>
              <a:rPr lang="en-US" dirty="0"/>
              <a:t>Saved public works money</a:t>
            </a:r>
          </a:p>
          <a:p>
            <a:pPr marL="1085850" lvl="2" indent="-171450">
              <a:buFont typeface="Arial"/>
              <a:buChar char="•"/>
            </a:pPr>
            <a:r>
              <a:rPr lang="en-US" dirty="0"/>
              <a:t>Improved relationship exponentially:  happier to help library with events, upkeep, etc.</a:t>
            </a:r>
          </a:p>
          <a:p>
            <a:pPr marL="1085850" lvl="2" indent="-171450">
              <a:buFont typeface="Arial"/>
              <a:buChar char="•"/>
            </a:pPr>
            <a:r>
              <a:rPr lang="en-US" dirty="0"/>
              <a:t>Public Works head advocated for library</a:t>
            </a:r>
          </a:p>
          <a:p>
            <a:endParaRPr lang="en-US" dirty="0">
              <a:ea typeface="Calibri"/>
              <a:cs typeface="Calibri"/>
            </a:endParaRPr>
          </a:p>
          <a:p>
            <a:r>
              <a:rPr lang="en-US" dirty="0">
                <a:ea typeface="Calibri"/>
                <a:cs typeface="Calibri"/>
              </a:rPr>
              <a:t>Example I removed: </a:t>
            </a:r>
          </a:p>
          <a:p>
            <a:r>
              <a:rPr lang="en-US" sz="2000" b="1" dirty="0"/>
              <a:t>Spooner Memorial Library</a:t>
            </a:r>
          </a:p>
          <a:p>
            <a:pPr lvl="1">
              <a:buFont typeface="Courier New" panose="020B0604020202020204" pitchFamily="34" charset="0"/>
              <a:buChar char="o"/>
            </a:pPr>
            <a:r>
              <a:rPr lang="en-US" sz="2000" dirty="0"/>
              <a:t>Increased county reimbursements to 100%; county now provides funding for bookmobile staffing and feels a much greater investment in that project</a:t>
            </a:r>
          </a:p>
          <a:p>
            <a:endParaRPr lang="en-US" dirty="0">
              <a:ea typeface="Calibri"/>
              <a:cs typeface="Calibri"/>
            </a:endParaRPr>
          </a:p>
          <a:p>
            <a:r>
              <a:rPr lang="en-US" sz="1900" b="1" dirty="0"/>
              <a:t>Colfax Public Library</a:t>
            </a:r>
          </a:p>
          <a:p>
            <a:pPr lvl="1">
              <a:buFont typeface="Courier New" panose="020B0604020202020204" pitchFamily="34" charset="0"/>
              <a:buChar char="o"/>
            </a:pPr>
            <a:r>
              <a:rPr lang="en-US" sz="1900" dirty="0"/>
              <a:t>Attends village board meetings quarterly to provide library updates, including a 1-page handout</a:t>
            </a:r>
          </a:p>
          <a:p>
            <a:pPr lvl="1">
              <a:buFont typeface="Courier New" panose="020B0604020202020204" pitchFamily="34" charset="0"/>
              <a:buChar char="o"/>
            </a:pPr>
            <a:r>
              <a:rPr lang="en-US" sz="1900" dirty="0"/>
              <a:t>Helped village and area organizations with grant writing</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6AEB063-7F11-4E3B-BA52-07405B1C2D95}" type="slidenum">
              <a:rPr lang="en-US" smtClean="0"/>
              <a:t>3</a:t>
            </a:fld>
            <a:endParaRPr lang="en-US"/>
          </a:p>
        </p:txBody>
      </p:sp>
    </p:spTree>
    <p:extLst>
      <p:ext uri="{BB962C8B-B14F-4D97-AF65-F5344CB8AC3E}">
        <p14:creationId xmlns:p14="http://schemas.microsoft.com/office/powerpoint/2010/main" val="3854392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KAMI</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4</a:t>
            </a:fld>
            <a:endParaRPr lang="en-US"/>
          </a:p>
        </p:txBody>
      </p:sp>
    </p:spTree>
    <p:extLst>
      <p:ext uri="{BB962C8B-B14F-4D97-AF65-F5344CB8AC3E}">
        <p14:creationId xmlns:p14="http://schemas.microsoft.com/office/powerpoint/2010/main" val="3338027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KAMI</a:t>
            </a:r>
          </a:p>
          <a:p>
            <a:r>
              <a:rPr lang="en-US" dirty="0"/>
              <a:t>Identify your library structure and know who to connect with for library information and involvement.</a:t>
            </a:r>
          </a:p>
        </p:txBody>
      </p:sp>
      <p:sp>
        <p:nvSpPr>
          <p:cNvPr id="4" name="Slide Number Placeholder 3"/>
          <p:cNvSpPr>
            <a:spLocks noGrp="1"/>
          </p:cNvSpPr>
          <p:nvPr>
            <p:ph type="sldNum" sz="quarter" idx="10"/>
          </p:nvPr>
        </p:nvSpPr>
        <p:spPr/>
        <p:txBody>
          <a:bodyPr/>
          <a:lstStyle/>
          <a:p>
            <a:fld id="{E6AEB063-7F11-4E3B-BA52-07405B1C2D95}" type="slidenum">
              <a:rPr lang="en-US" smtClean="0"/>
              <a:t>5</a:t>
            </a:fld>
            <a:endParaRPr lang="en-US"/>
          </a:p>
        </p:txBody>
      </p:sp>
    </p:spTree>
    <p:extLst>
      <p:ext uri="{BB962C8B-B14F-4D97-AF65-F5344CB8AC3E}">
        <p14:creationId xmlns:p14="http://schemas.microsoft.com/office/powerpoint/2010/main" val="2639452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KAMI</a:t>
            </a:r>
          </a:p>
          <a:p>
            <a:r>
              <a:rPr lang="en-US" dirty="0"/>
              <a:t>Municipal Funds are comprised of – talking point:</a:t>
            </a:r>
          </a:p>
          <a:p>
            <a:pPr marL="171450" indent="-171450">
              <a:buFontTx/>
              <a:buChar char="-"/>
            </a:pPr>
            <a:r>
              <a:rPr lang="en-US" dirty="0">
                <a:ea typeface="Calibri"/>
                <a:cs typeface="Calibri"/>
              </a:rPr>
              <a:t>General Fund from property taxes, state aids &amp; shared revenue (majority of budget)</a:t>
            </a:r>
            <a:br>
              <a:rPr lang="en-US" dirty="0">
                <a:ea typeface="Calibri"/>
                <a:cs typeface="Calibri"/>
              </a:rPr>
            </a:br>
            <a:r>
              <a:rPr lang="en-US" dirty="0">
                <a:ea typeface="Calibri"/>
                <a:cs typeface="Calibri"/>
              </a:rPr>
              <a:t>- Special revenue funds – legal restrictions for use (grants, room taxes)</a:t>
            </a:r>
            <a:br>
              <a:rPr lang="en-US" dirty="0">
                <a:ea typeface="Calibri"/>
                <a:cs typeface="Calibri"/>
              </a:rPr>
            </a:br>
            <a:r>
              <a:rPr lang="en-US" dirty="0">
                <a:ea typeface="Calibri"/>
                <a:cs typeface="Calibri"/>
              </a:rPr>
              <a:t>- planning funds</a:t>
            </a:r>
          </a:p>
          <a:p>
            <a:pPr marL="0" indent="0">
              <a:buFontTx/>
              <a:buNone/>
            </a:pPr>
            <a:r>
              <a:rPr lang="en-US" dirty="0">
                <a:ea typeface="Calibri"/>
                <a:cs typeface="Calibri"/>
              </a:rPr>
              <a:t>- Internal service funds- one department provides services to another</a:t>
            </a:r>
          </a:p>
          <a:p>
            <a:pPr marL="171450" indent="-171450">
              <a:buFontTx/>
              <a:buChar char="-"/>
            </a:pPr>
            <a:r>
              <a:rPr lang="en-US" dirty="0">
                <a:ea typeface="Calibri"/>
                <a:cs typeface="Calibri"/>
              </a:rPr>
              <a:t>Enterprise funds – user service fees (utilities, parking)</a:t>
            </a:r>
          </a:p>
          <a:p>
            <a:pPr marL="171450" indent="-171450">
              <a:buFontTx/>
              <a:buChar char="-"/>
            </a:pPr>
            <a:r>
              <a:rPr lang="en-US" dirty="0">
                <a:ea typeface="Calibri"/>
                <a:cs typeface="Calibri"/>
              </a:rPr>
              <a:t>Capital Improvement funds – high dollar long-range des to another (cost-reimbursement)</a:t>
            </a:r>
          </a:p>
          <a:p>
            <a:pPr marL="171450" indent="-171450">
              <a:buFontTx/>
              <a:buChar char="-"/>
            </a:pPr>
            <a:r>
              <a:rPr lang="en-US" dirty="0">
                <a:ea typeface="Calibri"/>
                <a:cs typeface="Calibri"/>
              </a:rPr>
              <a:t>Reserve funds – fund balance</a:t>
            </a:r>
          </a:p>
          <a:p>
            <a:pPr marL="171450" indent="-171450">
              <a:buFontTx/>
              <a:buChar char="-"/>
            </a:pPr>
            <a:r>
              <a:rPr lang="en-US" dirty="0">
                <a:ea typeface="Calibri"/>
                <a:cs typeface="Calibri"/>
              </a:rPr>
              <a:t>Debt-service funds resources and finances to pay off debt</a:t>
            </a:r>
          </a:p>
          <a:p>
            <a:pPr marL="0" indent="0">
              <a:buFontTx/>
              <a:buNone/>
            </a:pPr>
            <a:endParaRPr lang="en-US" dirty="0">
              <a:ea typeface="Calibri"/>
              <a:cs typeface="Calibri"/>
            </a:endParaRPr>
          </a:p>
          <a:p>
            <a:pPr marL="0" indent="0">
              <a:buFontTx/>
              <a:buNone/>
            </a:pPr>
            <a:r>
              <a:rPr lang="en-US" dirty="0">
                <a:ea typeface="Calibri"/>
                <a:cs typeface="Calibri"/>
              </a:rPr>
              <a:t>Library funding not </a:t>
            </a:r>
          </a:p>
          <a:p>
            <a:endParaRPr lang="en-US" dirty="0">
              <a:ea typeface="Calibri"/>
              <a:cs typeface="Calibri"/>
            </a:endParaRPr>
          </a:p>
          <a:p>
            <a:endParaRPr lang="en-US" dirty="0">
              <a:ea typeface="Calibri"/>
              <a:cs typeface="Calibri"/>
            </a:endParaRPr>
          </a:p>
          <a:p>
            <a:r>
              <a:rPr lang="en-US" dirty="0">
                <a:ea typeface="Calibri"/>
                <a:cs typeface="Calibri"/>
              </a:rPr>
              <a:t>TERESA </a:t>
            </a:r>
          </a:p>
          <a:p>
            <a:r>
              <a:rPr lang="en-US" dirty="0">
                <a:ea typeface="Calibri"/>
                <a:cs typeface="Calibri"/>
              </a:rPr>
              <a:t>Here's how library funding fits in</a:t>
            </a:r>
          </a:p>
        </p:txBody>
      </p:sp>
      <p:sp>
        <p:nvSpPr>
          <p:cNvPr id="4" name="Slide Number Placeholder 3"/>
          <p:cNvSpPr>
            <a:spLocks noGrp="1"/>
          </p:cNvSpPr>
          <p:nvPr>
            <p:ph type="sldNum" sz="quarter" idx="10"/>
          </p:nvPr>
        </p:nvSpPr>
        <p:spPr/>
        <p:txBody>
          <a:bodyPr/>
          <a:lstStyle/>
          <a:p>
            <a:fld id="{E6AEB063-7F11-4E3B-BA52-07405B1C2D95}" type="slidenum">
              <a:rPr lang="en-US" smtClean="0"/>
              <a:t>6</a:t>
            </a:fld>
            <a:endParaRPr lang="en-US"/>
          </a:p>
        </p:txBody>
      </p:sp>
    </p:spTree>
    <p:extLst>
      <p:ext uri="{BB962C8B-B14F-4D97-AF65-F5344CB8AC3E}">
        <p14:creationId xmlns:p14="http://schemas.microsoft.com/office/powerpoint/2010/main" val="750561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TERESA</a:t>
            </a:r>
          </a:p>
        </p:txBody>
      </p:sp>
      <p:sp>
        <p:nvSpPr>
          <p:cNvPr id="4" name="Slide Number Placeholder 3"/>
          <p:cNvSpPr>
            <a:spLocks noGrp="1"/>
          </p:cNvSpPr>
          <p:nvPr>
            <p:ph type="sldNum" sz="quarter" idx="10"/>
          </p:nvPr>
        </p:nvSpPr>
        <p:spPr/>
        <p:txBody>
          <a:bodyPr/>
          <a:lstStyle/>
          <a:p>
            <a:fld id="{E6AEB063-7F11-4E3B-BA52-07405B1C2D95}" type="slidenum">
              <a:rPr lang="en-US" smtClean="0"/>
              <a:t>7</a:t>
            </a:fld>
            <a:endParaRPr lang="en-US"/>
          </a:p>
        </p:txBody>
      </p:sp>
    </p:spTree>
    <p:extLst>
      <p:ext uri="{BB962C8B-B14F-4D97-AF65-F5344CB8AC3E}">
        <p14:creationId xmlns:p14="http://schemas.microsoft.com/office/powerpoint/2010/main" val="418214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315E2-92B1-4D2C-63AC-16B89E511B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C7D26B-3253-0526-D785-AABE68A461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45EB88-F3BA-15DC-41EC-70300130A6CA}"/>
              </a:ext>
            </a:extLst>
          </p:cNvPr>
          <p:cNvSpPr>
            <a:spLocks noGrp="1"/>
          </p:cNvSpPr>
          <p:nvPr>
            <p:ph type="body" idx="1"/>
          </p:nvPr>
        </p:nvSpPr>
        <p:spPr/>
        <p:txBody>
          <a:bodyPr/>
          <a:lstStyle/>
          <a:p>
            <a:r>
              <a:rPr lang="en-US" dirty="0"/>
              <a:t>KAMI</a:t>
            </a:r>
          </a:p>
          <a:p>
            <a:r>
              <a:rPr lang="en-US" dirty="0"/>
              <a:t>Describe general makeup of municipal board, variations in how clerk/treasurer positions are determined</a:t>
            </a:r>
            <a:endParaRPr lang="en-US" dirty="0">
              <a:ea typeface="Calibri"/>
              <a:cs typeface="Calibri"/>
            </a:endParaRPr>
          </a:p>
          <a:p>
            <a:endParaRPr lang="en-US" dirty="0">
              <a:ea typeface="Calibri"/>
              <a:cs typeface="Calibri"/>
            </a:endParaRPr>
          </a:p>
          <a:p>
            <a:r>
              <a:rPr lang="en-US" dirty="0">
                <a:ea typeface="Calibri"/>
                <a:cs typeface="Calibri"/>
              </a:rPr>
              <a:t>TERESA </a:t>
            </a:r>
          </a:p>
          <a:p>
            <a:r>
              <a:rPr lang="en-US" dirty="0">
                <a:ea typeface="Calibri"/>
                <a:cs typeface="Calibri"/>
              </a:rPr>
              <a:t>Very different for library boards! </a:t>
            </a:r>
          </a:p>
        </p:txBody>
      </p:sp>
      <p:sp>
        <p:nvSpPr>
          <p:cNvPr id="4" name="Slide Number Placeholder 3">
            <a:extLst>
              <a:ext uri="{FF2B5EF4-FFF2-40B4-BE49-F238E27FC236}">
                <a16:creationId xmlns:a16="http://schemas.microsoft.com/office/drawing/2014/main" id="{0161F219-9E01-B2E6-F57B-6AF258ED5D8A}"/>
              </a:ext>
            </a:extLst>
          </p:cNvPr>
          <p:cNvSpPr>
            <a:spLocks noGrp="1"/>
          </p:cNvSpPr>
          <p:nvPr>
            <p:ph type="sldNum" sz="quarter" idx="10"/>
          </p:nvPr>
        </p:nvSpPr>
        <p:spPr/>
        <p:txBody>
          <a:bodyPr/>
          <a:lstStyle/>
          <a:p>
            <a:fld id="{E6AEB063-7F11-4E3B-BA52-07405B1C2D95}" type="slidenum">
              <a:rPr lang="en-US" smtClean="0"/>
              <a:t>8</a:t>
            </a:fld>
            <a:endParaRPr lang="en-US"/>
          </a:p>
        </p:txBody>
      </p:sp>
    </p:spTree>
    <p:extLst>
      <p:ext uri="{BB962C8B-B14F-4D97-AF65-F5344CB8AC3E}">
        <p14:creationId xmlns:p14="http://schemas.microsoft.com/office/powerpoint/2010/main" val="2906387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7135B-298A-D574-E5B9-BACE077B97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0B40F2-6C94-3197-11EC-99B6EB24E8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D5C692-0682-EA55-BAF1-C57F50C50560}"/>
              </a:ext>
            </a:extLst>
          </p:cNvPr>
          <p:cNvSpPr>
            <a:spLocks noGrp="1"/>
          </p:cNvSpPr>
          <p:nvPr>
            <p:ph type="body" idx="1"/>
          </p:nvPr>
        </p:nvSpPr>
        <p:spPr/>
        <p:txBody>
          <a:bodyPr/>
          <a:lstStyle/>
          <a:p>
            <a:r>
              <a:rPr lang="en-US" dirty="0"/>
              <a:t>TERESA</a:t>
            </a:r>
          </a:p>
          <a:p>
            <a:r>
              <a:rPr lang="en-US" dirty="0">
                <a:ea typeface="Calibri"/>
                <a:cs typeface="Calibri"/>
              </a:rPr>
              <a:t>Appointments of library board members can be another friction point between the library and municipality – </a:t>
            </a:r>
          </a:p>
          <a:p>
            <a:r>
              <a:rPr lang="en-US" dirty="0">
                <a:ea typeface="Calibri"/>
                <a:cs typeface="Calibri"/>
              </a:rPr>
              <a:t>If you noticed on the last slide,</a:t>
            </a:r>
          </a:p>
          <a:p>
            <a:endParaRPr lang="en-US" dirty="0">
              <a:ea typeface="Calibri"/>
              <a:cs typeface="Calibri"/>
            </a:endParaRPr>
          </a:p>
          <a:p>
            <a:r>
              <a:rPr lang="en-US" dirty="0">
                <a:ea typeface="Calibri"/>
                <a:cs typeface="Calibri"/>
              </a:rPr>
              <a:t>Add about municipal board/council non-voting member appointees from municipalities</a:t>
            </a:r>
            <a:endParaRPr lang="en-US" dirty="0"/>
          </a:p>
        </p:txBody>
      </p:sp>
      <p:sp>
        <p:nvSpPr>
          <p:cNvPr id="4" name="Slide Number Placeholder 3">
            <a:extLst>
              <a:ext uri="{FF2B5EF4-FFF2-40B4-BE49-F238E27FC236}">
                <a16:creationId xmlns:a16="http://schemas.microsoft.com/office/drawing/2014/main" id="{9A037FEE-9B47-77BD-05D5-2A542DAB761B}"/>
              </a:ext>
            </a:extLst>
          </p:cNvPr>
          <p:cNvSpPr>
            <a:spLocks noGrp="1"/>
          </p:cNvSpPr>
          <p:nvPr>
            <p:ph type="sldNum" sz="quarter" idx="10"/>
          </p:nvPr>
        </p:nvSpPr>
        <p:spPr/>
        <p:txBody>
          <a:bodyPr/>
          <a:lstStyle/>
          <a:p>
            <a:fld id="{E6AEB063-7F11-4E3B-BA52-07405B1C2D95}" type="slidenum">
              <a:rPr lang="en-US" smtClean="0"/>
              <a:t>9</a:t>
            </a:fld>
            <a:endParaRPr lang="en-US"/>
          </a:p>
        </p:txBody>
      </p:sp>
    </p:spTree>
    <p:extLst>
      <p:ext uri="{BB962C8B-B14F-4D97-AF65-F5344CB8AC3E}">
        <p14:creationId xmlns:p14="http://schemas.microsoft.com/office/powerpoint/2010/main" val="2837002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DE5D1-BC1D-AA72-3D83-B042B950E8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A8BA44-61BF-FCE7-D333-0358A478B2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74F702-4D01-E2B9-D812-93B48DEB8FA1}"/>
              </a:ext>
            </a:extLst>
          </p:cNvPr>
          <p:cNvSpPr>
            <a:spLocks noGrp="1"/>
          </p:cNvSpPr>
          <p:nvPr>
            <p:ph type="dt" sz="half" idx="10"/>
          </p:nvPr>
        </p:nvSpPr>
        <p:spPr/>
        <p:txBody>
          <a:bodyPr/>
          <a:lstStyle/>
          <a:p>
            <a:fld id="{FB7F6C47-B260-4BB6-8230-7D14D5CDE026}" type="datetimeFigureOut">
              <a:rPr lang="en-US" noProof="0" smtClean="0"/>
              <a:t>6/18/2026</a:t>
            </a:fld>
            <a:endParaRPr lang="en-US" noProof="0"/>
          </a:p>
        </p:txBody>
      </p:sp>
      <p:sp>
        <p:nvSpPr>
          <p:cNvPr id="5" name="Footer Placeholder 4">
            <a:extLst>
              <a:ext uri="{FF2B5EF4-FFF2-40B4-BE49-F238E27FC236}">
                <a16:creationId xmlns:a16="http://schemas.microsoft.com/office/drawing/2014/main" id="{03250FF9-9121-1FA0-E5A9-C4B99346CC44}"/>
              </a:ext>
            </a:extLst>
          </p:cNvPr>
          <p:cNvSpPr>
            <a:spLocks noGrp="1"/>
          </p:cNvSpPr>
          <p:nvPr>
            <p:ph type="ftr" sz="quarter" idx="11"/>
          </p:nvPr>
        </p:nvSpPr>
        <p:spPr/>
        <p:txBody>
          <a:bodyPr/>
          <a:lstStyle/>
          <a:p>
            <a:r>
              <a:rPr lang="en-US" noProof="0"/>
              <a:t>Add a footer </a:t>
            </a:r>
          </a:p>
        </p:txBody>
      </p:sp>
      <p:sp>
        <p:nvSpPr>
          <p:cNvPr id="6" name="Slide Number Placeholder 5">
            <a:extLst>
              <a:ext uri="{FF2B5EF4-FFF2-40B4-BE49-F238E27FC236}">
                <a16:creationId xmlns:a16="http://schemas.microsoft.com/office/drawing/2014/main" id="{D26828AB-C502-BD56-65BC-170F993948BF}"/>
              </a:ext>
            </a:extLst>
          </p:cNvPr>
          <p:cNvSpPr>
            <a:spLocks noGrp="1"/>
          </p:cNvSpPr>
          <p:nvPr>
            <p:ph type="sldNum" sz="quarter" idx="12"/>
          </p:nvPr>
        </p:nvSpPr>
        <p:spPr/>
        <p:txBody>
          <a:bodyPr/>
          <a:lstStyle/>
          <a:p>
            <a:fld id="{A4942799-31AF-4FF8-9D79-C1A3E01FB207}" type="slidenum">
              <a:rPr lang="en-US" noProof="0" smtClean="0"/>
              <a:t>‹#›</a:t>
            </a:fld>
            <a:endParaRPr lang="en-US" noProof="0"/>
          </a:p>
        </p:txBody>
      </p:sp>
      <p:sp>
        <p:nvSpPr>
          <p:cNvPr id="7" name="Rectangle 6">
            <a:extLst>
              <a:ext uri="{FF2B5EF4-FFF2-40B4-BE49-F238E27FC236}">
                <a16:creationId xmlns:a16="http://schemas.microsoft.com/office/drawing/2014/main" id="{0D2FA161-7E30-C199-1C7B-E354E3FAA0E6}"/>
              </a:ext>
            </a:extLst>
          </p:cNvPr>
          <p:cNvSpPr/>
          <p:nvPr userDrawn="1"/>
        </p:nvSpPr>
        <p:spPr>
          <a:xfrm>
            <a:off x="0" y="4818185"/>
            <a:ext cx="12192000" cy="2039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2810556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BC6A0-9525-F891-7625-8C7E8588F4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490863-8FFA-FECD-E287-490FF451CE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9A7122-EC85-8DCF-8347-C2E5FC8F532D}"/>
              </a:ext>
            </a:extLst>
          </p:cNvPr>
          <p:cNvSpPr>
            <a:spLocks noGrp="1"/>
          </p:cNvSpPr>
          <p:nvPr>
            <p:ph type="dt" sz="half" idx="10"/>
          </p:nvPr>
        </p:nvSpPr>
        <p:spPr/>
        <p:txBody>
          <a:bodyPr/>
          <a:lstStyle/>
          <a:p>
            <a:fld id="{FB7F6C47-B260-4BB6-8230-7D14D5CDE026}" type="datetimeFigureOut">
              <a:rPr lang="en-US" noProof="0" smtClean="0"/>
              <a:t>6/18/2026</a:t>
            </a:fld>
            <a:endParaRPr lang="en-US" noProof="0"/>
          </a:p>
        </p:txBody>
      </p:sp>
      <p:sp>
        <p:nvSpPr>
          <p:cNvPr id="5" name="Footer Placeholder 4">
            <a:extLst>
              <a:ext uri="{FF2B5EF4-FFF2-40B4-BE49-F238E27FC236}">
                <a16:creationId xmlns:a16="http://schemas.microsoft.com/office/drawing/2014/main" id="{A227C3A5-DFF9-EC26-0BB5-3ED6AAE66010}"/>
              </a:ext>
            </a:extLst>
          </p:cNvPr>
          <p:cNvSpPr>
            <a:spLocks noGrp="1"/>
          </p:cNvSpPr>
          <p:nvPr>
            <p:ph type="ftr" sz="quarter" idx="11"/>
          </p:nvPr>
        </p:nvSpPr>
        <p:spPr/>
        <p:txBody>
          <a:bodyPr/>
          <a:lstStyle/>
          <a:p>
            <a:r>
              <a:rPr lang="en-US" noProof="0"/>
              <a:t>Add a footer</a:t>
            </a:r>
          </a:p>
        </p:txBody>
      </p:sp>
      <p:sp>
        <p:nvSpPr>
          <p:cNvPr id="6" name="Slide Number Placeholder 5">
            <a:extLst>
              <a:ext uri="{FF2B5EF4-FFF2-40B4-BE49-F238E27FC236}">
                <a16:creationId xmlns:a16="http://schemas.microsoft.com/office/drawing/2014/main" id="{BEB8CC86-F93D-C8FD-E8E2-75DEB83F9E90}"/>
              </a:ext>
            </a:extLst>
          </p:cNvPr>
          <p:cNvSpPr>
            <a:spLocks noGrp="1"/>
          </p:cNvSpPr>
          <p:nvPr>
            <p:ph type="sldNum" sz="quarter" idx="12"/>
          </p:nvPr>
        </p:nvSpPr>
        <p:spPr/>
        <p:txBody>
          <a:bodyPr/>
          <a:lstStyle/>
          <a:p>
            <a:fld id="{A4942799-31AF-4FF8-9D79-C1A3E01FB207}" type="slidenum">
              <a:rPr lang="en-US" noProof="0" smtClean="0"/>
              <a:t>‹#›</a:t>
            </a:fld>
            <a:endParaRPr lang="en-US" noProof="0"/>
          </a:p>
        </p:txBody>
      </p:sp>
    </p:spTree>
    <p:extLst>
      <p:ext uri="{BB962C8B-B14F-4D97-AF65-F5344CB8AC3E}">
        <p14:creationId xmlns:p14="http://schemas.microsoft.com/office/powerpoint/2010/main" val="1891439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0F26F5-DB48-E68E-DB0E-23107BBBBD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375D54-B312-CC53-E384-DC8EB27DDD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D3147C-4052-094F-7F14-F4EF5BA9BFDF}"/>
              </a:ext>
            </a:extLst>
          </p:cNvPr>
          <p:cNvSpPr>
            <a:spLocks noGrp="1"/>
          </p:cNvSpPr>
          <p:nvPr>
            <p:ph type="dt" sz="half" idx="10"/>
          </p:nvPr>
        </p:nvSpPr>
        <p:spPr/>
        <p:txBody>
          <a:bodyPr/>
          <a:lstStyle/>
          <a:p>
            <a:fld id="{FB7F6C47-B260-4BB6-8230-7D14D5CDE026}" type="datetimeFigureOut">
              <a:rPr lang="en-US" noProof="0" smtClean="0"/>
              <a:t>6/18/2026</a:t>
            </a:fld>
            <a:endParaRPr lang="en-US" noProof="0"/>
          </a:p>
        </p:txBody>
      </p:sp>
      <p:sp>
        <p:nvSpPr>
          <p:cNvPr id="5" name="Footer Placeholder 4">
            <a:extLst>
              <a:ext uri="{FF2B5EF4-FFF2-40B4-BE49-F238E27FC236}">
                <a16:creationId xmlns:a16="http://schemas.microsoft.com/office/drawing/2014/main" id="{EA7ADAB9-D23E-9E1E-8B16-6679135D8CCD}"/>
              </a:ext>
            </a:extLst>
          </p:cNvPr>
          <p:cNvSpPr>
            <a:spLocks noGrp="1"/>
          </p:cNvSpPr>
          <p:nvPr>
            <p:ph type="ftr" sz="quarter" idx="11"/>
          </p:nvPr>
        </p:nvSpPr>
        <p:spPr/>
        <p:txBody>
          <a:bodyPr/>
          <a:lstStyle/>
          <a:p>
            <a:r>
              <a:rPr lang="en-US" noProof="0"/>
              <a:t>Add a footer</a:t>
            </a:r>
          </a:p>
        </p:txBody>
      </p:sp>
      <p:sp>
        <p:nvSpPr>
          <p:cNvPr id="6" name="Slide Number Placeholder 5">
            <a:extLst>
              <a:ext uri="{FF2B5EF4-FFF2-40B4-BE49-F238E27FC236}">
                <a16:creationId xmlns:a16="http://schemas.microsoft.com/office/drawing/2014/main" id="{B7299986-491A-6BA6-A2F9-E8288C35E2EF}"/>
              </a:ext>
            </a:extLst>
          </p:cNvPr>
          <p:cNvSpPr>
            <a:spLocks noGrp="1"/>
          </p:cNvSpPr>
          <p:nvPr>
            <p:ph type="sldNum" sz="quarter" idx="12"/>
          </p:nvPr>
        </p:nvSpPr>
        <p:spPr/>
        <p:txBody>
          <a:bodyPr/>
          <a:lstStyle/>
          <a:p>
            <a:fld id="{A4942799-31AF-4FF8-9D79-C1A3E01FB207}" type="slidenum">
              <a:rPr lang="en-US" noProof="0" smtClean="0"/>
              <a:t>‹#›</a:t>
            </a:fld>
            <a:endParaRPr lang="en-US" noProof="0"/>
          </a:p>
        </p:txBody>
      </p:sp>
    </p:spTree>
    <p:extLst>
      <p:ext uri="{BB962C8B-B14F-4D97-AF65-F5344CB8AC3E}">
        <p14:creationId xmlns:p14="http://schemas.microsoft.com/office/powerpoint/2010/main" val="1020736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Content Only ">
    <p:spTree>
      <p:nvGrpSpPr>
        <p:cNvPr id="1" name=""/>
        <p:cNvGrpSpPr/>
        <p:nvPr/>
      </p:nvGrpSpPr>
      <p:grpSpPr>
        <a:xfrm>
          <a:off x="0" y="0"/>
          <a:ext cx="0" cy="0"/>
          <a:chOff x="0" y="0"/>
          <a:chExt cx="0" cy="0"/>
        </a:xfrm>
      </p:grpSpPr>
      <p:sp>
        <p:nvSpPr>
          <p:cNvPr id="10" name="Freeform 7"/>
          <p:cNvSpPr/>
          <p:nvPr/>
        </p:nvSpPr>
        <p:spPr bwMode="ltGray">
          <a:xfrm>
            <a:off x="0" y="1"/>
            <a:ext cx="12192000" cy="6251330"/>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a:effectLst>
            <a:innerShdw blurRad="6350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451514" y="451513"/>
            <a:ext cx="11288972" cy="5149187"/>
          </a:xfrm>
        </p:spPr>
        <p:txBody>
          <a:bodyPr anchor="ctr" anchorCtr="0"/>
          <a:lstStyle>
            <a:lvl1pPr algn="ctr">
              <a:defRPr sz="4800" b="0" cap="none"/>
            </a:lvl1pPr>
          </a:lstStyle>
          <a:p>
            <a:r>
              <a:rPr lang="en-US"/>
              <a:t>Click to edit Master title style</a:t>
            </a:r>
          </a:p>
        </p:txBody>
      </p:sp>
      <p:sp>
        <p:nvSpPr>
          <p:cNvPr id="3" name="Date Placeholder 2">
            <a:extLst>
              <a:ext uri="{FF2B5EF4-FFF2-40B4-BE49-F238E27FC236}">
                <a16:creationId xmlns:a16="http://schemas.microsoft.com/office/drawing/2014/main" id="{C740B6DF-7478-4740-A710-DA5E9EBA7CBF}"/>
              </a:ext>
            </a:extLst>
          </p:cNvPr>
          <p:cNvSpPr>
            <a:spLocks noGrp="1"/>
          </p:cNvSpPr>
          <p:nvPr>
            <p:ph type="dt" sz="half" idx="10"/>
          </p:nvPr>
        </p:nvSpPr>
        <p:spPr/>
        <p:txBody>
          <a:bodyPr/>
          <a:lstStyle/>
          <a:p>
            <a:fld id="{FB7F6C47-B260-4BB6-8230-7D14D5CDE026}" type="datetimeFigureOut">
              <a:rPr lang="en-US" noProof="0" smtClean="0"/>
              <a:t>6/18/2026</a:t>
            </a:fld>
            <a:endParaRPr lang="en-US" noProof="0"/>
          </a:p>
        </p:txBody>
      </p:sp>
      <p:sp>
        <p:nvSpPr>
          <p:cNvPr id="7" name="Footer Placeholder 6">
            <a:extLst>
              <a:ext uri="{FF2B5EF4-FFF2-40B4-BE49-F238E27FC236}">
                <a16:creationId xmlns:a16="http://schemas.microsoft.com/office/drawing/2014/main" id="{42D89951-67E9-4086-AED0-C236A00A5330}"/>
              </a:ext>
            </a:extLst>
          </p:cNvPr>
          <p:cNvSpPr>
            <a:spLocks noGrp="1"/>
          </p:cNvSpPr>
          <p:nvPr>
            <p:ph type="ftr" sz="quarter" idx="11"/>
          </p:nvPr>
        </p:nvSpPr>
        <p:spPr/>
        <p:txBody>
          <a:bodyPr/>
          <a:lstStyle/>
          <a:p>
            <a:r>
              <a:rPr lang="en-US" noProof="0"/>
              <a:t>Add a footer</a:t>
            </a:r>
          </a:p>
        </p:txBody>
      </p:sp>
      <p:sp>
        <p:nvSpPr>
          <p:cNvPr id="8" name="Slide Number Placeholder 7">
            <a:extLst>
              <a:ext uri="{FF2B5EF4-FFF2-40B4-BE49-F238E27FC236}">
                <a16:creationId xmlns:a16="http://schemas.microsoft.com/office/drawing/2014/main" id="{38553809-8746-49E3-BCB5-0A9FF406C30C}"/>
              </a:ext>
            </a:extLst>
          </p:cNvPr>
          <p:cNvSpPr>
            <a:spLocks noGrp="1"/>
          </p:cNvSpPr>
          <p:nvPr>
            <p:ph type="sldNum" sz="quarter" idx="12"/>
          </p:nvPr>
        </p:nvSpPr>
        <p:spPr/>
        <p:txBody>
          <a:bodyPr/>
          <a:lstStyle/>
          <a:p>
            <a:fld id="{A4942799-31AF-4FF8-9D79-C1A3E01FB207}" type="slidenum">
              <a:rPr lang="en-US" noProof="0" smtClean="0"/>
              <a:t>‹#›</a:t>
            </a:fld>
            <a:endParaRPr lang="en-US" noProof="0"/>
          </a:p>
        </p:txBody>
      </p:sp>
    </p:spTree>
    <p:extLst>
      <p:ext uri="{BB962C8B-B14F-4D97-AF65-F5344CB8AC3E}">
        <p14:creationId xmlns:p14="http://schemas.microsoft.com/office/powerpoint/2010/main" val="1392064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Freeform 6"/>
          <p:cNvSpPr/>
          <p:nvPr/>
        </p:nvSpPr>
        <p:spPr bwMode="ltGray">
          <a:xfrm flipH="1">
            <a:off x="12699" y="0"/>
            <a:ext cx="6004585" cy="2041975"/>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81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451514" y="375313"/>
            <a:ext cx="5114017" cy="1139895"/>
          </a:xfrm>
        </p:spPr>
        <p:txBody>
          <a:bodyPr/>
          <a:lstStyle>
            <a:lvl1pPr algn="l">
              <a:defRPr b="0"/>
            </a:lvl1pPr>
          </a:lstStyle>
          <a:p>
            <a:r>
              <a:rPr lang="en-US"/>
              <a:t>Click to edit Master title style</a:t>
            </a:r>
          </a:p>
        </p:txBody>
      </p:sp>
      <p:sp>
        <p:nvSpPr>
          <p:cNvPr id="3" name="Content Placeholder 2"/>
          <p:cNvSpPr>
            <a:spLocks noGrp="1"/>
          </p:cNvSpPr>
          <p:nvPr>
            <p:ph sz="half" idx="1"/>
          </p:nvPr>
        </p:nvSpPr>
        <p:spPr>
          <a:xfrm>
            <a:off x="451514" y="2222287"/>
            <a:ext cx="5553071" cy="3638763"/>
          </a:xfrm>
          <a:ln w="25400">
            <a:gradFill>
              <a:gsLst>
                <a:gs pos="0">
                  <a:schemeClr val="bg2"/>
                </a:gs>
                <a:gs pos="50000">
                  <a:srgbClr val="4A3030"/>
                </a:gs>
                <a:gs pos="100000">
                  <a:schemeClr val="accent1"/>
                </a:gs>
              </a:gsLst>
              <a:lin ang="5400000" scaled="1"/>
            </a:gradFill>
          </a:ln>
          <a:effectLst>
            <a:outerShdw blurRad="63500" sx="102000" sy="102000" algn="ctr" rotWithShape="0">
              <a:prstClr val="black">
                <a:alpha val="40000"/>
              </a:prstClr>
            </a:outerShdw>
          </a:effectLst>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9">
            <a:extLst>
              <a:ext uri="{FF2B5EF4-FFF2-40B4-BE49-F238E27FC236}">
                <a16:creationId xmlns:a16="http://schemas.microsoft.com/office/drawing/2014/main" id="{C95D556F-51D2-4EF4-B60F-D319BF232882}"/>
              </a:ext>
            </a:extLst>
          </p:cNvPr>
          <p:cNvSpPr>
            <a:spLocks noGrp="1"/>
          </p:cNvSpPr>
          <p:nvPr>
            <p:ph sz="quarter" idx="13"/>
          </p:nvPr>
        </p:nvSpPr>
        <p:spPr>
          <a:xfrm>
            <a:off x="6456099" y="375312"/>
            <a:ext cx="5186363" cy="5485737"/>
          </a:xfrm>
        </p:spPr>
        <p:txBody>
          <a:bodyPr anchor="t" anchorCtr="0">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3F86C4-C3A0-4CA8-8809-1D90DE9E4D4F}"/>
              </a:ext>
            </a:extLst>
          </p:cNvPr>
          <p:cNvSpPr>
            <a:spLocks noGrp="1"/>
          </p:cNvSpPr>
          <p:nvPr>
            <p:ph type="dt" sz="half" idx="14"/>
          </p:nvPr>
        </p:nvSpPr>
        <p:spPr/>
        <p:txBody>
          <a:bodyPr/>
          <a:lstStyle/>
          <a:p>
            <a:fld id="{FB7F6C47-B260-4BB6-8230-7D14D5CDE026}" type="datetimeFigureOut">
              <a:rPr lang="en-US" noProof="0" smtClean="0"/>
              <a:t>6/18/2026</a:t>
            </a:fld>
            <a:endParaRPr lang="en-US" noProof="0"/>
          </a:p>
        </p:txBody>
      </p:sp>
      <p:sp>
        <p:nvSpPr>
          <p:cNvPr id="10" name="Footer Placeholder 9">
            <a:extLst>
              <a:ext uri="{FF2B5EF4-FFF2-40B4-BE49-F238E27FC236}">
                <a16:creationId xmlns:a16="http://schemas.microsoft.com/office/drawing/2014/main" id="{EDD26EA8-C9F2-49A7-8F7B-A782D30B827A}"/>
              </a:ext>
            </a:extLst>
          </p:cNvPr>
          <p:cNvSpPr>
            <a:spLocks noGrp="1"/>
          </p:cNvSpPr>
          <p:nvPr>
            <p:ph type="ftr" sz="quarter" idx="15"/>
          </p:nvPr>
        </p:nvSpPr>
        <p:spPr/>
        <p:txBody>
          <a:bodyPr/>
          <a:lstStyle/>
          <a:p>
            <a:r>
              <a:rPr lang="en-US" noProof="0"/>
              <a:t>Add a footer</a:t>
            </a:r>
          </a:p>
        </p:txBody>
      </p:sp>
      <p:sp>
        <p:nvSpPr>
          <p:cNvPr id="11" name="Slide Number Placeholder 10">
            <a:extLst>
              <a:ext uri="{FF2B5EF4-FFF2-40B4-BE49-F238E27FC236}">
                <a16:creationId xmlns:a16="http://schemas.microsoft.com/office/drawing/2014/main" id="{241DD2E8-07A6-430F-A2FB-E2746C9352D4}"/>
              </a:ext>
            </a:extLst>
          </p:cNvPr>
          <p:cNvSpPr>
            <a:spLocks noGrp="1"/>
          </p:cNvSpPr>
          <p:nvPr>
            <p:ph type="sldNum" sz="quarter" idx="16"/>
          </p:nvPr>
        </p:nvSpPr>
        <p:spPr/>
        <p:txBody>
          <a:bodyPr/>
          <a:lstStyle/>
          <a:p>
            <a:fld id="{A4942799-31AF-4FF8-9D79-C1A3E01FB207}" type="slidenum">
              <a:rPr lang="en-US" noProof="0" smtClean="0"/>
              <a:t>‹#›</a:t>
            </a:fld>
            <a:endParaRPr lang="en-US" noProof="0"/>
          </a:p>
        </p:txBody>
      </p:sp>
    </p:spTree>
    <p:extLst>
      <p:ext uri="{BB962C8B-B14F-4D97-AF65-F5344CB8AC3E}">
        <p14:creationId xmlns:p14="http://schemas.microsoft.com/office/powerpoint/2010/main" val="2224962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Title and Content">
    <p:spTree>
      <p:nvGrpSpPr>
        <p:cNvPr id="1" name=""/>
        <p:cNvGrpSpPr/>
        <p:nvPr/>
      </p:nvGrpSpPr>
      <p:grpSpPr>
        <a:xfrm>
          <a:off x="0" y="0"/>
          <a:ext cx="0" cy="0"/>
          <a:chOff x="0" y="0"/>
          <a:chExt cx="0" cy="0"/>
        </a:xfrm>
      </p:grpSpPr>
      <p:sp>
        <p:nvSpPr>
          <p:cNvPr id="8"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p:txBody>
          <a:bodyPr anchor="ctr" anchorCtr="0"/>
          <a:lstStyle>
            <a:lvl1pPr>
              <a:defRPr b="0"/>
            </a:lvl1pPr>
          </a:lstStyle>
          <a:p>
            <a:r>
              <a:rPr lang="en-US"/>
              <a:t>Click to edit Master title style</a:t>
            </a:r>
          </a:p>
        </p:txBody>
      </p:sp>
      <p:sp>
        <p:nvSpPr>
          <p:cNvPr id="4" name="Content Placeholder 3"/>
          <p:cNvSpPr>
            <a:spLocks noGrp="1"/>
          </p:cNvSpPr>
          <p:nvPr>
            <p:ph sz="half" idx="2" hasCustomPrompt="1"/>
          </p:nvPr>
        </p:nvSpPr>
        <p:spPr>
          <a:xfrm>
            <a:off x="810001" y="2222287"/>
            <a:ext cx="10571998" cy="3638764"/>
          </a:xfrm>
        </p:spPr>
        <p:txBody>
          <a:bodyPr>
            <a:normAutofit/>
          </a:bodyPr>
          <a:lstStyle>
            <a:lvl1pPr>
              <a:defRPr sz="2800"/>
            </a:lvl1pPr>
            <a:lvl2pPr>
              <a:defRPr sz="2800"/>
            </a:lvl2pPr>
            <a:lvl3pPr>
              <a:defRPr sz="2800"/>
            </a:lvl3pPr>
            <a:lvl4pPr>
              <a:defRPr sz="2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0466CE2-DFEE-46B8-AFB2-817272E3B703}"/>
              </a:ext>
            </a:extLst>
          </p:cNvPr>
          <p:cNvSpPr>
            <a:spLocks noGrp="1"/>
          </p:cNvSpPr>
          <p:nvPr>
            <p:ph type="dt" sz="half" idx="10"/>
          </p:nvPr>
        </p:nvSpPr>
        <p:spPr/>
        <p:txBody>
          <a:bodyPr/>
          <a:lstStyle/>
          <a:p>
            <a:fld id="{FB7F6C47-B260-4BB6-8230-7D14D5CDE026}" type="datetimeFigureOut">
              <a:rPr lang="en-US" noProof="0" smtClean="0"/>
              <a:t>6/18/2026</a:t>
            </a:fld>
            <a:endParaRPr lang="en-US" noProof="0"/>
          </a:p>
        </p:txBody>
      </p:sp>
      <p:sp>
        <p:nvSpPr>
          <p:cNvPr id="9" name="Footer Placeholder 8">
            <a:extLst>
              <a:ext uri="{FF2B5EF4-FFF2-40B4-BE49-F238E27FC236}">
                <a16:creationId xmlns:a16="http://schemas.microsoft.com/office/drawing/2014/main" id="{27E9A94A-136A-4208-8F98-012BDAC1A23C}"/>
              </a:ext>
            </a:extLst>
          </p:cNvPr>
          <p:cNvSpPr>
            <a:spLocks noGrp="1"/>
          </p:cNvSpPr>
          <p:nvPr>
            <p:ph type="ftr" sz="quarter" idx="11"/>
          </p:nvPr>
        </p:nvSpPr>
        <p:spPr/>
        <p:txBody>
          <a:bodyPr/>
          <a:lstStyle/>
          <a:p>
            <a:r>
              <a:rPr lang="en-US" noProof="0"/>
              <a:t>Add a footer</a:t>
            </a:r>
          </a:p>
        </p:txBody>
      </p:sp>
      <p:sp>
        <p:nvSpPr>
          <p:cNvPr id="10" name="Slide Number Placeholder 9">
            <a:extLst>
              <a:ext uri="{FF2B5EF4-FFF2-40B4-BE49-F238E27FC236}">
                <a16:creationId xmlns:a16="http://schemas.microsoft.com/office/drawing/2014/main" id="{81459C8B-DA0F-4808-A642-40471D1D2C96}"/>
              </a:ext>
            </a:extLst>
          </p:cNvPr>
          <p:cNvSpPr>
            <a:spLocks noGrp="1"/>
          </p:cNvSpPr>
          <p:nvPr>
            <p:ph type="sldNum" sz="quarter" idx="12"/>
          </p:nvPr>
        </p:nvSpPr>
        <p:spPr/>
        <p:txBody>
          <a:bodyPr/>
          <a:lstStyle/>
          <a:p>
            <a:fld id="{A4942799-31AF-4FF8-9D79-C1A3E01FB207}" type="slidenum">
              <a:rPr lang="en-US" noProof="0" smtClean="0"/>
              <a:t>‹#›</a:t>
            </a:fld>
            <a:endParaRPr lang="en-US" noProof="0"/>
          </a:p>
        </p:txBody>
      </p:sp>
    </p:spTree>
    <p:extLst>
      <p:ext uri="{BB962C8B-B14F-4D97-AF65-F5344CB8AC3E}">
        <p14:creationId xmlns:p14="http://schemas.microsoft.com/office/powerpoint/2010/main" val="3502913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489884"/>
            <a:ext cx="10561418" cy="1426004"/>
          </a:xfrm>
        </p:spPr>
        <p:txBody>
          <a:bodyPr anchor="ctr" anchorCtr="0">
            <a:normAutofit/>
          </a:bodyPr>
          <a:lstStyle>
            <a:lvl1pPr algn="ctr">
              <a:defRPr sz="4000" b="0">
                <a:ln>
                  <a:noFill/>
                </a:ln>
                <a:solidFill>
                  <a:schemeClr val="tx1"/>
                </a:solidFill>
                <a:latin typeface="+mj-lt"/>
              </a:defRPr>
            </a:lvl1pPr>
          </a:lstStyle>
          <a:p>
            <a:r>
              <a:rPr lang="en-US"/>
              <a:t>Click to edit Master title style</a:t>
            </a:r>
          </a:p>
        </p:txBody>
      </p:sp>
      <p:sp>
        <p:nvSpPr>
          <p:cNvPr id="9" name="Content Placeholder 8">
            <a:extLst>
              <a:ext uri="{FF2B5EF4-FFF2-40B4-BE49-F238E27FC236}">
                <a16:creationId xmlns:a16="http://schemas.microsoft.com/office/drawing/2014/main" id="{EC1FEB3F-0898-4AE0-B8C4-970BF80A3766}"/>
              </a:ext>
            </a:extLst>
          </p:cNvPr>
          <p:cNvSpPr>
            <a:spLocks noGrp="1"/>
          </p:cNvSpPr>
          <p:nvPr>
            <p:ph sz="quarter" idx="14"/>
          </p:nvPr>
        </p:nvSpPr>
        <p:spPr bwMode="ltGray">
          <a:xfrm>
            <a:off x="-5291" y="-57584"/>
            <a:ext cx="12192000" cy="4851400"/>
          </a:xfrm>
          <a:custGeom>
            <a:avLst/>
            <a:gdLst>
              <a:gd name="connsiteX0" fmla="*/ 0 w 10561638"/>
              <a:gd name="connsiteY0" fmla="*/ 0 h 3937000"/>
              <a:gd name="connsiteX1" fmla="*/ 1760273 w 10561638"/>
              <a:gd name="connsiteY1" fmla="*/ 0 h 3937000"/>
              <a:gd name="connsiteX2" fmla="*/ 1760273 w 10561638"/>
              <a:gd name="connsiteY2" fmla="*/ 0 h 3937000"/>
              <a:gd name="connsiteX3" fmla="*/ 4400683 w 10561638"/>
              <a:gd name="connsiteY3" fmla="*/ 0 h 3937000"/>
              <a:gd name="connsiteX4" fmla="*/ 10561638 w 10561638"/>
              <a:gd name="connsiteY4" fmla="*/ 0 h 3937000"/>
              <a:gd name="connsiteX5" fmla="*/ 10561638 w 10561638"/>
              <a:gd name="connsiteY5" fmla="*/ 2296583 h 3937000"/>
              <a:gd name="connsiteX6" fmla="*/ 10561638 w 10561638"/>
              <a:gd name="connsiteY6" fmla="*/ 2296583 h 3937000"/>
              <a:gd name="connsiteX7" fmla="*/ 10561638 w 10561638"/>
              <a:gd name="connsiteY7" fmla="*/ 3280833 h 3937000"/>
              <a:gd name="connsiteX8" fmla="*/ 10561638 w 10561638"/>
              <a:gd name="connsiteY8" fmla="*/ 3937000 h 3937000"/>
              <a:gd name="connsiteX9" fmla="*/ 4400683 w 10561638"/>
              <a:gd name="connsiteY9" fmla="*/ 3937000 h 3937000"/>
              <a:gd name="connsiteX10" fmla="*/ 2077263 w 10561638"/>
              <a:gd name="connsiteY10" fmla="*/ 4251330 h 3937000"/>
              <a:gd name="connsiteX11" fmla="*/ 1760273 w 10561638"/>
              <a:gd name="connsiteY11" fmla="*/ 3937000 h 3937000"/>
              <a:gd name="connsiteX12" fmla="*/ 0 w 10561638"/>
              <a:gd name="connsiteY12" fmla="*/ 3937000 h 3937000"/>
              <a:gd name="connsiteX13" fmla="*/ 0 w 10561638"/>
              <a:gd name="connsiteY13" fmla="*/ 3280833 h 3937000"/>
              <a:gd name="connsiteX14" fmla="*/ 0 w 10561638"/>
              <a:gd name="connsiteY14" fmla="*/ 2296583 h 3937000"/>
              <a:gd name="connsiteX15" fmla="*/ 0 w 10561638"/>
              <a:gd name="connsiteY15" fmla="*/ 2296583 h 3937000"/>
              <a:gd name="connsiteX16" fmla="*/ 0 w 10561638"/>
              <a:gd name="connsiteY16" fmla="*/ 0 h 393700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482983 w 10561638"/>
              <a:gd name="connsiteY9" fmla="*/ 39751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343283 w 10561638"/>
              <a:gd name="connsiteY9" fmla="*/ 39878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343283 w 10561638"/>
              <a:gd name="connsiteY9" fmla="*/ 39624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343283 w 10561638"/>
              <a:gd name="connsiteY9" fmla="*/ 39243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1638" h="4251330">
                <a:moveTo>
                  <a:pt x="0" y="0"/>
                </a:moveTo>
                <a:lnTo>
                  <a:pt x="1760273" y="0"/>
                </a:lnTo>
                <a:lnTo>
                  <a:pt x="1760273" y="0"/>
                </a:lnTo>
                <a:lnTo>
                  <a:pt x="4400683" y="0"/>
                </a:lnTo>
                <a:lnTo>
                  <a:pt x="10561638" y="0"/>
                </a:lnTo>
                <a:lnTo>
                  <a:pt x="10561638" y="2296583"/>
                </a:lnTo>
                <a:lnTo>
                  <a:pt x="10561638" y="2296583"/>
                </a:lnTo>
                <a:lnTo>
                  <a:pt x="10561638" y="3280833"/>
                </a:lnTo>
                <a:lnTo>
                  <a:pt x="10561638" y="3937000"/>
                </a:lnTo>
                <a:lnTo>
                  <a:pt x="2343283" y="3924300"/>
                </a:lnTo>
                <a:lnTo>
                  <a:pt x="2077263" y="4251330"/>
                </a:lnTo>
                <a:lnTo>
                  <a:pt x="1760273" y="3937000"/>
                </a:lnTo>
                <a:lnTo>
                  <a:pt x="0" y="3937000"/>
                </a:lnTo>
                <a:lnTo>
                  <a:pt x="0" y="3280833"/>
                </a:lnTo>
                <a:lnTo>
                  <a:pt x="0" y="2296583"/>
                </a:lnTo>
                <a:lnTo>
                  <a:pt x="0" y="2296583"/>
                </a:lnTo>
                <a:lnTo>
                  <a:pt x="0" y="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effectLst>
            <a:innerShdw blurRad="63500" dist="50800" dir="5400000">
              <a:prstClr val="black">
                <a:alpha val="50000"/>
              </a:prstClr>
            </a:innerShdw>
          </a:effec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1FE71A4-2AD7-44A1-9075-3AB1A226C1C2}"/>
              </a:ext>
            </a:extLst>
          </p:cNvPr>
          <p:cNvSpPr>
            <a:spLocks noGrp="1"/>
          </p:cNvSpPr>
          <p:nvPr>
            <p:ph type="dt" sz="half" idx="15"/>
          </p:nvPr>
        </p:nvSpPr>
        <p:spPr/>
        <p:txBody>
          <a:bodyPr/>
          <a:lstStyle/>
          <a:p>
            <a:fld id="{FB7F6C47-B260-4BB6-8230-7D14D5CDE026}" type="datetimeFigureOut">
              <a:rPr lang="en-US" noProof="0" smtClean="0"/>
              <a:t>6/18/2026</a:t>
            </a:fld>
            <a:endParaRPr lang="en-US" noProof="0"/>
          </a:p>
        </p:txBody>
      </p:sp>
      <p:sp>
        <p:nvSpPr>
          <p:cNvPr id="4" name="Footer Placeholder 3">
            <a:extLst>
              <a:ext uri="{FF2B5EF4-FFF2-40B4-BE49-F238E27FC236}">
                <a16:creationId xmlns:a16="http://schemas.microsoft.com/office/drawing/2014/main" id="{0F5F74D3-28C0-4AA1-8508-75D32DA3C2A0}"/>
              </a:ext>
            </a:extLst>
          </p:cNvPr>
          <p:cNvSpPr>
            <a:spLocks noGrp="1"/>
          </p:cNvSpPr>
          <p:nvPr>
            <p:ph type="ftr" sz="quarter" idx="16"/>
          </p:nvPr>
        </p:nvSpPr>
        <p:spPr/>
        <p:txBody>
          <a:bodyPr/>
          <a:lstStyle/>
          <a:p>
            <a:r>
              <a:rPr lang="en-US" noProof="0"/>
              <a:t>Add a footer</a:t>
            </a:r>
          </a:p>
        </p:txBody>
      </p:sp>
      <p:sp>
        <p:nvSpPr>
          <p:cNvPr id="8" name="Slide Number Placeholder 7">
            <a:extLst>
              <a:ext uri="{FF2B5EF4-FFF2-40B4-BE49-F238E27FC236}">
                <a16:creationId xmlns:a16="http://schemas.microsoft.com/office/drawing/2014/main" id="{77D83112-B341-46D2-8B30-46DBC3DAE35A}"/>
              </a:ext>
            </a:extLst>
          </p:cNvPr>
          <p:cNvSpPr>
            <a:spLocks noGrp="1"/>
          </p:cNvSpPr>
          <p:nvPr>
            <p:ph type="sldNum" sz="quarter" idx="17"/>
          </p:nvPr>
        </p:nvSpPr>
        <p:spPr/>
        <p:txBody>
          <a:bodyPr/>
          <a:lstStyle/>
          <a:p>
            <a:fld id="{A4942799-31AF-4FF8-9D79-C1A3E01FB207}" type="slidenum">
              <a:rPr lang="en-US" noProof="0" smtClean="0"/>
              <a:t>‹#›</a:t>
            </a:fld>
            <a:endParaRPr lang="en-US" noProof="0"/>
          </a:p>
        </p:txBody>
      </p:sp>
    </p:spTree>
    <p:extLst>
      <p:ext uri="{BB962C8B-B14F-4D97-AF65-F5344CB8AC3E}">
        <p14:creationId xmlns:p14="http://schemas.microsoft.com/office/powerpoint/2010/main" val="3862640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8"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p:txBody>
          <a:bodyPr anchor="ctr" anchorCtr="0"/>
          <a:lstStyle>
            <a:lvl1pPr>
              <a:defRPr b="0"/>
            </a:lvl1pPr>
          </a:lstStyle>
          <a:p>
            <a:r>
              <a:rPr lang="en-US"/>
              <a:t>Click to edit Master title style</a:t>
            </a:r>
          </a:p>
        </p:txBody>
      </p:sp>
      <p:sp>
        <p:nvSpPr>
          <p:cNvPr id="4" name="Content Placeholder 3"/>
          <p:cNvSpPr>
            <a:spLocks noGrp="1"/>
          </p:cNvSpPr>
          <p:nvPr>
            <p:ph sz="half" idx="2"/>
          </p:nvPr>
        </p:nvSpPr>
        <p:spPr>
          <a:xfrm>
            <a:off x="6187415" y="2222287"/>
            <a:ext cx="5194583" cy="3638764"/>
          </a:xfrm>
          <a:noFill/>
          <a:ln w="25400">
            <a:gradFill>
              <a:gsLst>
                <a:gs pos="50000">
                  <a:schemeClr val="bg2"/>
                </a:gs>
                <a:gs pos="0">
                  <a:schemeClr val="bg2"/>
                </a:gs>
                <a:gs pos="100000">
                  <a:schemeClr val="accent1"/>
                </a:gs>
              </a:gsLst>
              <a:lin ang="5400000" scaled="1"/>
            </a:gradFill>
          </a:ln>
          <a:effectLst>
            <a:outerShdw blurRad="63500" sx="102000" sy="102000" algn="ctr" rotWithShape="0">
              <a:prstClr val="black">
                <a:alpha val="40000"/>
              </a:prstClr>
            </a:outerShdw>
          </a:effectLst>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2A4059F8-A688-4FFE-AA79-3B6D811FA987}"/>
              </a:ext>
            </a:extLst>
          </p:cNvPr>
          <p:cNvSpPr>
            <a:spLocks noGrp="1"/>
          </p:cNvSpPr>
          <p:nvPr>
            <p:ph sz="half" idx="1"/>
          </p:nvPr>
        </p:nvSpPr>
        <p:spPr>
          <a:xfrm>
            <a:off x="838200" y="2222287"/>
            <a:ext cx="5181600" cy="36387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C3AB4A3-AE75-4D00-9BE1-AF3996C6B77E}"/>
              </a:ext>
            </a:extLst>
          </p:cNvPr>
          <p:cNvSpPr>
            <a:spLocks noGrp="1"/>
          </p:cNvSpPr>
          <p:nvPr>
            <p:ph type="dt" sz="half" idx="10"/>
          </p:nvPr>
        </p:nvSpPr>
        <p:spPr/>
        <p:txBody>
          <a:bodyPr/>
          <a:lstStyle/>
          <a:p>
            <a:fld id="{FB7F6C47-B260-4BB6-8230-7D14D5CDE026}" type="datetimeFigureOut">
              <a:rPr lang="en-US" noProof="0" smtClean="0"/>
              <a:t>6/18/2026</a:t>
            </a:fld>
            <a:endParaRPr lang="en-US" noProof="0"/>
          </a:p>
        </p:txBody>
      </p:sp>
      <p:sp>
        <p:nvSpPr>
          <p:cNvPr id="10" name="Footer Placeholder 9">
            <a:extLst>
              <a:ext uri="{FF2B5EF4-FFF2-40B4-BE49-F238E27FC236}">
                <a16:creationId xmlns:a16="http://schemas.microsoft.com/office/drawing/2014/main" id="{9471F3C4-BAAF-4391-B574-8E340EDA39E9}"/>
              </a:ext>
            </a:extLst>
          </p:cNvPr>
          <p:cNvSpPr>
            <a:spLocks noGrp="1"/>
          </p:cNvSpPr>
          <p:nvPr>
            <p:ph type="ftr" sz="quarter" idx="11"/>
          </p:nvPr>
        </p:nvSpPr>
        <p:spPr/>
        <p:txBody>
          <a:bodyPr/>
          <a:lstStyle/>
          <a:p>
            <a:r>
              <a:rPr lang="en-US" noProof="0"/>
              <a:t>Add a footer</a:t>
            </a:r>
          </a:p>
        </p:txBody>
      </p:sp>
      <p:sp>
        <p:nvSpPr>
          <p:cNvPr id="11" name="Slide Number Placeholder 10">
            <a:extLst>
              <a:ext uri="{FF2B5EF4-FFF2-40B4-BE49-F238E27FC236}">
                <a16:creationId xmlns:a16="http://schemas.microsoft.com/office/drawing/2014/main" id="{FB8DD71F-FEC6-4AB5-974A-FD2B82A7BEE5}"/>
              </a:ext>
            </a:extLst>
          </p:cNvPr>
          <p:cNvSpPr>
            <a:spLocks noGrp="1"/>
          </p:cNvSpPr>
          <p:nvPr>
            <p:ph type="sldNum" sz="quarter" idx="12"/>
          </p:nvPr>
        </p:nvSpPr>
        <p:spPr/>
        <p:txBody>
          <a:bodyPr/>
          <a:lstStyle/>
          <a:p>
            <a:fld id="{A4942799-31AF-4FF8-9D79-C1A3E01FB207}" type="slidenum">
              <a:rPr lang="en-US" noProof="0" smtClean="0"/>
              <a:t>‹#›</a:t>
            </a:fld>
            <a:endParaRPr lang="en-US" noProof="0"/>
          </a:p>
        </p:txBody>
      </p:sp>
    </p:spTree>
    <p:extLst>
      <p:ext uri="{BB962C8B-B14F-4D97-AF65-F5344CB8AC3E}">
        <p14:creationId xmlns:p14="http://schemas.microsoft.com/office/powerpoint/2010/main" val="2364910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2B99B50-4971-48A5-8202-4CC55C7F97A2}"/>
              </a:ext>
            </a:extLst>
          </p:cNvPr>
          <p:cNvSpPr>
            <a:spLocks noGrp="1"/>
          </p:cNvSpPr>
          <p:nvPr>
            <p:ph type="pic" idx="1"/>
          </p:nvPr>
        </p:nvSpPr>
        <p:spPr>
          <a:xfrm>
            <a:off x="6096000" y="0"/>
            <a:ext cx="6096000" cy="6857999"/>
          </a:xfrm>
          <a:custGeom>
            <a:avLst/>
            <a:gdLst>
              <a:gd name="connsiteX0" fmla="*/ 404916 w 6526400"/>
              <a:gd name="connsiteY0" fmla="*/ 0 h 6857999"/>
              <a:gd name="connsiteX1" fmla="*/ 1425163 w 6526400"/>
              <a:gd name="connsiteY1" fmla="*/ 0 h 6857999"/>
              <a:gd name="connsiteX2" fmla="*/ 2955534 w 6526400"/>
              <a:gd name="connsiteY2" fmla="*/ 0 h 6857999"/>
              <a:gd name="connsiteX3" fmla="*/ 6526400 w 6526400"/>
              <a:gd name="connsiteY3" fmla="*/ 0 h 6857999"/>
              <a:gd name="connsiteX4" fmla="*/ 6526400 w 6526400"/>
              <a:gd name="connsiteY4" fmla="*/ 6857999 h 6857999"/>
              <a:gd name="connsiteX5" fmla="*/ 404916 w 6526400"/>
              <a:gd name="connsiteY5" fmla="*/ 6857999 h 6857999"/>
              <a:gd name="connsiteX6" fmla="*/ 377830 w 6526400"/>
              <a:gd name="connsiteY6" fmla="*/ 2463800 h 6857999"/>
              <a:gd name="connsiteX7" fmla="*/ 0 w 6526400"/>
              <a:gd name="connsiteY7" fmla="*/ 2203407 h 6857999"/>
              <a:gd name="connsiteX8" fmla="*/ 391373 w 6526400"/>
              <a:gd name="connsiteY8" fmla="*/ 1854200 h 6857999"/>
              <a:gd name="connsiteX9" fmla="*/ 404916 w 6526400"/>
              <a:gd name="connsiteY9"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26400" h="6857999">
                <a:moveTo>
                  <a:pt x="404916" y="0"/>
                </a:moveTo>
                <a:lnTo>
                  <a:pt x="1425163" y="0"/>
                </a:lnTo>
                <a:lnTo>
                  <a:pt x="2955534" y="0"/>
                </a:lnTo>
                <a:lnTo>
                  <a:pt x="6526400" y="0"/>
                </a:lnTo>
                <a:lnTo>
                  <a:pt x="6526400" y="6857999"/>
                </a:lnTo>
                <a:lnTo>
                  <a:pt x="404916" y="6857999"/>
                </a:lnTo>
                <a:lnTo>
                  <a:pt x="377830" y="2463800"/>
                </a:lnTo>
                <a:lnTo>
                  <a:pt x="0" y="2203407"/>
                </a:lnTo>
                <a:lnTo>
                  <a:pt x="391373" y="1854200"/>
                </a:lnTo>
                <a:cubicBezTo>
                  <a:pt x="395887" y="1282700"/>
                  <a:pt x="400402" y="571500"/>
                  <a:pt x="404916" y="0"/>
                </a:cubicBezTo>
                <a:close/>
              </a:path>
            </a:pathLst>
          </a:custGeom>
          <a:ln/>
          <a:effectLst>
            <a:innerShdw blurRad="63500" dist="50800" dir="27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wrap="square">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590396" y="311813"/>
            <a:ext cx="5334448" cy="1453488"/>
          </a:xfrm>
          <a:effectLst/>
        </p:spPr>
        <p:txBody>
          <a:bodyPr anchor="b">
            <a:normAutofit/>
          </a:bodyPr>
          <a:lstStyle>
            <a:lvl1pPr algn="l">
              <a:defRPr sz="4000" b="0">
                <a:ln>
                  <a:noFill/>
                </a:ln>
                <a:solidFill>
                  <a:schemeClr val="tx1"/>
                </a:solidFill>
                <a:effectLst/>
              </a:defRPr>
            </a:lvl1pPr>
          </a:lstStyle>
          <a:p>
            <a:r>
              <a:rPr lang="en-US"/>
              <a:t>Click to edit Master title style</a:t>
            </a:r>
          </a:p>
        </p:txBody>
      </p:sp>
      <p:sp>
        <p:nvSpPr>
          <p:cNvPr id="12" name="Text Placeholder 3">
            <a:extLst>
              <a:ext uri="{FF2B5EF4-FFF2-40B4-BE49-F238E27FC236}">
                <a16:creationId xmlns:a16="http://schemas.microsoft.com/office/drawing/2014/main" id="{EB4FB892-38DF-40F9-B034-BC1E61FC6BF0}"/>
              </a:ext>
            </a:extLst>
          </p:cNvPr>
          <p:cNvSpPr>
            <a:spLocks noGrp="1"/>
          </p:cNvSpPr>
          <p:nvPr>
            <p:ph type="body" sz="half" idx="2"/>
          </p:nvPr>
        </p:nvSpPr>
        <p:spPr>
          <a:xfrm>
            <a:off x="590396" y="2057400"/>
            <a:ext cx="5334448" cy="3811588"/>
          </a:xfrm>
        </p:spPr>
        <p:txBody>
          <a:bodyPr anchor="t">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Date Placeholder 2">
            <a:extLst>
              <a:ext uri="{FF2B5EF4-FFF2-40B4-BE49-F238E27FC236}">
                <a16:creationId xmlns:a16="http://schemas.microsoft.com/office/drawing/2014/main" id="{5829ED24-3C5F-4326-A304-DBDBA6CE7E1A}"/>
              </a:ext>
            </a:extLst>
          </p:cNvPr>
          <p:cNvSpPr>
            <a:spLocks noGrp="1"/>
          </p:cNvSpPr>
          <p:nvPr>
            <p:ph type="dt" sz="half" idx="10"/>
          </p:nvPr>
        </p:nvSpPr>
        <p:spPr/>
        <p:txBody>
          <a:bodyPr/>
          <a:lstStyle/>
          <a:p>
            <a:fld id="{FB7F6C47-B260-4BB6-8230-7D14D5CDE026}" type="datetimeFigureOut">
              <a:rPr lang="en-US" noProof="0" smtClean="0"/>
              <a:t>6/18/2026</a:t>
            </a:fld>
            <a:endParaRPr lang="en-US" noProof="0"/>
          </a:p>
        </p:txBody>
      </p:sp>
      <p:sp>
        <p:nvSpPr>
          <p:cNvPr id="4" name="Footer Placeholder 3">
            <a:extLst>
              <a:ext uri="{FF2B5EF4-FFF2-40B4-BE49-F238E27FC236}">
                <a16:creationId xmlns:a16="http://schemas.microsoft.com/office/drawing/2014/main" id="{BF532AEE-3AAE-4FBF-969F-8A364CE8AEB6}"/>
              </a:ext>
            </a:extLst>
          </p:cNvPr>
          <p:cNvSpPr>
            <a:spLocks noGrp="1"/>
          </p:cNvSpPr>
          <p:nvPr>
            <p:ph type="ftr" sz="quarter" idx="11"/>
          </p:nvPr>
        </p:nvSpPr>
        <p:spPr/>
        <p:txBody>
          <a:bodyPr/>
          <a:lstStyle/>
          <a:p>
            <a:r>
              <a:rPr lang="en-US" noProof="0"/>
              <a:t>Add a footer</a:t>
            </a:r>
          </a:p>
        </p:txBody>
      </p:sp>
      <p:sp>
        <p:nvSpPr>
          <p:cNvPr id="8" name="Slide Number Placeholder 7">
            <a:extLst>
              <a:ext uri="{FF2B5EF4-FFF2-40B4-BE49-F238E27FC236}">
                <a16:creationId xmlns:a16="http://schemas.microsoft.com/office/drawing/2014/main" id="{6717C1A8-7DBE-4E24-BCA1-D820D780B9C5}"/>
              </a:ext>
            </a:extLst>
          </p:cNvPr>
          <p:cNvSpPr>
            <a:spLocks noGrp="1"/>
          </p:cNvSpPr>
          <p:nvPr>
            <p:ph type="sldNum" sz="quarter" idx="12"/>
          </p:nvPr>
        </p:nvSpPr>
        <p:spPr/>
        <p:txBody>
          <a:bodyPr/>
          <a:lstStyle/>
          <a:p>
            <a:fld id="{A4942799-31AF-4FF8-9D79-C1A3E01FB207}" type="slidenum">
              <a:rPr lang="en-US" noProof="0" smtClean="0"/>
              <a:t>‹#›</a:t>
            </a:fld>
            <a:endParaRPr lang="en-US" noProof="0"/>
          </a:p>
        </p:txBody>
      </p:sp>
    </p:spTree>
    <p:extLst>
      <p:ext uri="{BB962C8B-B14F-4D97-AF65-F5344CB8AC3E}">
        <p14:creationId xmlns:p14="http://schemas.microsoft.com/office/powerpoint/2010/main" val="119730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887A1-9AA1-2167-015F-13A2798C79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C766B9-97DC-C02E-042A-46EBD79F05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9A5C0-CC7A-F72D-5122-ECC9F50178B7}"/>
              </a:ext>
            </a:extLst>
          </p:cNvPr>
          <p:cNvSpPr>
            <a:spLocks noGrp="1"/>
          </p:cNvSpPr>
          <p:nvPr>
            <p:ph type="dt" sz="half" idx="10"/>
          </p:nvPr>
        </p:nvSpPr>
        <p:spPr/>
        <p:txBody>
          <a:bodyPr/>
          <a:lstStyle/>
          <a:p>
            <a:fld id="{FB7F6C47-B260-4BB6-8230-7D14D5CDE026}" type="datetimeFigureOut">
              <a:rPr lang="en-US" noProof="0" smtClean="0"/>
              <a:t>6/18/2026</a:t>
            </a:fld>
            <a:endParaRPr lang="en-US" noProof="0"/>
          </a:p>
        </p:txBody>
      </p:sp>
      <p:sp>
        <p:nvSpPr>
          <p:cNvPr id="5" name="Footer Placeholder 4">
            <a:extLst>
              <a:ext uri="{FF2B5EF4-FFF2-40B4-BE49-F238E27FC236}">
                <a16:creationId xmlns:a16="http://schemas.microsoft.com/office/drawing/2014/main" id="{B24F87A3-1AF0-A0B3-F8F2-C84066B550CB}"/>
              </a:ext>
            </a:extLst>
          </p:cNvPr>
          <p:cNvSpPr>
            <a:spLocks noGrp="1"/>
          </p:cNvSpPr>
          <p:nvPr>
            <p:ph type="ftr" sz="quarter" idx="11"/>
          </p:nvPr>
        </p:nvSpPr>
        <p:spPr/>
        <p:txBody>
          <a:bodyPr/>
          <a:lstStyle/>
          <a:p>
            <a:r>
              <a:rPr lang="en-US" noProof="0"/>
              <a:t>Add a footer</a:t>
            </a:r>
          </a:p>
        </p:txBody>
      </p:sp>
      <p:sp>
        <p:nvSpPr>
          <p:cNvPr id="6" name="Slide Number Placeholder 5">
            <a:extLst>
              <a:ext uri="{FF2B5EF4-FFF2-40B4-BE49-F238E27FC236}">
                <a16:creationId xmlns:a16="http://schemas.microsoft.com/office/drawing/2014/main" id="{3A941981-ABE3-712C-DD5B-3BC5EE3D2958}"/>
              </a:ext>
            </a:extLst>
          </p:cNvPr>
          <p:cNvSpPr>
            <a:spLocks noGrp="1"/>
          </p:cNvSpPr>
          <p:nvPr>
            <p:ph type="sldNum" sz="quarter" idx="12"/>
          </p:nvPr>
        </p:nvSpPr>
        <p:spPr/>
        <p:txBody>
          <a:bodyPr/>
          <a:lstStyle/>
          <a:p>
            <a:fld id="{A4942799-31AF-4FF8-9D79-C1A3E01FB207}" type="slidenum">
              <a:rPr lang="en-US" noProof="0" smtClean="0"/>
              <a:t>‹#›</a:t>
            </a:fld>
            <a:endParaRPr lang="en-US" noProof="0"/>
          </a:p>
        </p:txBody>
      </p:sp>
    </p:spTree>
    <p:extLst>
      <p:ext uri="{BB962C8B-B14F-4D97-AF65-F5344CB8AC3E}">
        <p14:creationId xmlns:p14="http://schemas.microsoft.com/office/powerpoint/2010/main" val="3056023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A52A4-7106-7C3C-6996-1A12C5E646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A2915E-E8BB-8066-7B48-F078CA28591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F07B77-9E4B-7846-D91A-EB1E40DCEBE4}"/>
              </a:ext>
            </a:extLst>
          </p:cNvPr>
          <p:cNvSpPr>
            <a:spLocks noGrp="1"/>
          </p:cNvSpPr>
          <p:nvPr>
            <p:ph type="dt" sz="half" idx="10"/>
          </p:nvPr>
        </p:nvSpPr>
        <p:spPr/>
        <p:txBody>
          <a:bodyPr/>
          <a:lstStyle/>
          <a:p>
            <a:fld id="{FB7F6C47-B260-4BB6-8230-7D14D5CDE026}" type="datetimeFigureOut">
              <a:rPr lang="en-US" noProof="0" smtClean="0"/>
              <a:t>6/18/2026</a:t>
            </a:fld>
            <a:endParaRPr lang="en-US" noProof="0"/>
          </a:p>
        </p:txBody>
      </p:sp>
      <p:sp>
        <p:nvSpPr>
          <p:cNvPr id="5" name="Footer Placeholder 4">
            <a:extLst>
              <a:ext uri="{FF2B5EF4-FFF2-40B4-BE49-F238E27FC236}">
                <a16:creationId xmlns:a16="http://schemas.microsoft.com/office/drawing/2014/main" id="{903A6215-00F5-5A65-5A25-899D51BAA4B4}"/>
              </a:ext>
            </a:extLst>
          </p:cNvPr>
          <p:cNvSpPr>
            <a:spLocks noGrp="1"/>
          </p:cNvSpPr>
          <p:nvPr>
            <p:ph type="ftr" sz="quarter" idx="11"/>
          </p:nvPr>
        </p:nvSpPr>
        <p:spPr/>
        <p:txBody>
          <a:bodyPr/>
          <a:lstStyle/>
          <a:p>
            <a:r>
              <a:rPr lang="en-US" noProof="0"/>
              <a:t>Add a footer</a:t>
            </a:r>
          </a:p>
        </p:txBody>
      </p:sp>
      <p:sp>
        <p:nvSpPr>
          <p:cNvPr id="6" name="Slide Number Placeholder 5">
            <a:extLst>
              <a:ext uri="{FF2B5EF4-FFF2-40B4-BE49-F238E27FC236}">
                <a16:creationId xmlns:a16="http://schemas.microsoft.com/office/drawing/2014/main" id="{54518B16-5053-59F4-CAC1-3F310D433414}"/>
              </a:ext>
            </a:extLst>
          </p:cNvPr>
          <p:cNvSpPr>
            <a:spLocks noGrp="1"/>
          </p:cNvSpPr>
          <p:nvPr>
            <p:ph type="sldNum" sz="quarter" idx="12"/>
          </p:nvPr>
        </p:nvSpPr>
        <p:spPr/>
        <p:txBody>
          <a:bodyPr/>
          <a:lstStyle/>
          <a:p>
            <a:fld id="{A4942799-31AF-4FF8-9D79-C1A3E01FB207}" type="slidenum">
              <a:rPr lang="en-US" noProof="0" smtClean="0"/>
              <a:t>‹#›</a:t>
            </a:fld>
            <a:endParaRPr lang="en-US" noProof="0"/>
          </a:p>
        </p:txBody>
      </p:sp>
    </p:spTree>
    <p:extLst>
      <p:ext uri="{BB962C8B-B14F-4D97-AF65-F5344CB8AC3E}">
        <p14:creationId xmlns:p14="http://schemas.microsoft.com/office/powerpoint/2010/main" val="2133665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6D24E-6168-9C1E-64CB-F342C73F4B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FB5C49-767E-9D1C-90D5-2D93892BB5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B9C290-30AE-288C-F118-806A034F88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87DD45-4762-865A-17BA-0CA8DE7BC1DF}"/>
              </a:ext>
            </a:extLst>
          </p:cNvPr>
          <p:cNvSpPr>
            <a:spLocks noGrp="1"/>
          </p:cNvSpPr>
          <p:nvPr>
            <p:ph type="dt" sz="half" idx="10"/>
          </p:nvPr>
        </p:nvSpPr>
        <p:spPr/>
        <p:txBody>
          <a:bodyPr/>
          <a:lstStyle/>
          <a:p>
            <a:fld id="{FB7F6C47-B260-4BB6-8230-7D14D5CDE026}" type="datetimeFigureOut">
              <a:rPr lang="en-US" noProof="0" smtClean="0"/>
              <a:t>6/18/2026</a:t>
            </a:fld>
            <a:endParaRPr lang="en-US" noProof="0"/>
          </a:p>
        </p:txBody>
      </p:sp>
      <p:sp>
        <p:nvSpPr>
          <p:cNvPr id="6" name="Footer Placeholder 5">
            <a:extLst>
              <a:ext uri="{FF2B5EF4-FFF2-40B4-BE49-F238E27FC236}">
                <a16:creationId xmlns:a16="http://schemas.microsoft.com/office/drawing/2014/main" id="{2E6845C3-7614-53D8-DF54-02EA0F7CAD43}"/>
              </a:ext>
            </a:extLst>
          </p:cNvPr>
          <p:cNvSpPr>
            <a:spLocks noGrp="1"/>
          </p:cNvSpPr>
          <p:nvPr>
            <p:ph type="ftr" sz="quarter" idx="11"/>
          </p:nvPr>
        </p:nvSpPr>
        <p:spPr/>
        <p:txBody>
          <a:bodyPr/>
          <a:lstStyle/>
          <a:p>
            <a:r>
              <a:rPr lang="en-US" noProof="0"/>
              <a:t>Add a footer</a:t>
            </a:r>
          </a:p>
        </p:txBody>
      </p:sp>
      <p:sp>
        <p:nvSpPr>
          <p:cNvPr id="7" name="Slide Number Placeholder 6">
            <a:extLst>
              <a:ext uri="{FF2B5EF4-FFF2-40B4-BE49-F238E27FC236}">
                <a16:creationId xmlns:a16="http://schemas.microsoft.com/office/drawing/2014/main" id="{4C266E0F-90A3-37C5-5CBA-5BD9D32FBE0E}"/>
              </a:ext>
            </a:extLst>
          </p:cNvPr>
          <p:cNvSpPr>
            <a:spLocks noGrp="1"/>
          </p:cNvSpPr>
          <p:nvPr>
            <p:ph type="sldNum" sz="quarter" idx="12"/>
          </p:nvPr>
        </p:nvSpPr>
        <p:spPr/>
        <p:txBody>
          <a:bodyPr/>
          <a:lstStyle/>
          <a:p>
            <a:fld id="{A4942799-31AF-4FF8-9D79-C1A3E01FB207}" type="slidenum">
              <a:rPr lang="en-US" noProof="0" smtClean="0"/>
              <a:t>‹#›</a:t>
            </a:fld>
            <a:endParaRPr lang="en-US" noProof="0"/>
          </a:p>
        </p:txBody>
      </p:sp>
    </p:spTree>
    <p:extLst>
      <p:ext uri="{BB962C8B-B14F-4D97-AF65-F5344CB8AC3E}">
        <p14:creationId xmlns:p14="http://schemas.microsoft.com/office/powerpoint/2010/main" val="927192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932C3-6B28-6C6A-1BB3-436A6F0423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E0B872-3EF1-CCAC-3353-7388C8B79B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BF9C31-10E2-3AE3-0095-3A82CF35CB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AF5299-304D-157E-60DF-2A5CBD9A1C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59F590-EE3C-6913-FD7E-F15C97C4DB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C28D08-5BDA-8EA5-F8CC-74A7C895518B}"/>
              </a:ext>
            </a:extLst>
          </p:cNvPr>
          <p:cNvSpPr>
            <a:spLocks noGrp="1"/>
          </p:cNvSpPr>
          <p:nvPr>
            <p:ph type="dt" sz="half" idx="10"/>
          </p:nvPr>
        </p:nvSpPr>
        <p:spPr/>
        <p:txBody>
          <a:bodyPr/>
          <a:lstStyle/>
          <a:p>
            <a:fld id="{FB7F6C47-B260-4BB6-8230-7D14D5CDE026}" type="datetimeFigureOut">
              <a:rPr lang="en-US" noProof="0" smtClean="0"/>
              <a:t>6/18/2026</a:t>
            </a:fld>
            <a:endParaRPr lang="en-US" noProof="0"/>
          </a:p>
        </p:txBody>
      </p:sp>
      <p:sp>
        <p:nvSpPr>
          <p:cNvPr id="8" name="Footer Placeholder 7">
            <a:extLst>
              <a:ext uri="{FF2B5EF4-FFF2-40B4-BE49-F238E27FC236}">
                <a16:creationId xmlns:a16="http://schemas.microsoft.com/office/drawing/2014/main" id="{25F39039-7060-3E81-7239-18BFC7D41A8C}"/>
              </a:ext>
            </a:extLst>
          </p:cNvPr>
          <p:cNvSpPr>
            <a:spLocks noGrp="1"/>
          </p:cNvSpPr>
          <p:nvPr>
            <p:ph type="ftr" sz="quarter" idx="11"/>
          </p:nvPr>
        </p:nvSpPr>
        <p:spPr/>
        <p:txBody>
          <a:bodyPr/>
          <a:lstStyle/>
          <a:p>
            <a:r>
              <a:rPr lang="en-US" noProof="0"/>
              <a:t>Add a footer</a:t>
            </a:r>
          </a:p>
        </p:txBody>
      </p:sp>
      <p:sp>
        <p:nvSpPr>
          <p:cNvPr id="9" name="Slide Number Placeholder 8">
            <a:extLst>
              <a:ext uri="{FF2B5EF4-FFF2-40B4-BE49-F238E27FC236}">
                <a16:creationId xmlns:a16="http://schemas.microsoft.com/office/drawing/2014/main" id="{9631115B-BD41-9C0B-3DCF-2329EFE00348}"/>
              </a:ext>
            </a:extLst>
          </p:cNvPr>
          <p:cNvSpPr>
            <a:spLocks noGrp="1"/>
          </p:cNvSpPr>
          <p:nvPr>
            <p:ph type="sldNum" sz="quarter" idx="12"/>
          </p:nvPr>
        </p:nvSpPr>
        <p:spPr/>
        <p:txBody>
          <a:bodyPr/>
          <a:lstStyle/>
          <a:p>
            <a:fld id="{A4942799-31AF-4FF8-9D79-C1A3E01FB207}" type="slidenum">
              <a:rPr lang="en-US" noProof="0" smtClean="0"/>
              <a:t>‹#›</a:t>
            </a:fld>
            <a:endParaRPr lang="en-US" noProof="0"/>
          </a:p>
        </p:txBody>
      </p:sp>
    </p:spTree>
    <p:extLst>
      <p:ext uri="{BB962C8B-B14F-4D97-AF65-F5344CB8AC3E}">
        <p14:creationId xmlns:p14="http://schemas.microsoft.com/office/powerpoint/2010/main" val="3360982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EF1E7-0EC6-8A35-5A78-8AD4551379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E13AE3-27D3-E3C9-691E-8E2A591956AA}"/>
              </a:ext>
            </a:extLst>
          </p:cNvPr>
          <p:cNvSpPr>
            <a:spLocks noGrp="1"/>
          </p:cNvSpPr>
          <p:nvPr>
            <p:ph type="dt" sz="half" idx="10"/>
          </p:nvPr>
        </p:nvSpPr>
        <p:spPr/>
        <p:txBody>
          <a:bodyPr/>
          <a:lstStyle/>
          <a:p>
            <a:fld id="{FB7F6C47-B260-4BB6-8230-7D14D5CDE026}" type="datetimeFigureOut">
              <a:rPr lang="en-US" noProof="0" smtClean="0"/>
              <a:t>6/18/2026</a:t>
            </a:fld>
            <a:endParaRPr lang="en-US" noProof="0"/>
          </a:p>
        </p:txBody>
      </p:sp>
      <p:sp>
        <p:nvSpPr>
          <p:cNvPr id="4" name="Footer Placeholder 3">
            <a:extLst>
              <a:ext uri="{FF2B5EF4-FFF2-40B4-BE49-F238E27FC236}">
                <a16:creationId xmlns:a16="http://schemas.microsoft.com/office/drawing/2014/main" id="{E4B092F9-6D18-9DE1-E459-2D26DFA2EE1D}"/>
              </a:ext>
            </a:extLst>
          </p:cNvPr>
          <p:cNvSpPr>
            <a:spLocks noGrp="1"/>
          </p:cNvSpPr>
          <p:nvPr>
            <p:ph type="ftr" sz="quarter" idx="11"/>
          </p:nvPr>
        </p:nvSpPr>
        <p:spPr/>
        <p:txBody>
          <a:bodyPr/>
          <a:lstStyle/>
          <a:p>
            <a:r>
              <a:rPr lang="en-US" noProof="0"/>
              <a:t>Add a footer</a:t>
            </a:r>
          </a:p>
        </p:txBody>
      </p:sp>
      <p:sp>
        <p:nvSpPr>
          <p:cNvPr id="5" name="Slide Number Placeholder 4">
            <a:extLst>
              <a:ext uri="{FF2B5EF4-FFF2-40B4-BE49-F238E27FC236}">
                <a16:creationId xmlns:a16="http://schemas.microsoft.com/office/drawing/2014/main" id="{7294C139-C025-A593-BB38-5629CEACA4CE}"/>
              </a:ext>
            </a:extLst>
          </p:cNvPr>
          <p:cNvSpPr>
            <a:spLocks noGrp="1"/>
          </p:cNvSpPr>
          <p:nvPr>
            <p:ph type="sldNum" sz="quarter" idx="12"/>
          </p:nvPr>
        </p:nvSpPr>
        <p:spPr/>
        <p:txBody>
          <a:bodyPr/>
          <a:lstStyle/>
          <a:p>
            <a:fld id="{A4942799-31AF-4FF8-9D79-C1A3E01FB207}" type="slidenum">
              <a:rPr lang="en-US" noProof="0" smtClean="0"/>
              <a:t>‹#›</a:t>
            </a:fld>
            <a:endParaRPr lang="en-US" noProof="0"/>
          </a:p>
        </p:txBody>
      </p:sp>
    </p:spTree>
    <p:extLst>
      <p:ext uri="{BB962C8B-B14F-4D97-AF65-F5344CB8AC3E}">
        <p14:creationId xmlns:p14="http://schemas.microsoft.com/office/powerpoint/2010/main" val="1649537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AEA74E-011C-ECCD-4975-5E60765EA4B3}"/>
              </a:ext>
            </a:extLst>
          </p:cNvPr>
          <p:cNvSpPr>
            <a:spLocks noGrp="1"/>
          </p:cNvSpPr>
          <p:nvPr>
            <p:ph type="dt" sz="half" idx="10"/>
          </p:nvPr>
        </p:nvSpPr>
        <p:spPr/>
        <p:txBody>
          <a:bodyPr/>
          <a:lstStyle/>
          <a:p>
            <a:fld id="{FB7F6C47-B260-4BB6-8230-7D14D5CDE026}" type="datetimeFigureOut">
              <a:rPr lang="en-US" noProof="0" smtClean="0"/>
              <a:t>6/18/2026</a:t>
            </a:fld>
            <a:endParaRPr lang="en-US" noProof="0"/>
          </a:p>
        </p:txBody>
      </p:sp>
      <p:sp>
        <p:nvSpPr>
          <p:cNvPr id="3" name="Footer Placeholder 2">
            <a:extLst>
              <a:ext uri="{FF2B5EF4-FFF2-40B4-BE49-F238E27FC236}">
                <a16:creationId xmlns:a16="http://schemas.microsoft.com/office/drawing/2014/main" id="{6548BDF4-5FCD-251E-69CD-AC18A48578FE}"/>
              </a:ext>
            </a:extLst>
          </p:cNvPr>
          <p:cNvSpPr>
            <a:spLocks noGrp="1"/>
          </p:cNvSpPr>
          <p:nvPr>
            <p:ph type="ftr" sz="quarter" idx="11"/>
          </p:nvPr>
        </p:nvSpPr>
        <p:spPr/>
        <p:txBody>
          <a:bodyPr/>
          <a:lstStyle/>
          <a:p>
            <a:r>
              <a:rPr lang="en-US" noProof="0"/>
              <a:t>Add a footer</a:t>
            </a:r>
          </a:p>
        </p:txBody>
      </p:sp>
      <p:sp>
        <p:nvSpPr>
          <p:cNvPr id="4" name="Slide Number Placeholder 3">
            <a:extLst>
              <a:ext uri="{FF2B5EF4-FFF2-40B4-BE49-F238E27FC236}">
                <a16:creationId xmlns:a16="http://schemas.microsoft.com/office/drawing/2014/main" id="{F4BD34BA-E4EF-CDDB-C217-1CD6966D51AD}"/>
              </a:ext>
            </a:extLst>
          </p:cNvPr>
          <p:cNvSpPr>
            <a:spLocks noGrp="1"/>
          </p:cNvSpPr>
          <p:nvPr>
            <p:ph type="sldNum" sz="quarter" idx="12"/>
          </p:nvPr>
        </p:nvSpPr>
        <p:spPr/>
        <p:txBody>
          <a:bodyPr/>
          <a:lstStyle/>
          <a:p>
            <a:fld id="{A4942799-31AF-4FF8-9D79-C1A3E01FB207}" type="slidenum">
              <a:rPr lang="en-US" noProof="0" smtClean="0"/>
              <a:t>‹#›</a:t>
            </a:fld>
            <a:endParaRPr lang="en-US" noProof="0"/>
          </a:p>
        </p:txBody>
      </p:sp>
    </p:spTree>
    <p:extLst>
      <p:ext uri="{BB962C8B-B14F-4D97-AF65-F5344CB8AC3E}">
        <p14:creationId xmlns:p14="http://schemas.microsoft.com/office/powerpoint/2010/main" val="3074078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2D959-4739-32EF-9656-8DC36DAB1A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6DA3FD-0A33-9F1D-A78A-B0C4936ABD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45C904-3213-EE01-194A-2575FAD3DC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EAB3BB-FF4D-C5B8-A07B-B94E185C555C}"/>
              </a:ext>
            </a:extLst>
          </p:cNvPr>
          <p:cNvSpPr>
            <a:spLocks noGrp="1"/>
          </p:cNvSpPr>
          <p:nvPr>
            <p:ph type="dt" sz="half" idx="10"/>
          </p:nvPr>
        </p:nvSpPr>
        <p:spPr/>
        <p:txBody>
          <a:bodyPr/>
          <a:lstStyle/>
          <a:p>
            <a:fld id="{FB7F6C47-B260-4BB6-8230-7D14D5CDE026}" type="datetimeFigureOut">
              <a:rPr lang="en-US" noProof="0" smtClean="0"/>
              <a:t>6/18/2026</a:t>
            </a:fld>
            <a:endParaRPr lang="en-US" noProof="0"/>
          </a:p>
        </p:txBody>
      </p:sp>
      <p:sp>
        <p:nvSpPr>
          <p:cNvPr id="6" name="Footer Placeholder 5">
            <a:extLst>
              <a:ext uri="{FF2B5EF4-FFF2-40B4-BE49-F238E27FC236}">
                <a16:creationId xmlns:a16="http://schemas.microsoft.com/office/drawing/2014/main" id="{F24066E9-92FD-A93F-A91B-8EC0E280E6E5}"/>
              </a:ext>
            </a:extLst>
          </p:cNvPr>
          <p:cNvSpPr>
            <a:spLocks noGrp="1"/>
          </p:cNvSpPr>
          <p:nvPr>
            <p:ph type="ftr" sz="quarter" idx="11"/>
          </p:nvPr>
        </p:nvSpPr>
        <p:spPr/>
        <p:txBody>
          <a:bodyPr/>
          <a:lstStyle/>
          <a:p>
            <a:r>
              <a:rPr lang="en-US" noProof="0"/>
              <a:t>Add a footer</a:t>
            </a:r>
          </a:p>
        </p:txBody>
      </p:sp>
      <p:sp>
        <p:nvSpPr>
          <p:cNvPr id="7" name="Slide Number Placeholder 6">
            <a:extLst>
              <a:ext uri="{FF2B5EF4-FFF2-40B4-BE49-F238E27FC236}">
                <a16:creationId xmlns:a16="http://schemas.microsoft.com/office/drawing/2014/main" id="{AD3DC0C6-300F-FB63-6F98-052CA7423ED5}"/>
              </a:ext>
            </a:extLst>
          </p:cNvPr>
          <p:cNvSpPr>
            <a:spLocks noGrp="1"/>
          </p:cNvSpPr>
          <p:nvPr>
            <p:ph type="sldNum" sz="quarter" idx="12"/>
          </p:nvPr>
        </p:nvSpPr>
        <p:spPr/>
        <p:txBody>
          <a:bodyPr/>
          <a:lstStyle/>
          <a:p>
            <a:fld id="{A4942799-31AF-4FF8-9D79-C1A3E01FB207}" type="slidenum">
              <a:rPr lang="en-US" noProof="0" smtClean="0"/>
              <a:t>‹#›</a:t>
            </a:fld>
            <a:endParaRPr lang="en-US" noProof="0"/>
          </a:p>
        </p:txBody>
      </p:sp>
    </p:spTree>
    <p:extLst>
      <p:ext uri="{BB962C8B-B14F-4D97-AF65-F5344CB8AC3E}">
        <p14:creationId xmlns:p14="http://schemas.microsoft.com/office/powerpoint/2010/main" val="138214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FD770-F678-A274-C4FE-C6E42B0A17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EFE55B-CE64-5759-B188-C5171FDEE7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03FC59-6B26-3A48-06AB-7641A31A57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5EC417-C75D-D221-3897-67D829B2F445}"/>
              </a:ext>
            </a:extLst>
          </p:cNvPr>
          <p:cNvSpPr>
            <a:spLocks noGrp="1"/>
          </p:cNvSpPr>
          <p:nvPr>
            <p:ph type="dt" sz="half" idx="10"/>
          </p:nvPr>
        </p:nvSpPr>
        <p:spPr/>
        <p:txBody>
          <a:bodyPr/>
          <a:lstStyle/>
          <a:p>
            <a:fld id="{FB7F6C47-B260-4BB6-8230-7D14D5CDE026}" type="datetimeFigureOut">
              <a:rPr lang="en-US" noProof="0" smtClean="0"/>
              <a:t>6/18/2026</a:t>
            </a:fld>
            <a:endParaRPr lang="en-US" noProof="0"/>
          </a:p>
        </p:txBody>
      </p:sp>
      <p:sp>
        <p:nvSpPr>
          <p:cNvPr id="6" name="Footer Placeholder 5">
            <a:extLst>
              <a:ext uri="{FF2B5EF4-FFF2-40B4-BE49-F238E27FC236}">
                <a16:creationId xmlns:a16="http://schemas.microsoft.com/office/drawing/2014/main" id="{FD560535-DFAE-2943-0E9C-8FE3D70E6F4E}"/>
              </a:ext>
            </a:extLst>
          </p:cNvPr>
          <p:cNvSpPr>
            <a:spLocks noGrp="1"/>
          </p:cNvSpPr>
          <p:nvPr>
            <p:ph type="ftr" sz="quarter" idx="11"/>
          </p:nvPr>
        </p:nvSpPr>
        <p:spPr/>
        <p:txBody>
          <a:bodyPr/>
          <a:lstStyle/>
          <a:p>
            <a:r>
              <a:rPr lang="en-US" noProof="0"/>
              <a:t>Add a footer</a:t>
            </a:r>
          </a:p>
        </p:txBody>
      </p:sp>
      <p:sp>
        <p:nvSpPr>
          <p:cNvPr id="7" name="Slide Number Placeholder 6">
            <a:extLst>
              <a:ext uri="{FF2B5EF4-FFF2-40B4-BE49-F238E27FC236}">
                <a16:creationId xmlns:a16="http://schemas.microsoft.com/office/drawing/2014/main" id="{9BEA7BF3-1AE4-69BE-2A05-A9DAC7353383}"/>
              </a:ext>
            </a:extLst>
          </p:cNvPr>
          <p:cNvSpPr>
            <a:spLocks noGrp="1"/>
          </p:cNvSpPr>
          <p:nvPr>
            <p:ph type="sldNum" sz="quarter" idx="12"/>
          </p:nvPr>
        </p:nvSpPr>
        <p:spPr/>
        <p:txBody>
          <a:bodyPr/>
          <a:lstStyle/>
          <a:p>
            <a:fld id="{A4942799-31AF-4FF8-9D79-C1A3E01FB207}" type="slidenum">
              <a:rPr lang="en-US" noProof="0" smtClean="0"/>
              <a:t>‹#›</a:t>
            </a:fld>
            <a:endParaRPr lang="en-US" noProof="0"/>
          </a:p>
        </p:txBody>
      </p:sp>
    </p:spTree>
    <p:extLst>
      <p:ext uri="{BB962C8B-B14F-4D97-AF65-F5344CB8AC3E}">
        <p14:creationId xmlns:p14="http://schemas.microsoft.com/office/powerpoint/2010/main" val="1627264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EDB952-1A06-39E8-EEAD-35A82BD0A7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94B006-0AEF-E94B-BDE9-F89FC82354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BC954A-D6B7-7163-7D5A-C611099748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B7F6C47-B260-4BB6-8230-7D14D5CDE026}" type="datetimeFigureOut">
              <a:rPr lang="en-US" noProof="0" smtClean="0"/>
              <a:t>6/18/2026</a:t>
            </a:fld>
            <a:endParaRPr lang="en-US" noProof="0"/>
          </a:p>
        </p:txBody>
      </p:sp>
      <p:sp>
        <p:nvSpPr>
          <p:cNvPr id="5" name="Footer Placeholder 4">
            <a:extLst>
              <a:ext uri="{FF2B5EF4-FFF2-40B4-BE49-F238E27FC236}">
                <a16:creationId xmlns:a16="http://schemas.microsoft.com/office/drawing/2014/main" id="{EC75BF07-1F79-92EC-7BE9-C593C0BDF2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noProof="0"/>
              <a:t>Add a footer</a:t>
            </a:r>
          </a:p>
        </p:txBody>
      </p:sp>
      <p:sp>
        <p:nvSpPr>
          <p:cNvPr id="6" name="Slide Number Placeholder 5">
            <a:extLst>
              <a:ext uri="{FF2B5EF4-FFF2-40B4-BE49-F238E27FC236}">
                <a16:creationId xmlns:a16="http://schemas.microsoft.com/office/drawing/2014/main" id="{8A308901-E677-7A5F-1D28-1757EFB63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4942799-31AF-4FF8-9D79-C1A3E01FB207}" type="slidenum">
              <a:rPr lang="en-US" noProof="0" smtClean="0"/>
              <a:t>‹#›</a:t>
            </a:fld>
            <a:endParaRPr lang="en-US" noProof="0"/>
          </a:p>
        </p:txBody>
      </p:sp>
    </p:spTree>
    <p:extLst>
      <p:ext uri="{BB962C8B-B14F-4D97-AF65-F5344CB8AC3E}">
        <p14:creationId xmlns:p14="http://schemas.microsoft.com/office/powerpoint/2010/main" val="39094544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676" r:id="rId16"/>
    <p:sldLayoutId id="214748368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unsplash.com/@joyshotsphotography?utm_source=unsplash&amp;utm_medium=referral&amp;utm_content=creditCopyText"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13.jpeg"/><Relationship Id="rId4" Type="http://schemas.openxmlformats.org/officeDocument/2006/relationships/hyperlink" Target="https://unsplash.com/photos/a-man-holding-a-baby-GJwgw_XqooQ?utm_source=unsplash&amp;utm_medium=referral&amp;utm_content=creditCopyTex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hyperlink" Target="https://unsplash.com/photos/brown-wooden-book-shelves-in-library-1emWndlDHs0?utm_source=unsplash&amp;utm_medium=referral&amp;utm_content=creditCopyText" TargetMode="External"/><Relationship Id="rId4" Type="http://schemas.openxmlformats.org/officeDocument/2006/relationships/hyperlink" Target="https://unsplash.com/@shunyakoide?utm_source=unsplash&amp;utm_medium=referral&amp;utm_content=creditCopyText" TargetMode="Externa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unsplash.com/@joyshotsphotography?utm_source=unsplash&amp;utm_medium=referral&amp;utm_content=creditCopyText"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16.jpeg"/><Relationship Id="rId4" Type="http://schemas.openxmlformats.org/officeDocument/2006/relationships/hyperlink" Target="https://unsplash.com/photos/a-man-holding-a-baby-GJwgw_XqooQ?utm_source=unsplash&amp;utm_medium=referral&amp;utm_content=creditCopyTex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uwmadison.zoom.us/webinar/register/WN_jBrhkWV_QgyyDx1VdXG4xg#/registratio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wistrusteetraining.com/"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unsplash.com/photos/a-hillside-covered-in-yellow-wildflowers-under-a-blue-sky-ktM021pbteQ?utm_source=unsplash&amp;utm_medium=referral&amp;utm_content=creditCopyText" TargetMode="External"/><Relationship Id="rId3" Type="http://schemas.openxmlformats.org/officeDocument/2006/relationships/image" Target="../media/image19.jpg"/><Relationship Id="rId7" Type="http://schemas.openxmlformats.org/officeDocument/2006/relationships/hyperlink" Target="https://unsplash.com/@dongsh?utm_source=unsplash&amp;utm_medium=referral&amp;utm_content=creditCopyText" TargetMode="External"/><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hyperlink" Target="mailto:langby@ifls.lib.wi.us" TargetMode="External"/><Relationship Id="rId5" Type="http://schemas.openxmlformats.org/officeDocument/2006/relationships/hyperlink" Target="mailto:kami.lynch@wisc.edu" TargetMode="External"/><Relationship Id="rId4" Type="http://schemas.openxmlformats.org/officeDocument/2006/relationships/hyperlink" Target="mailto:teresa.schmidt@dpi.wi.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bwMode="grayWhite">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D37BC-7D91-4F83-845D-70080D7DD6FC}"/>
              </a:ext>
            </a:extLst>
          </p:cNvPr>
          <p:cNvSpPr>
            <a:spLocks noGrp="1"/>
          </p:cNvSpPr>
          <p:nvPr>
            <p:ph type="ctrTitle"/>
          </p:nvPr>
        </p:nvSpPr>
        <p:spPr bwMode="black">
          <a:xfrm>
            <a:off x="4545725" y="232837"/>
            <a:ext cx="7646275" cy="2021002"/>
          </a:xfrm>
        </p:spPr>
        <p:txBody>
          <a:bodyPr>
            <a:normAutofit/>
          </a:bodyPr>
          <a:lstStyle/>
          <a:p>
            <a:r>
              <a:rPr lang="en-US" sz="4800" b="1" dirty="0">
                <a:solidFill>
                  <a:schemeClr val="accent1">
                    <a:lumMod val="75000"/>
                  </a:schemeClr>
                </a:solidFill>
                <a:latin typeface="+mn-lt"/>
              </a:rPr>
              <a:t>Collaborating for </a:t>
            </a:r>
            <a:br>
              <a:rPr lang="en-US" sz="4800" b="1" dirty="0">
                <a:latin typeface="+mn-lt"/>
              </a:rPr>
            </a:br>
            <a:r>
              <a:rPr lang="en-US" sz="4800" b="1" dirty="0">
                <a:solidFill>
                  <a:schemeClr val="accent1">
                    <a:lumMod val="75000"/>
                  </a:schemeClr>
                </a:solidFill>
                <a:latin typeface="+mn-lt"/>
              </a:rPr>
              <a:t>Community Success</a:t>
            </a:r>
            <a:br>
              <a:rPr lang="en-US" sz="4400" b="0" dirty="0"/>
            </a:br>
            <a:r>
              <a:rPr lang="en-US" sz="2400" dirty="0"/>
              <a:t>Building &amp; Leveraging Your Library Relationships</a:t>
            </a:r>
            <a:endParaRPr lang="en-US" sz="4400" b="0" dirty="0"/>
          </a:p>
        </p:txBody>
      </p:sp>
      <p:sp>
        <p:nvSpPr>
          <p:cNvPr id="3" name="Subtitle 2">
            <a:extLst>
              <a:ext uri="{FF2B5EF4-FFF2-40B4-BE49-F238E27FC236}">
                <a16:creationId xmlns:a16="http://schemas.microsoft.com/office/drawing/2014/main" id="{59E5DACC-1D74-41AD-B036-C015472B948F}"/>
              </a:ext>
            </a:extLst>
          </p:cNvPr>
          <p:cNvSpPr>
            <a:spLocks noGrp="1"/>
          </p:cNvSpPr>
          <p:nvPr>
            <p:ph type="subTitle" idx="1"/>
          </p:nvPr>
        </p:nvSpPr>
        <p:spPr>
          <a:xfrm>
            <a:off x="4543879" y="2867025"/>
            <a:ext cx="7649844" cy="2847975"/>
          </a:xfrm>
          <a:solidFill>
            <a:schemeClr val="bg2"/>
          </a:solidFill>
        </p:spPr>
        <p:txBody>
          <a:bodyPr vert="horz" lIns="91440" tIns="45720" rIns="91440" bIns="45720" rtlCol="0" anchor="ctr">
            <a:noAutofit/>
          </a:bodyPr>
          <a:lstStyle/>
          <a:p>
            <a:pPr>
              <a:lnSpc>
                <a:spcPct val="100000"/>
              </a:lnSpc>
              <a:spcBef>
                <a:spcPts val="0"/>
              </a:spcBef>
              <a:spcAft>
                <a:spcPts val="800"/>
              </a:spcAft>
            </a:pPr>
            <a:r>
              <a:rPr lang="en-US" sz="2000" b="1" dirty="0">
                <a:solidFill>
                  <a:schemeClr val="tx2">
                    <a:lumMod val="90000"/>
                    <a:lumOff val="10000"/>
                  </a:schemeClr>
                </a:solidFill>
              </a:rPr>
              <a:t>Teresa Schmidt</a:t>
            </a:r>
            <a:br>
              <a:rPr lang="en-US" sz="2000" b="1" dirty="0"/>
            </a:br>
            <a:r>
              <a:rPr lang="en-US" sz="1800" dirty="0"/>
              <a:t>Public Library Administration Consultant</a:t>
            </a:r>
            <a:br>
              <a:rPr lang="en-US" sz="1800" dirty="0"/>
            </a:br>
            <a:r>
              <a:rPr lang="en-US" sz="1800" dirty="0"/>
              <a:t>Wisconsin DPI Bureau of Libraries</a:t>
            </a:r>
          </a:p>
          <a:p>
            <a:pPr>
              <a:lnSpc>
                <a:spcPct val="100000"/>
              </a:lnSpc>
              <a:spcBef>
                <a:spcPts val="0"/>
              </a:spcBef>
              <a:spcAft>
                <a:spcPts val="800"/>
              </a:spcAft>
            </a:pPr>
            <a:r>
              <a:rPr lang="en-US" sz="2000" b="1" dirty="0">
                <a:solidFill>
                  <a:schemeClr val="tx2">
                    <a:lumMod val="90000"/>
                    <a:lumOff val="10000"/>
                  </a:schemeClr>
                </a:solidFill>
              </a:rPr>
              <a:t>Kami Lynch</a:t>
            </a:r>
            <a:br>
              <a:rPr lang="en-US" sz="2000" b="1" dirty="0"/>
            </a:br>
            <a:r>
              <a:rPr lang="en-US" sz="1800" dirty="0"/>
              <a:t>Municipal Clerk Specialist</a:t>
            </a:r>
            <a:br>
              <a:rPr lang="en-US" sz="1800" dirty="0"/>
            </a:br>
            <a:r>
              <a:rPr lang="en-US" sz="1800" dirty="0"/>
              <a:t>UW-Extension - Local Government Education</a:t>
            </a:r>
            <a:endParaRPr lang="en-US" sz="1700" dirty="0"/>
          </a:p>
          <a:p>
            <a:pPr>
              <a:lnSpc>
                <a:spcPct val="100000"/>
              </a:lnSpc>
              <a:spcBef>
                <a:spcPts val="0"/>
              </a:spcBef>
              <a:spcAft>
                <a:spcPts val="800"/>
              </a:spcAft>
            </a:pPr>
            <a:r>
              <a:rPr lang="en-US" sz="1800" i="1" dirty="0"/>
              <a:t>In partnership with </a:t>
            </a:r>
            <a:br>
              <a:rPr lang="en-US" sz="2000" dirty="0"/>
            </a:br>
            <a:r>
              <a:rPr lang="en-US" sz="2000" b="1" dirty="0">
                <a:solidFill>
                  <a:schemeClr val="tx2">
                    <a:lumMod val="90000"/>
                    <a:lumOff val="10000"/>
                  </a:schemeClr>
                </a:solidFill>
              </a:rPr>
              <a:t>Leah Langby</a:t>
            </a:r>
            <a:br>
              <a:rPr lang="en-US" sz="2000" b="1" dirty="0">
                <a:solidFill>
                  <a:schemeClr val="tx2">
                    <a:lumMod val="90000"/>
                    <a:lumOff val="10000"/>
                  </a:schemeClr>
                </a:solidFill>
              </a:rPr>
            </a:br>
            <a:r>
              <a:rPr lang="en-US" sz="1800" dirty="0"/>
              <a:t>IFLS Library System</a:t>
            </a:r>
          </a:p>
          <a:p>
            <a:endParaRPr lang="en-US" sz="2400" dirty="0"/>
          </a:p>
        </p:txBody>
      </p:sp>
      <p:pic>
        <p:nvPicPr>
          <p:cNvPr id="4" name="Picture 3">
            <a:extLst>
              <a:ext uri="{FF2B5EF4-FFF2-40B4-BE49-F238E27FC236}">
                <a16:creationId xmlns:a16="http://schemas.microsoft.com/office/drawing/2014/main" id="{FDEC0740-FE7A-85B9-543A-B48B2D0EDC4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44" y="0"/>
            <a:ext cx="4542035" cy="6858000"/>
          </a:xfrm>
          <a:prstGeom prst="rect">
            <a:avLst/>
          </a:prstGeom>
        </p:spPr>
      </p:pic>
      <p:pic>
        <p:nvPicPr>
          <p:cNvPr id="10" name="Picture 9" descr="Wisconsin Department of Public Instruction">
            <a:extLst>
              <a:ext uri="{FF2B5EF4-FFF2-40B4-BE49-F238E27FC236}">
                <a16:creationId xmlns:a16="http://schemas.microsoft.com/office/drawing/2014/main" id="{965B8988-3763-C949-86CD-12E2EE964191}"/>
              </a:ext>
            </a:extLst>
          </p:cNvPr>
          <p:cNvPicPr>
            <a:picLocks noChangeAspect="1"/>
          </p:cNvPicPr>
          <p:nvPr/>
        </p:nvPicPr>
        <p:blipFill>
          <a:blip r:embed="rId4"/>
          <a:stretch>
            <a:fillRect/>
          </a:stretch>
        </p:blipFill>
        <p:spPr>
          <a:xfrm>
            <a:off x="5029022" y="5966511"/>
            <a:ext cx="2643388" cy="658652"/>
          </a:xfrm>
          <a:prstGeom prst="rect">
            <a:avLst/>
          </a:prstGeom>
        </p:spPr>
      </p:pic>
      <p:pic>
        <p:nvPicPr>
          <p:cNvPr id="5" name="Picture 4" descr="IFLS Library System: Inspiring and Facilitating Library Success">
            <a:extLst>
              <a:ext uri="{FF2B5EF4-FFF2-40B4-BE49-F238E27FC236}">
                <a16:creationId xmlns:a16="http://schemas.microsoft.com/office/drawing/2014/main" id="{C943CDBD-7E0A-B885-6DB1-C70C810D5183}"/>
              </a:ext>
            </a:extLst>
          </p:cNvPr>
          <p:cNvPicPr>
            <a:picLocks noChangeAspect="1"/>
          </p:cNvPicPr>
          <p:nvPr/>
        </p:nvPicPr>
        <p:blipFill>
          <a:blip r:embed="rId5"/>
          <a:stretch>
            <a:fillRect/>
          </a:stretch>
        </p:blipFill>
        <p:spPr>
          <a:xfrm>
            <a:off x="7812195" y="5918006"/>
            <a:ext cx="1382520" cy="755663"/>
          </a:xfrm>
          <a:prstGeom prst="rect">
            <a:avLst/>
          </a:prstGeom>
        </p:spPr>
      </p:pic>
      <p:pic>
        <p:nvPicPr>
          <p:cNvPr id="12" name="Picture 11" descr="Local Government Education Division of Extension, University of Wisconsin-Madison">
            <a:extLst>
              <a:ext uri="{FF2B5EF4-FFF2-40B4-BE49-F238E27FC236}">
                <a16:creationId xmlns:a16="http://schemas.microsoft.com/office/drawing/2014/main" id="{C1FE0150-8A3C-5AB4-BF28-EB07582A30D9}"/>
              </a:ext>
            </a:extLst>
          </p:cNvPr>
          <p:cNvPicPr>
            <a:picLocks noChangeAspect="1"/>
          </p:cNvPicPr>
          <p:nvPr/>
        </p:nvPicPr>
        <p:blipFill>
          <a:blip r:embed="rId6"/>
          <a:stretch>
            <a:fillRect/>
          </a:stretch>
        </p:blipFill>
        <p:spPr>
          <a:xfrm>
            <a:off x="9382125" y="5946458"/>
            <a:ext cx="2451415" cy="700404"/>
          </a:xfrm>
          <a:prstGeom prst="rect">
            <a:avLst/>
          </a:prstGeom>
        </p:spPr>
      </p:pic>
    </p:spTree>
    <p:extLst>
      <p:ext uri="{BB962C8B-B14F-4D97-AF65-F5344CB8AC3E}">
        <p14:creationId xmlns:p14="http://schemas.microsoft.com/office/powerpoint/2010/main" val="1613975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18BA2B-01BC-4DD9-C059-A2B7D5096900}"/>
              </a:ext>
            </a:extLst>
          </p:cNvPr>
          <p:cNvSpPr>
            <a:spLocks noGrp="1"/>
          </p:cNvSpPr>
          <p:nvPr>
            <p:ph type="title"/>
          </p:nvPr>
        </p:nvSpPr>
        <p:spPr>
          <a:xfrm>
            <a:off x="838200" y="668377"/>
            <a:ext cx="10515600" cy="1325563"/>
          </a:xfrm>
        </p:spPr>
        <p:txBody>
          <a:bodyPr>
            <a:normAutofit/>
          </a:bodyPr>
          <a:lstStyle/>
          <a:p>
            <a:r>
              <a:rPr lang="en-US" sz="4000" b="1" dirty="0">
                <a:solidFill>
                  <a:schemeClr val="tx2"/>
                </a:solidFill>
              </a:rPr>
              <a:t>Understanding Varied Roles</a:t>
            </a:r>
          </a:p>
        </p:txBody>
      </p:sp>
      <p:sp>
        <p:nvSpPr>
          <p:cNvPr id="3" name="Content Placeholder 2">
            <a:extLst>
              <a:ext uri="{FF2B5EF4-FFF2-40B4-BE49-F238E27FC236}">
                <a16:creationId xmlns:a16="http://schemas.microsoft.com/office/drawing/2014/main" id="{F15E0A84-9D55-5EB5-33E0-705DCE0ACFDE}"/>
              </a:ext>
            </a:extLst>
          </p:cNvPr>
          <p:cNvSpPr>
            <a:spLocks noGrp="1"/>
          </p:cNvSpPr>
          <p:nvPr>
            <p:ph sz="half" idx="1"/>
          </p:nvPr>
        </p:nvSpPr>
        <p:spPr>
          <a:xfrm>
            <a:off x="1000585" y="1894635"/>
            <a:ext cx="5255435" cy="4294988"/>
          </a:xfrm>
        </p:spPr>
        <p:txBody>
          <a:bodyPr vert="horz" lIns="91440" tIns="45720" rIns="91440" bIns="45720" rtlCol="0" anchor="t">
            <a:normAutofit fontScale="85000" lnSpcReduction="20000"/>
          </a:bodyPr>
          <a:lstStyle/>
          <a:p>
            <a:pPr marL="0" indent="0">
              <a:buNone/>
            </a:pPr>
            <a:r>
              <a:rPr lang="en-US" sz="2600" b="1" dirty="0"/>
              <a:t>Library Director</a:t>
            </a:r>
            <a:endParaRPr lang="en-US" sz="2400" b="1" dirty="0"/>
          </a:p>
          <a:p>
            <a:r>
              <a:rPr lang="en-US" sz="2400" dirty="0"/>
              <a:t>Hired by the library board</a:t>
            </a:r>
          </a:p>
          <a:p>
            <a:r>
              <a:rPr lang="en-US" sz="2400" dirty="0"/>
              <a:t>Assists with library board business</a:t>
            </a:r>
          </a:p>
          <a:p>
            <a:r>
              <a:rPr lang="en-US" sz="2400" dirty="0"/>
              <a:t>Appoints and manages library staff</a:t>
            </a:r>
          </a:p>
          <a:p>
            <a:r>
              <a:rPr lang="en-US" sz="2400" dirty="0"/>
              <a:t>Directs all operations of the library</a:t>
            </a:r>
          </a:p>
          <a:p>
            <a:pPr lvl="1">
              <a:buFont typeface="Courier New" panose="020B0604020202020204" pitchFamily="34" charset="0"/>
              <a:buChar char="o"/>
            </a:pPr>
            <a:r>
              <a:rPr lang="en-US" sz="2000" dirty="0"/>
              <a:t>Collections, programs, services, outreach</a:t>
            </a:r>
          </a:p>
          <a:p>
            <a:r>
              <a:rPr lang="en-US" sz="2400" dirty="0"/>
              <a:t>Develops library budget</a:t>
            </a:r>
          </a:p>
          <a:p>
            <a:r>
              <a:rPr lang="en-US" sz="2400" dirty="0"/>
              <a:t>Develops policies and procedures</a:t>
            </a:r>
          </a:p>
          <a:p>
            <a:r>
              <a:rPr lang="en-US" sz="2400" dirty="0"/>
              <a:t>Manages library facility needs</a:t>
            </a:r>
          </a:p>
          <a:p>
            <a:r>
              <a:rPr lang="en-US" sz="2400" dirty="0"/>
              <a:t>Strategic planning</a:t>
            </a:r>
          </a:p>
          <a:p>
            <a:r>
              <a:rPr lang="en-US" sz="2400" dirty="0"/>
              <a:t>Other duties as assigned!</a:t>
            </a:r>
          </a:p>
          <a:p>
            <a:endParaRPr lang="en-US" sz="2400" dirty="0"/>
          </a:p>
          <a:p>
            <a:endParaRPr lang="en-US" sz="2400" dirty="0"/>
          </a:p>
          <a:p>
            <a:endParaRPr lang="en-US" sz="2400" dirty="0"/>
          </a:p>
        </p:txBody>
      </p:sp>
      <p:sp>
        <p:nvSpPr>
          <p:cNvPr id="4" name="Content Placeholder 3">
            <a:extLst>
              <a:ext uri="{FF2B5EF4-FFF2-40B4-BE49-F238E27FC236}">
                <a16:creationId xmlns:a16="http://schemas.microsoft.com/office/drawing/2014/main" id="{D017B4BF-F4B5-D61A-6ED2-1DBCDE6D01C0}"/>
              </a:ext>
            </a:extLst>
          </p:cNvPr>
          <p:cNvSpPr>
            <a:spLocks noGrp="1"/>
          </p:cNvSpPr>
          <p:nvPr>
            <p:ph sz="half" idx="2"/>
          </p:nvPr>
        </p:nvSpPr>
        <p:spPr>
          <a:xfrm>
            <a:off x="6256020" y="1888422"/>
            <a:ext cx="5097780" cy="4084782"/>
          </a:xfrm>
        </p:spPr>
        <p:txBody>
          <a:bodyPr vert="horz" lIns="91440" tIns="45720" rIns="91440" bIns="45720" rtlCol="0" anchor="t">
            <a:normAutofit fontScale="85000" lnSpcReduction="20000"/>
          </a:bodyPr>
          <a:lstStyle/>
          <a:p>
            <a:pPr marL="0" indent="0">
              <a:buNone/>
            </a:pPr>
            <a:r>
              <a:rPr lang="en-US" sz="2600" b="1" dirty="0"/>
              <a:t>Municipal Clerk</a:t>
            </a:r>
            <a:endParaRPr lang="en-US" sz="2400" b="1" dirty="0"/>
          </a:p>
          <a:p>
            <a:r>
              <a:rPr lang="en-US" sz="2400" dirty="0"/>
              <a:t>Elected or appointed</a:t>
            </a:r>
          </a:p>
          <a:p>
            <a:r>
              <a:rPr lang="en-US" sz="2400" dirty="0"/>
              <a:t>Legal Notices &amp; Open Meetings</a:t>
            </a:r>
            <a:endParaRPr lang="en-US" dirty="0"/>
          </a:p>
          <a:p>
            <a:r>
              <a:rPr lang="en-US" sz="2400" dirty="0"/>
              <a:t>Records Management (info hub)</a:t>
            </a:r>
          </a:p>
          <a:p>
            <a:r>
              <a:rPr lang="en-US" sz="2400" dirty="0"/>
              <a:t>Elections</a:t>
            </a:r>
          </a:p>
          <a:p>
            <a:r>
              <a:rPr lang="en-US" sz="2400" dirty="0"/>
              <a:t>Licensing</a:t>
            </a:r>
          </a:p>
          <a:p>
            <a:r>
              <a:rPr lang="en-US" sz="2400" dirty="0"/>
              <a:t>Community Liaison</a:t>
            </a:r>
          </a:p>
          <a:p>
            <a:r>
              <a:rPr lang="en-US" sz="2400" dirty="0"/>
              <a:t>Governance Guardians</a:t>
            </a:r>
          </a:p>
          <a:p>
            <a:r>
              <a:rPr lang="en-US" sz="2400" dirty="0"/>
              <a:t>Possibly supervised by city/village administrator</a:t>
            </a:r>
          </a:p>
          <a:p>
            <a:r>
              <a:rPr lang="en-US" sz="2400" dirty="0"/>
              <a:t>All other duties as assigned… </a:t>
            </a:r>
            <a:br>
              <a:rPr lang="en-US" sz="2400" dirty="0"/>
            </a:br>
            <a:r>
              <a:rPr lang="en-US" sz="2400" dirty="0"/>
              <a:t>or stumbled upon, or thrown into</a:t>
            </a:r>
          </a:p>
        </p:txBody>
      </p:sp>
    </p:spTree>
    <p:extLst>
      <p:ext uri="{BB962C8B-B14F-4D97-AF65-F5344CB8AC3E}">
        <p14:creationId xmlns:p14="http://schemas.microsoft.com/office/powerpoint/2010/main" val="1321999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normAutofit/>
          </a:bodyPr>
          <a:lstStyle/>
          <a:p>
            <a:r>
              <a:rPr lang="en-US" sz="4000" b="1" dirty="0">
                <a:solidFill>
                  <a:schemeClr val="bg2"/>
                </a:solidFill>
              </a:rPr>
              <a:t>Operational Differences</a:t>
            </a:r>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a:xfrm>
            <a:off x="2907791" y="2222287"/>
            <a:ext cx="8474207" cy="3638764"/>
          </a:xfrm>
        </p:spPr>
        <p:txBody>
          <a:bodyPr vert="horz" lIns="91440" tIns="45720" rIns="91440" bIns="45720" rtlCol="0" anchor="t">
            <a:normAutofit lnSpcReduction="10000"/>
          </a:bodyPr>
          <a:lstStyle/>
          <a:p>
            <a:r>
              <a:rPr lang="en-US">
                <a:ea typeface="Tahoma" panose="020B0604030504040204" pitchFamily="34" charset="0"/>
                <a:cs typeface="Tahoma" panose="020B0604030504040204" pitchFamily="34" charset="0"/>
              </a:rPr>
              <a:t>Facilities </a:t>
            </a:r>
          </a:p>
          <a:p>
            <a:pPr lvl="1">
              <a:buFont typeface="Courier New" panose="02070309020205020404" pitchFamily="49" charset="0"/>
              <a:buChar char="o"/>
            </a:pPr>
            <a:r>
              <a:rPr lang="en-US" sz="2400">
                <a:ea typeface="Tahoma"/>
                <a:cs typeface="Tahoma"/>
              </a:rPr>
              <a:t> Leased v. owned</a:t>
            </a:r>
            <a:endParaRPr lang="en-US" sz="2400">
              <a:ea typeface="Tahoma" panose="020B0604030504040204" pitchFamily="34" charset="0"/>
              <a:cs typeface="Tahoma" panose="020B0604030504040204" pitchFamily="34" charset="0"/>
            </a:endParaRPr>
          </a:p>
          <a:p>
            <a:pPr lvl="1">
              <a:buFont typeface="Courier New" panose="02070309020205020404" pitchFamily="49" charset="0"/>
              <a:buChar char="o"/>
            </a:pPr>
            <a:r>
              <a:rPr lang="en-US" sz="2400">
                <a:ea typeface="Tahoma"/>
                <a:cs typeface="Tahoma"/>
              </a:rPr>
              <a:t> Maintenance &amp; care of building – shared or isolated</a:t>
            </a:r>
          </a:p>
          <a:p>
            <a:r>
              <a:rPr lang="en-US">
                <a:ea typeface="Tahoma"/>
                <a:cs typeface="Tahoma"/>
              </a:rPr>
              <a:t>Operating hours</a:t>
            </a:r>
          </a:p>
          <a:p>
            <a:pPr lvl="1">
              <a:buFont typeface="Courier New" panose="02070309020205020404" pitchFamily="49" charset="0"/>
              <a:buChar char="o"/>
            </a:pPr>
            <a:r>
              <a:rPr lang="en-US" sz="2400">
                <a:ea typeface="Tahoma"/>
                <a:cs typeface="Tahoma"/>
              </a:rPr>
              <a:t> M-F v. evenings &amp; weekends</a:t>
            </a:r>
          </a:p>
          <a:p>
            <a:pPr lvl="1">
              <a:buFont typeface="Courier New" panose="02070309020205020404" pitchFamily="49" charset="0"/>
              <a:buChar char="o"/>
            </a:pPr>
            <a:r>
              <a:rPr lang="en-US" sz="2400">
                <a:ea typeface="Tahoma" panose="020B0604030504040204" pitchFamily="34" charset="0"/>
                <a:cs typeface="Tahoma" panose="020B0604030504040204" pitchFamily="34" charset="0"/>
              </a:rPr>
              <a:t> Service operation support differences</a:t>
            </a:r>
          </a:p>
          <a:p>
            <a:r>
              <a:rPr lang="en-US">
                <a:ea typeface="Tahoma" panose="020B0604030504040204" pitchFamily="34" charset="0"/>
                <a:cs typeface="Tahoma" panose="020B0604030504040204" pitchFamily="34" charset="0"/>
              </a:rPr>
              <a:t>Personnel</a:t>
            </a:r>
          </a:p>
          <a:p>
            <a:pPr lvl="1">
              <a:buFont typeface="Courier New" panose="02070309020205020404" pitchFamily="49" charset="0"/>
              <a:buChar char="o"/>
            </a:pPr>
            <a:r>
              <a:rPr lang="en-US" sz="2400">
                <a:ea typeface="Tahoma" panose="020B0604030504040204" pitchFamily="34" charset="0"/>
                <a:cs typeface="Tahoma" panose="020B0604030504040204" pitchFamily="34" charset="0"/>
              </a:rPr>
              <a:t> Part-time &amp; Full-time ratio</a:t>
            </a:r>
          </a:p>
          <a:p>
            <a:pPr lvl="1">
              <a:buFont typeface="Courier New" panose="02070309020205020404" pitchFamily="49" charset="0"/>
              <a:buChar char="o"/>
            </a:pPr>
            <a:r>
              <a:rPr lang="en-US" sz="2400">
                <a:ea typeface="Tahoma" panose="020B0604030504040204" pitchFamily="34" charset="0"/>
                <a:cs typeface="Tahoma" panose="020B0604030504040204" pitchFamily="34" charset="0"/>
              </a:rPr>
              <a:t> Varying knowledge base</a:t>
            </a:r>
          </a:p>
        </p:txBody>
      </p:sp>
    </p:spTree>
    <p:extLst>
      <p:ext uri="{BB962C8B-B14F-4D97-AF65-F5344CB8AC3E}">
        <p14:creationId xmlns:p14="http://schemas.microsoft.com/office/powerpoint/2010/main" val="1729462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C5A806-6B5D-622C-6EB7-04CF06580368}"/>
              </a:ext>
            </a:extLst>
          </p:cNvPr>
          <p:cNvSpPr>
            <a:spLocks noGrp="1"/>
          </p:cNvSpPr>
          <p:nvPr>
            <p:ph type="title"/>
          </p:nvPr>
        </p:nvSpPr>
        <p:spPr>
          <a:xfrm>
            <a:off x="6417733" y="490537"/>
            <a:ext cx="5291663" cy="1628775"/>
          </a:xfrm>
        </p:spPr>
        <p:txBody>
          <a:bodyPr vert="horz" lIns="91440" tIns="45720" rIns="91440" bIns="45720" rtlCol="0" anchor="b">
            <a:normAutofit/>
          </a:bodyPr>
          <a:lstStyle/>
          <a:p>
            <a:r>
              <a:rPr lang="en-US" b="1" dirty="0"/>
              <a:t>HR Differences</a:t>
            </a:r>
          </a:p>
        </p:txBody>
      </p:sp>
      <p:pic>
        <p:nvPicPr>
          <p:cNvPr id="6" name="Picture Placeholder 5" descr="A grid of cartoon faces of people connected with dotted lines to give the impression of an organizational chart">
            <a:extLst>
              <a:ext uri="{FF2B5EF4-FFF2-40B4-BE49-F238E27FC236}">
                <a16:creationId xmlns:a16="http://schemas.microsoft.com/office/drawing/2014/main" id="{BBC190C7-7D78-DEE2-DD16-5256F1692124}"/>
              </a:ext>
            </a:extLst>
          </p:cNvPr>
          <p:cNvPicPr>
            <a:picLocks noGrp="1" noChangeAspect="1"/>
          </p:cNvPicPr>
          <p:nvPr>
            <p:ph type="pic" idx="1"/>
          </p:nvPr>
        </p:nvPicPr>
        <p:blipFill>
          <a:blip r:embed="rId3"/>
          <a:srcRect l="15737" r="16026" b="2"/>
          <a:stretch>
            <a:fillRect/>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gradFill rotWithShape="1">
            <a:gsLst>
              <a:gs pos="0">
                <a:srgbClr val="156082">
                  <a:satMod val="103000"/>
                  <a:lumMod val="102000"/>
                  <a:tint val="94000"/>
                </a:srgbClr>
              </a:gs>
              <a:gs pos="50000">
                <a:srgbClr val="156082">
                  <a:satMod val="110000"/>
                  <a:lumMod val="100000"/>
                  <a:shade val="100000"/>
                </a:srgbClr>
              </a:gs>
              <a:gs pos="100000">
                <a:srgbClr val="156082">
                  <a:lumMod val="99000"/>
                  <a:satMod val="120000"/>
                  <a:shade val="78000"/>
                </a:srgbClr>
              </a:gs>
            </a:gsLst>
            <a:lin ang="5400000" scaled="0"/>
          </a:gradFill>
        </p:spPr>
      </p:pic>
      <p:sp>
        <p:nvSpPr>
          <p:cNvPr id="4" name="Text Placeholder 3">
            <a:extLst>
              <a:ext uri="{FF2B5EF4-FFF2-40B4-BE49-F238E27FC236}">
                <a16:creationId xmlns:a16="http://schemas.microsoft.com/office/drawing/2014/main" id="{3C8E6FF4-39CB-374F-AD08-BCA9B480103B}"/>
              </a:ext>
            </a:extLst>
          </p:cNvPr>
          <p:cNvSpPr>
            <a:spLocks noGrp="1"/>
          </p:cNvSpPr>
          <p:nvPr>
            <p:ph type="body" sz="half" idx="2"/>
          </p:nvPr>
        </p:nvSpPr>
        <p:spPr>
          <a:xfrm>
            <a:off x="6417734" y="2614612"/>
            <a:ext cx="5291663" cy="3752849"/>
          </a:xfrm>
        </p:spPr>
        <p:txBody>
          <a:bodyPr vert="horz" lIns="91440" tIns="45720" rIns="91440" bIns="45720" rtlCol="0">
            <a:normAutofit/>
          </a:bodyPr>
          <a:lstStyle/>
          <a:p>
            <a:pPr indent="-228600">
              <a:buFont typeface="Arial" panose="020B0604020202020204" pitchFamily="34" charset="0"/>
              <a:buChar char="•"/>
            </a:pPr>
            <a:r>
              <a:rPr lang="en-US" sz="1800" dirty="0"/>
              <a:t>Personnel/Staffing</a:t>
            </a:r>
          </a:p>
          <a:p>
            <a:pPr indent="-228600">
              <a:buFont typeface="Arial" panose="020B0604020202020204" pitchFamily="34" charset="0"/>
              <a:buChar char="•"/>
            </a:pPr>
            <a:r>
              <a:rPr lang="en-US" sz="1800" dirty="0"/>
              <a:t>Large amount of part-time staff</a:t>
            </a:r>
          </a:p>
          <a:p>
            <a:pPr indent="-228600">
              <a:buFont typeface="Arial" panose="020B0604020202020204" pitchFamily="34" charset="0"/>
              <a:buChar char="•"/>
            </a:pPr>
            <a:r>
              <a:rPr lang="en-US" sz="1800" dirty="0"/>
              <a:t>Varying pay/compensation </a:t>
            </a:r>
          </a:p>
          <a:p>
            <a:pPr indent="-228600">
              <a:buFont typeface="Arial" panose="020B0604020202020204" pitchFamily="34" charset="0"/>
              <a:buChar char="•"/>
            </a:pPr>
            <a:r>
              <a:rPr lang="en-US" sz="1800" dirty="0"/>
              <a:t>Library Board authority to provide pay increases (*based on municipally allocated funds)</a:t>
            </a:r>
          </a:p>
          <a:p>
            <a:pPr indent="-228600">
              <a:buFont typeface="Arial" panose="020B0604020202020204" pitchFamily="34" charset="0"/>
              <a:buChar char="•"/>
            </a:pPr>
            <a:r>
              <a:rPr lang="en-US" sz="1800" dirty="0"/>
              <a:t>Lack of legal clarity: differing legal opinions on what defines “compensation” for library employees</a:t>
            </a:r>
          </a:p>
          <a:p>
            <a:pPr marL="342900" indent="-228600">
              <a:buFont typeface="Arial" panose="020B0604020202020204" pitchFamily="34" charset="0"/>
              <a:buChar char="•"/>
            </a:pPr>
            <a:endParaRPr lang="en-US" sz="1800" dirty="0"/>
          </a:p>
        </p:txBody>
      </p:sp>
    </p:spTree>
    <p:extLst>
      <p:ext uri="{BB962C8B-B14F-4D97-AF65-F5344CB8AC3E}">
        <p14:creationId xmlns:p14="http://schemas.microsoft.com/office/powerpoint/2010/main" val="3944023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EB8419-82D9-E410-97C6-D776518928B1}"/>
              </a:ext>
            </a:extLst>
          </p:cNvPr>
          <p:cNvSpPr>
            <a:spLocks noGrp="1"/>
          </p:cNvSpPr>
          <p:nvPr>
            <p:ph type="title"/>
          </p:nvPr>
        </p:nvSpPr>
        <p:spPr>
          <a:xfrm>
            <a:off x="1452656" y="1163052"/>
            <a:ext cx="9357865" cy="1041901"/>
          </a:xfrm>
        </p:spPr>
        <p:txBody>
          <a:bodyPr>
            <a:normAutofit/>
          </a:bodyPr>
          <a:lstStyle/>
          <a:p>
            <a:r>
              <a:rPr lang="en-US" sz="4000" b="1" dirty="0"/>
              <a:t>Library Operations Evolve Quickly</a:t>
            </a:r>
          </a:p>
        </p:txBody>
      </p:sp>
      <p:sp>
        <p:nvSpPr>
          <p:cNvPr id="3" name="Content Placeholder 2">
            <a:extLst>
              <a:ext uri="{FF2B5EF4-FFF2-40B4-BE49-F238E27FC236}">
                <a16:creationId xmlns:a16="http://schemas.microsoft.com/office/drawing/2014/main" id="{B818F072-9C85-1C5E-D8D4-6B8959647DCF}"/>
              </a:ext>
            </a:extLst>
          </p:cNvPr>
          <p:cNvSpPr>
            <a:spLocks noGrp="1"/>
          </p:cNvSpPr>
          <p:nvPr>
            <p:ph sz="half" idx="1"/>
          </p:nvPr>
        </p:nvSpPr>
        <p:spPr>
          <a:xfrm>
            <a:off x="1452656" y="2407896"/>
            <a:ext cx="4483324" cy="2890758"/>
          </a:xfrm>
        </p:spPr>
        <p:txBody>
          <a:bodyPr vert="horz" lIns="91440" tIns="45720" rIns="91440" bIns="45720" rtlCol="0">
            <a:normAutofit/>
          </a:bodyPr>
          <a:lstStyle/>
          <a:p>
            <a:r>
              <a:rPr lang="en-US" sz="2000" dirty="0"/>
              <a:t>Libraries fill voids in the community and offer services based upon relevant needs.</a:t>
            </a:r>
          </a:p>
          <a:p>
            <a:r>
              <a:rPr lang="en-US" sz="2000" dirty="0"/>
              <a:t>Needs are constantly evolving.</a:t>
            </a:r>
          </a:p>
          <a:p>
            <a:r>
              <a:rPr lang="en-US" sz="2000" dirty="0"/>
              <a:t>Libraries pivot and support these needs, often without allocated funding to do so. </a:t>
            </a:r>
          </a:p>
        </p:txBody>
      </p:sp>
      <p:sp>
        <p:nvSpPr>
          <p:cNvPr id="4" name="Content Placeholder 3">
            <a:extLst>
              <a:ext uri="{FF2B5EF4-FFF2-40B4-BE49-F238E27FC236}">
                <a16:creationId xmlns:a16="http://schemas.microsoft.com/office/drawing/2014/main" id="{A44CC9F3-9AD9-3500-FFF3-22AD600E2E10}"/>
              </a:ext>
            </a:extLst>
          </p:cNvPr>
          <p:cNvSpPr>
            <a:spLocks noGrp="1"/>
          </p:cNvSpPr>
          <p:nvPr>
            <p:ph sz="half" idx="2"/>
          </p:nvPr>
        </p:nvSpPr>
        <p:spPr>
          <a:xfrm>
            <a:off x="5935980" y="2407896"/>
            <a:ext cx="5005998" cy="2993499"/>
          </a:xfrm>
        </p:spPr>
        <p:txBody>
          <a:bodyPr vert="horz" lIns="91440" tIns="45720" rIns="91440" bIns="45720" rtlCol="0">
            <a:noAutofit/>
          </a:bodyPr>
          <a:lstStyle/>
          <a:p>
            <a:r>
              <a:rPr lang="en-US" sz="2000" dirty="0"/>
              <a:t>Examples of services libraries currently provide:</a:t>
            </a:r>
          </a:p>
          <a:p>
            <a:pPr lvl="1">
              <a:buFont typeface="Courier New" panose="020B0604020202020204" pitchFamily="34" charset="0"/>
              <a:buChar char="o"/>
            </a:pPr>
            <a:r>
              <a:rPr lang="en-US" sz="2000" dirty="0"/>
              <a:t>Social services work</a:t>
            </a:r>
          </a:p>
          <a:p>
            <a:pPr lvl="1">
              <a:buFont typeface="Courier New" panose="020B0604020202020204" pitchFamily="34" charset="0"/>
              <a:buChar char="o"/>
            </a:pPr>
            <a:r>
              <a:rPr lang="en-US" sz="2000" dirty="0"/>
              <a:t>Job Center services</a:t>
            </a:r>
          </a:p>
          <a:p>
            <a:pPr lvl="1">
              <a:buFont typeface="Courier New" panose="020B0604020202020204" pitchFamily="34" charset="0"/>
              <a:buChar char="o"/>
            </a:pPr>
            <a:r>
              <a:rPr lang="en-US" sz="2000" dirty="0"/>
              <a:t>Digital resources and learning</a:t>
            </a:r>
          </a:p>
          <a:p>
            <a:pPr lvl="1">
              <a:buFont typeface="Courier New" panose="020B0604020202020204" pitchFamily="34" charset="0"/>
              <a:buChar char="o"/>
            </a:pPr>
            <a:r>
              <a:rPr lang="en-US" sz="2000" dirty="0"/>
              <a:t>Community meeting and work space</a:t>
            </a:r>
          </a:p>
          <a:p>
            <a:pPr lvl="1">
              <a:buFont typeface="Courier New" panose="020B0604020202020204" pitchFamily="34" charset="0"/>
              <a:buChar char="o"/>
            </a:pPr>
            <a:r>
              <a:rPr lang="en-US" sz="2000" dirty="0"/>
              <a:t>In addition to "traditional" library services: access to information, early literacy programming, resources for lifelong learning, etc.</a:t>
            </a:r>
          </a:p>
          <a:p>
            <a:endParaRPr lang="en-US" sz="1700" dirty="0"/>
          </a:p>
        </p:txBody>
      </p:sp>
    </p:spTree>
    <p:extLst>
      <p:ext uri="{BB962C8B-B14F-4D97-AF65-F5344CB8AC3E}">
        <p14:creationId xmlns:p14="http://schemas.microsoft.com/office/powerpoint/2010/main" val="2720315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A3E3-E0EA-2F80-A912-6D192D5758A5}"/>
              </a:ext>
            </a:extLst>
          </p:cNvPr>
          <p:cNvSpPr>
            <a:spLocks noGrp="1"/>
          </p:cNvSpPr>
          <p:nvPr>
            <p:ph type="title"/>
          </p:nvPr>
        </p:nvSpPr>
        <p:spPr>
          <a:xfrm>
            <a:off x="164388" y="313668"/>
            <a:ext cx="5840197" cy="1139895"/>
          </a:xfrm>
        </p:spPr>
        <p:txBody>
          <a:bodyPr vert="horz" lIns="91440" tIns="45720" rIns="91440" bIns="45720" rtlCol="0" anchor="ctr">
            <a:noAutofit/>
          </a:bodyPr>
          <a:lstStyle/>
          <a:p>
            <a:r>
              <a:rPr lang="en-US" sz="4000" b="1" kern="1200" dirty="0">
                <a:solidFill>
                  <a:schemeClr val="bg2"/>
                </a:solidFill>
              </a:rPr>
              <a:t>Differences = Pain Points</a:t>
            </a:r>
          </a:p>
        </p:txBody>
      </p:sp>
      <p:sp>
        <p:nvSpPr>
          <p:cNvPr id="3" name="Content Placeholder 2">
            <a:extLst>
              <a:ext uri="{FF2B5EF4-FFF2-40B4-BE49-F238E27FC236}">
                <a16:creationId xmlns:a16="http://schemas.microsoft.com/office/drawing/2014/main" id="{46B6E13F-48FC-C427-68DC-53586841FED9}"/>
              </a:ext>
            </a:extLst>
          </p:cNvPr>
          <p:cNvSpPr>
            <a:spLocks noGrp="1"/>
          </p:cNvSpPr>
          <p:nvPr>
            <p:ph sz="half" idx="1"/>
          </p:nvPr>
        </p:nvSpPr>
        <p:spPr>
          <a:xfrm>
            <a:off x="451514" y="2222287"/>
            <a:ext cx="5553071" cy="3638763"/>
          </a:xfrm>
        </p:spPr>
        <p:txBody>
          <a:bodyPr vert="horz" lIns="91440" tIns="45720" rIns="91440" bIns="45720" rtlCol="0">
            <a:normAutofit/>
          </a:bodyPr>
          <a:lstStyle/>
          <a:p>
            <a:pPr marL="0" indent="0">
              <a:buNone/>
            </a:pPr>
            <a:r>
              <a:rPr lang="en-US" i="1" dirty="0"/>
              <a:t>Lack of operational continuity can create lack of understanding, leading to:</a:t>
            </a:r>
          </a:p>
          <a:p>
            <a:r>
              <a:rPr lang="en-US" dirty="0"/>
              <a:t>Communication gaps</a:t>
            </a:r>
          </a:p>
          <a:p>
            <a:r>
              <a:rPr lang="en-US" dirty="0"/>
              <a:t>Misalignment of resources</a:t>
            </a:r>
          </a:p>
          <a:p>
            <a:r>
              <a:rPr lang="en-US" dirty="0"/>
              <a:t>Varying priorities</a:t>
            </a:r>
          </a:p>
          <a:p>
            <a:endParaRPr lang="en-US" dirty="0"/>
          </a:p>
          <a:p>
            <a:endParaRPr lang="en-US" dirty="0"/>
          </a:p>
        </p:txBody>
      </p:sp>
      <p:pic>
        <p:nvPicPr>
          <p:cNvPr id="7" name="Graphic 6" descr="Communications">
            <a:extLst>
              <a:ext uri="{FF2B5EF4-FFF2-40B4-BE49-F238E27FC236}">
                <a16:creationId xmlns:a16="http://schemas.microsoft.com/office/drawing/2014/main" id="{AFF08FF8-423E-3EFE-E544-2C304A81E8A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56099" y="524999"/>
            <a:ext cx="5186363" cy="5186363"/>
          </a:xfrm>
          <a:prstGeom prst="rect">
            <a:avLst/>
          </a:prstGeom>
        </p:spPr>
      </p:pic>
    </p:spTree>
    <p:extLst>
      <p:ext uri="{BB962C8B-B14F-4D97-AF65-F5344CB8AC3E}">
        <p14:creationId xmlns:p14="http://schemas.microsoft.com/office/powerpoint/2010/main" val="4079438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4402A7-F148-9EF9-C5D5-A07D17C6B0C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4B327EA-0CAF-693C-3285-D93594621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6C7006A-4070-5752-8BE1-50CCAF8B1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AEAD4AD-53DA-E93B-650D-237D247FEE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D7B291-D1BB-BC0E-EE32-65582B9BB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3A83152-E35D-0961-0038-BFEE33825E8E}"/>
              </a:ext>
            </a:extLst>
          </p:cNvPr>
          <p:cNvSpPr>
            <a:spLocks noGrp="1"/>
          </p:cNvSpPr>
          <p:nvPr>
            <p:ph type="title"/>
          </p:nvPr>
        </p:nvSpPr>
        <p:spPr bwMode="white">
          <a:xfrm>
            <a:off x="275681" y="2950387"/>
            <a:ext cx="3541122" cy="3531403"/>
          </a:xfrm>
        </p:spPr>
        <p:txBody>
          <a:bodyPr vert="horz" lIns="91440" tIns="45720" rIns="91440" bIns="45720" rtlCol="0" anchor="t">
            <a:normAutofit/>
          </a:bodyPr>
          <a:lstStyle/>
          <a:p>
            <a:pPr algn="r"/>
            <a:r>
              <a:rPr lang="en-US" b="1">
                <a:solidFill>
                  <a:srgbClr val="FFFFFF"/>
                </a:solidFill>
              </a:rPr>
              <a:t>Building Relationships:</a:t>
            </a:r>
            <a:br>
              <a:rPr lang="en-US"/>
            </a:br>
            <a:r>
              <a:rPr lang="en-US">
                <a:solidFill>
                  <a:srgbClr val="FFFFFF"/>
                </a:solidFill>
              </a:rPr>
              <a:t>the solution for pain points</a:t>
            </a:r>
          </a:p>
        </p:txBody>
      </p:sp>
      <p:sp>
        <p:nvSpPr>
          <p:cNvPr id="3" name="TextBox 2">
            <a:extLst>
              <a:ext uri="{FF2B5EF4-FFF2-40B4-BE49-F238E27FC236}">
                <a16:creationId xmlns:a16="http://schemas.microsoft.com/office/drawing/2014/main" id="{4E8EFDC7-8A8C-3E97-56C6-975AA0D3114B}"/>
              </a:ext>
            </a:extLst>
          </p:cNvPr>
          <p:cNvSpPr txBox="1"/>
          <p:nvPr/>
        </p:nvSpPr>
        <p:spPr>
          <a:xfrm>
            <a:off x="9126101" y="6486242"/>
            <a:ext cx="305950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chemeClr val="bg1"/>
                </a:solidFill>
                <a:ea typeface="+mn-lt"/>
                <a:cs typeface="+mn-lt"/>
              </a:rPr>
              <a:t>Photo by </a:t>
            </a:r>
            <a:r>
              <a:rPr lang="en-US" sz="1400" dirty="0">
                <a:solidFill>
                  <a:schemeClr val="bg1"/>
                </a:solidFill>
                <a:ea typeface="+mn-lt"/>
                <a:cs typeface="+mn-lt"/>
                <a:hlinkClick r:id="rId3">
                  <a:extLst>
                    <a:ext uri="{A12FA001-AC4F-418D-AE19-62706E023703}">
                      <ahyp:hlinkClr xmlns:ahyp="http://schemas.microsoft.com/office/drawing/2018/hyperlinkcolor" val="tx"/>
                    </a:ext>
                  </a:extLst>
                </a:hlinkClick>
              </a:rPr>
              <a:t>Erika Fletcher</a:t>
            </a:r>
            <a:r>
              <a:rPr lang="en-US" sz="1400" dirty="0">
                <a:solidFill>
                  <a:schemeClr val="bg1"/>
                </a:solidFill>
                <a:ea typeface="+mn-lt"/>
                <a:cs typeface="+mn-lt"/>
              </a:rPr>
              <a:t> on </a:t>
            </a:r>
            <a:r>
              <a:rPr lang="en-US" sz="1400" dirty="0" err="1">
                <a:solidFill>
                  <a:schemeClr val="bg1"/>
                </a:solidFill>
                <a:ea typeface="+mn-lt"/>
                <a:cs typeface="+mn-lt"/>
                <a:hlinkClick r:id="rId4">
                  <a:extLst>
                    <a:ext uri="{A12FA001-AC4F-418D-AE19-62706E023703}">
                      <ahyp:hlinkClr xmlns:ahyp="http://schemas.microsoft.com/office/drawing/2018/hyperlinkcolor" val="tx"/>
                    </a:ext>
                  </a:extLst>
                </a:hlinkClick>
              </a:rPr>
              <a:t>Unsplash</a:t>
            </a:r>
            <a:r>
              <a:rPr lang="en-US" sz="1400" dirty="0">
                <a:solidFill>
                  <a:schemeClr val="bg1"/>
                </a:solidFill>
                <a:ea typeface="+mn-lt"/>
                <a:cs typeface="+mn-lt"/>
              </a:rPr>
              <a:t> </a:t>
            </a:r>
            <a:endParaRPr lang="en-US" sz="1400" dirty="0">
              <a:solidFill>
                <a:schemeClr val="bg1"/>
              </a:solidFill>
            </a:endParaRPr>
          </a:p>
        </p:txBody>
      </p:sp>
      <p:pic>
        <p:nvPicPr>
          <p:cNvPr id="5" name="Picture 4" descr="Two arms extended in a handshake">
            <a:extLst>
              <a:ext uri="{FF2B5EF4-FFF2-40B4-BE49-F238E27FC236}">
                <a16:creationId xmlns:a16="http://schemas.microsoft.com/office/drawing/2014/main" id="{E71665C9-FD9D-98BC-0A6E-0D45F099751D}"/>
              </a:ext>
            </a:extLst>
          </p:cNvPr>
          <p:cNvPicPr>
            <a:picLocks noChangeAspect="1"/>
          </p:cNvPicPr>
          <p:nvPr/>
        </p:nvPicPr>
        <p:blipFill>
          <a:blip r:embed="rId5"/>
          <a:srcRect l="2793" t="-419" r="18017" b="418"/>
          <a:stretch>
            <a:fillRect/>
          </a:stretch>
        </p:blipFill>
        <p:spPr>
          <a:xfrm>
            <a:off x="4038599" y="10"/>
            <a:ext cx="8154681" cy="6875816"/>
          </a:xfrm>
          <a:prstGeom prst="rect">
            <a:avLst/>
          </a:prstGeom>
        </p:spPr>
      </p:pic>
    </p:spTree>
    <p:extLst>
      <p:ext uri="{BB962C8B-B14F-4D97-AF65-F5344CB8AC3E}">
        <p14:creationId xmlns:p14="http://schemas.microsoft.com/office/powerpoint/2010/main" val="1584265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9A97BF-D449-19D7-B535-3B592795ABA1}"/>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b="1" dirty="0"/>
              <a:t>Relationships</a:t>
            </a:r>
          </a:p>
        </p:txBody>
      </p:sp>
      <p:sp>
        <p:nvSpPr>
          <p:cNvPr id="4" name="Text Placeholder 3">
            <a:extLst>
              <a:ext uri="{FF2B5EF4-FFF2-40B4-BE49-F238E27FC236}">
                <a16:creationId xmlns:a16="http://schemas.microsoft.com/office/drawing/2014/main" id="{D0D7EA59-E730-4630-1253-CDDDAD3EB103}"/>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marL="285750" indent="-228600">
              <a:buFont typeface="Arial" panose="020B0604020202020204" pitchFamily="34" charset="0"/>
              <a:buChar char="•"/>
            </a:pPr>
            <a:r>
              <a:rPr lang="en-US" sz="2200"/>
              <a:t>Generate understanding</a:t>
            </a:r>
          </a:p>
          <a:p>
            <a:pPr marL="285750" indent="-228600">
              <a:buFont typeface="Arial" panose="020B0604020202020204" pitchFamily="34" charset="0"/>
              <a:buChar char="•"/>
            </a:pPr>
            <a:r>
              <a:rPr lang="en-US" sz="2200"/>
              <a:t>Promote collaboration</a:t>
            </a:r>
          </a:p>
          <a:p>
            <a:pPr marL="285750" indent="-228600">
              <a:buFont typeface="Arial" panose="020B0604020202020204" pitchFamily="34" charset="0"/>
              <a:buChar char="•"/>
            </a:pPr>
            <a:r>
              <a:rPr lang="en-US" sz="2200"/>
              <a:t>Ensure continuity during times of turbulence</a:t>
            </a:r>
          </a:p>
          <a:p>
            <a:pPr marL="285750" indent="-228600">
              <a:buFont typeface="Arial" panose="020B0604020202020204" pitchFamily="34" charset="0"/>
              <a:buChar char="•"/>
            </a:pPr>
            <a:r>
              <a:rPr lang="en-US" sz="2200"/>
              <a:t>Promote knowledge transfer</a:t>
            </a:r>
          </a:p>
          <a:p>
            <a:pPr marL="285750" indent="-228600">
              <a:buFont typeface="Arial" panose="020B0604020202020204" pitchFamily="34" charset="0"/>
              <a:buChar char="•"/>
            </a:pPr>
            <a:r>
              <a:rPr lang="en-US" sz="2200"/>
              <a:t>Creates a strong culture </a:t>
            </a:r>
            <a:br>
              <a:rPr lang="en-US" sz="2200"/>
            </a:br>
            <a:r>
              <a:rPr lang="en-US" sz="2200"/>
              <a:t>(we vs. me)</a:t>
            </a:r>
          </a:p>
          <a:p>
            <a:pPr marL="285750" indent="-228600">
              <a:buFont typeface="Arial" panose="020B0604020202020204" pitchFamily="34" charset="0"/>
              <a:buChar char="•"/>
            </a:pPr>
            <a:endParaRPr lang="en-US" sz="2200"/>
          </a:p>
        </p:txBody>
      </p:sp>
      <p:pic>
        <p:nvPicPr>
          <p:cNvPr id="5" name="Picture 4" descr="An aisle in a library, with large glass windows above and bookshelves on both sides of the aisle">
            <a:extLst>
              <a:ext uri="{FF2B5EF4-FFF2-40B4-BE49-F238E27FC236}">
                <a16:creationId xmlns:a16="http://schemas.microsoft.com/office/drawing/2014/main" id="{8C2EBCFA-4A8F-2CE4-F1EA-9E975FE24E46}"/>
              </a:ext>
            </a:extLst>
          </p:cNvPr>
          <p:cNvPicPr>
            <a:picLocks noChangeAspect="1"/>
          </p:cNvPicPr>
          <p:nvPr/>
        </p:nvPicPr>
        <p:blipFill>
          <a:blip r:embed="rId3"/>
          <a:srcRect t="26146" r="-1" b="7305"/>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9" name="TextBox 8">
            <a:extLst>
              <a:ext uri="{FF2B5EF4-FFF2-40B4-BE49-F238E27FC236}">
                <a16:creationId xmlns:a16="http://schemas.microsoft.com/office/drawing/2014/main" id="{611D4FE2-D89A-6401-F3AE-7AF0CD693E48}"/>
              </a:ext>
            </a:extLst>
          </p:cNvPr>
          <p:cNvSpPr txBox="1"/>
          <p:nvPr/>
        </p:nvSpPr>
        <p:spPr>
          <a:xfrm>
            <a:off x="3371362" y="6532631"/>
            <a:ext cx="235402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Photo by </a:t>
            </a:r>
            <a:r>
              <a:rPr lang="en-US" sz="1100" dirty="0">
                <a:hlinkClick r:id="rId4">
                  <a:extLst>
                    <a:ext uri="{A12FA001-AC4F-418D-AE19-62706E023703}">
                      <ahyp:hlinkClr xmlns:ahyp="http://schemas.microsoft.com/office/drawing/2018/hyperlinkcolor" val="tx"/>
                    </a:ext>
                  </a:extLst>
                </a:hlinkClick>
              </a:rPr>
              <a:t>Shunya Koide</a:t>
            </a:r>
            <a:r>
              <a:rPr lang="en-US" sz="1100" dirty="0"/>
              <a:t> on </a:t>
            </a:r>
            <a:r>
              <a:rPr lang="en-US" sz="1100" dirty="0" err="1">
                <a:hlinkClick r:id="rId5">
                  <a:extLst>
                    <a:ext uri="{A12FA001-AC4F-418D-AE19-62706E023703}">
                      <ahyp:hlinkClr xmlns:ahyp="http://schemas.microsoft.com/office/drawing/2018/hyperlinkcolor" val="tx"/>
                    </a:ext>
                  </a:extLst>
                </a:hlinkClick>
              </a:rPr>
              <a:t>Unsplash</a:t>
            </a:r>
            <a:endParaRPr lang="en-US" sz="1000" dirty="0"/>
          </a:p>
        </p:txBody>
      </p:sp>
    </p:spTree>
    <p:extLst>
      <p:ext uri="{BB962C8B-B14F-4D97-AF65-F5344CB8AC3E}">
        <p14:creationId xmlns:p14="http://schemas.microsoft.com/office/powerpoint/2010/main" val="2693088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D63EB-5DA8-F8C6-DA5A-E5CC3C6809F8}"/>
              </a:ext>
            </a:extLst>
          </p:cNvPr>
          <p:cNvSpPr>
            <a:spLocks noGrp="1"/>
          </p:cNvSpPr>
          <p:nvPr>
            <p:ph type="title"/>
          </p:nvPr>
        </p:nvSpPr>
        <p:spPr>
          <a:xfrm>
            <a:off x="839788" y="457200"/>
            <a:ext cx="3932237" cy="1600200"/>
          </a:xfrm>
        </p:spPr>
        <p:txBody>
          <a:bodyPr anchor="b">
            <a:normAutofit fontScale="90000"/>
          </a:bodyPr>
          <a:lstStyle/>
          <a:p>
            <a:r>
              <a:rPr lang="en-US" sz="4000" b="1" u="sng" dirty="0"/>
              <a:t>Involvement:</a:t>
            </a:r>
            <a:br>
              <a:rPr lang="en-US" sz="4000" b="1" dirty="0"/>
            </a:br>
            <a:r>
              <a:rPr lang="en-US" sz="4000" b="1" dirty="0"/>
              <a:t>Keeping the Door Open</a:t>
            </a:r>
          </a:p>
        </p:txBody>
      </p:sp>
      <p:sp>
        <p:nvSpPr>
          <p:cNvPr id="9" name="Text Placeholder 3">
            <a:extLst>
              <a:ext uri="{FF2B5EF4-FFF2-40B4-BE49-F238E27FC236}">
                <a16:creationId xmlns:a16="http://schemas.microsoft.com/office/drawing/2014/main" id="{6514D327-4C67-D778-01A9-F52A7F0BD358}"/>
              </a:ext>
            </a:extLst>
          </p:cNvPr>
          <p:cNvSpPr>
            <a:spLocks noGrp="1"/>
          </p:cNvSpPr>
          <p:nvPr>
            <p:ph type="body" sz="half" idx="2"/>
          </p:nvPr>
        </p:nvSpPr>
        <p:spPr>
          <a:xfrm>
            <a:off x="839788" y="2260314"/>
            <a:ext cx="3932237" cy="3608673"/>
          </a:xfrm>
        </p:spPr>
        <p:txBody>
          <a:bodyPr>
            <a:noAutofit/>
          </a:bodyPr>
          <a:lstStyle/>
          <a:p>
            <a:pPr marL="285750" indent="-285750">
              <a:buFont typeface="Courier New" panose="02070309020205020404" pitchFamily="49" charset="0"/>
              <a:buChar char="o"/>
            </a:pPr>
            <a:r>
              <a:rPr lang="en-US" sz="2000" dirty="0"/>
              <a:t>Library Directors should have a place in municipal leadership team meetings.</a:t>
            </a:r>
          </a:p>
          <a:p>
            <a:pPr marL="285750" indent="-285750">
              <a:buFont typeface="Courier New" panose="02070309020205020404" pitchFamily="49" charset="0"/>
              <a:buChar char="o"/>
            </a:pPr>
            <a:r>
              <a:rPr lang="en-US" sz="2000" dirty="0"/>
              <a:t>Libraries are part of the budget process with other municipal departments.</a:t>
            </a:r>
          </a:p>
          <a:p>
            <a:pPr marL="285750" indent="-285750">
              <a:buFont typeface="Courier New" panose="02070309020205020404" pitchFamily="49" charset="0"/>
              <a:buChar char="o"/>
            </a:pPr>
            <a:r>
              <a:rPr lang="en-US" sz="2000" dirty="0"/>
              <a:t>Attendance at municipal board/council meetings: library updates.</a:t>
            </a:r>
          </a:p>
          <a:p>
            <a:pPr marL="285750" indent="-285750">
              <a:buFont typeface="Courier New" panose="02070309020205020404" pitchFamily="49" charset="0"/>
              <a:buChar char="o"/>
            </a:pPr>
            <a:r>
              <a:rPr lang="en-US" sz="2000" dirty="0"/>
              <a:t>Coordinated projects and roles.  How can the library help?</a:t>
            </a:r>
          </a:p>
        </p:txBody>
      </p:sp>
      <p:graphicFrame>
        <p:nvGraphicFramePr>
          <p:cNvPr id="5" name="Content Placeholder 2" descr="Relationships form through interaction and involvement.&#10;Involvement builds a foundation of understanding and coordinated action.&#10;Dissemination of needs by the municipality and the library = united efforts and partnerships.&#10;">
            <a:extLst>
              <a:ext uri="{FF2B5EF4-FFF2-40B4-BE49-F238E27FC236}">
                <a16:creationId xmlns:a16="http://schemas.microsoft.com/office/drawing/2014/main" id="{A6EE90E2-9136-03EB-0A4D-165DF5D6A247}"/>
              </a:ext>
            </a:extLst>
          </p:cNvPr>
          <p:cNvGraphicFramePr>
            <a:graphicFrameLocks noGrp="1"/>
          </p:cNvGraphicFramePr>
          <p:nvPr>
            <p:ph idx="1"/>
            <p:extLst>
              <p:ext uri="{D42A27DB-BD31-4B8C-83A1-F6EECF244321}">
                <p14:modId xmlns:p14="http://schemas.microsoft.com/office/powerpoint/2010/main" val="3598967986"/>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5741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283785-7243-1E9A-1EAA-D5927E0D126F}"/>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F9B0F4-7EF7-6DD5-3490-85B073924609}"/>
              </a:ext>
            </a:extLst>
          </p:cNvPr>
          <p:cNvSpPr>
            <a:spLocks noGrp="1"/>
          </p:cNvSpPr>
          <p:nvPr>
            <p:ph type="title"/>
          </p:nvPr>
        </p:nvSpPr>
        <p:spPr>
          <a:xfrm>
            <a:off x="6657715" y="467271"/>
            <a:ext cx="4195674" cy="1252970"/>
          </a:xfrm>
        </p:spPr>
        <p:txBody>
          <a:bodyPr vert="horz" lIns="91440" tIns="45720" rIns="91440" bIns="45720" rtlCol="0" anchor="b">
            <a:normAutofit/>
          </a:bodyPr>
          <a:lstStyle/>
          <a:p>
            <a:r>
              <a:rPr lang="en-US" sz="4000" b="1" dirty="0"/>
              <a:t>Working together in municipalities</a:t>
            </a:r>
          </a:p>
        </p:txBody>
      </p:sp>
      <p:sp>
        <p:nvSpPr>
          <p:cNvPr id="21" name="Oval 2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he silhouette of two faces looking at each other, overlayed on a section of bookselves">
            <a:extLst>
              <a:ext uri="{FF2B5EF4-FFF2-40B4-BE49-F238E27FC236}">
                <a16:creationId xmlns:a16="http://schemas.microsoft.com/office/drawing/2014/main" id="{4FBDCF1C-6F50-FB0E-8C7D-C8CC75B3CFA4}"/>
              </a:ext>
            </a:extLst>
          </p:cNvPr>
          <p:cNvPicPr>
            <a:picLocks noChangeAspect="1"/>
          </p:cNvPicPr>
          <p:nvPr/>
        </p:nvPicPr>
        <p:blipFill>
          <a:blip r:embed="rId3"/>
          <a:srcRect l="13555" r="19694" b="-2"/>
          <a:stretch>
            <a:fillRect/>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23"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5"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5" name="TextBox 4">
            <a:extLst>
              <a:ext uri="{FF2B5EF4-FFF2-40B4-BE49-F238E27FC236}">
                <a16:creationId xmlns:a16="http://schemas.microsoft.com/office/drawing/2014/main" id="{BBE55374-AD5B-AC7A-D310-3592FCCDBA83}"/>
              </a:ext>
            </a:extLst>
          </p:cNvPr>
          <p:cNvSpPr txBox="1"/>
          <p:nvPr/>
        </p:nvSpPr>
        <p:spPr>
          <a:xfrm>
            <a:off x="6657715" y="2033751"/>
            <a:ext cx="4538621" cy="4635063"/>
          </a:xfrm>
          <a:prstGeom prst="rect">
            <a:avLst/>
          </a:prstGeom>
        </p:spPr>
        <p:txBody>
          <a:bodyPr vert="horz" lIns="91440" tIns="45720" rIns="91440" bIns="45720" rtlCol="0" anchor="t">
            <a:normAutofit lnSpcReduction="10000"/>
          </a:bodyPr>
          <a:lstStyle/>
          <a:p>
            <a:pPr indent="-228600">
              <a:lnSpc>
                <a:spcPct val="90000"/>
              </a:lnSpc>
              <a:spcAft>
                <a:spcPts val="600"/>
              </a:spcAft>
              <a:buFont typeface="Arial" panose="020B0604020202020204" pitchFamily="34" charset="0"/>
              <a:buChar char="•"/>
            </a:pPr>
            <a:r>
              <a:rPr lang="en-US" sz="2400" b="1" dirty="0">
                <a:solidFill>
                  <a:schemeClr val="tx1">
                    <a:alpha val="80000"/>
                  </a:schemeClr>
                </a:solidFill>
              </a:rPr>
              <a:t>Strategic Planning</a:t>
            </a:r>
          </a:p>
          <a:p>
            <a:pPr marL="285750" indent="-228600">
              <a:lnSpc>
                <a:spcPct val="90000"/>
              </a:lnSpc>
              <a:spcAft>
                <a:spcPts val="600"/>
              </a:spcAft>
              <a:buFont typeface="Arial" panose="020B0604020202020204" pitchFamily="34" charset="0"/>
              <a:buChar char="•"/>
            </a:pPr>
            <a:r>
              <a:rPr lang="en-US" sz="1600" dirty="0">
                <a:solidFill>
                  <a:schemeClr val="tx1">
                    <a:alpha val="80000"/>
                  </a:schemeClr>
                </a:solidFill>
              </a:rPr>
              <a:t>How the work of the library supports the municipality</a:t>
            </a:r>
          </a:p>
          <a:p>
            <a:pPr marL="285750" indent="-228600">
              <a:lnSpc>
                <a:spcPct val="90000"/>
              </a:lnSpc>
              <a:spcAft>
                <a:spcPts val="600"/>
              </a:spcAft>
              <a:buFont typeface="Arial" panose="020B0604020202020204" pitchFamily="34" charset="0"/>
              <a:buChar char="•"/>
            </a:pPr>
            <a:r>
              <a:rPr lang="en-US" sz="1600" dirty="0">
                <a:solidFill>
                  <a:schemeClr val="tx1">
                    <a:alpha val="80000"/>
                  </a:schemeClr>
                </a:solidFill>
              </a:rPr>
              <a:t>Economic impact of libraries on the community</a:t>
            </a:r>
          </a:p>
          <a:p>
            <a:pPr marL="285750" indent="-228600">
              <a:lnSpc>
                <a:spcPct val="90000"/>
              </a:lnSpc>
              <a:spcAft>
                <a:spcPts val="600"/>
              </a:spcAft>
              <a:buFont typeface="Arial" panose="020B0604020202020204" pitchFamily="34" charset="0"/>
              <a:buChar char="•"/>
            </a:pPr>
            <a:r>
              <a:rPr lang="en-US" sz="1600" dirty="0">
                <a:solidFill>
                  <a:schemeClr val="tx1">
                    <a:alpha val="80000"/>
                  </a:schemeClr>
                </a:solidFill>
              </a:rPr>
              <a:t>How dollars spent on the library flow back into the municipality</a:t>
            </a:r>
          </a:p>
          <a:p>
            <a:pPr indent="-228600">
              <a:lnSpc>
                <a:spcPct val="90000"/>
              </a:lnSpc>
              <a:spcAft>
                <a:spcPts val="600"/>
              </a:spcAft>
              <a:buFont typeface="Arial" panose="020B0604020202020204" pitchFamily="34" charset="0"/>
              <a:buChar char="•"/>
            </a:pPr>
            <a:endParaRPr lang="en-US" sz="1100" dirty="0">
              <a:solidFill>
                <a:schemeClr val="tx1">
                  <a:alpha val="80000"/>
                </a:schemeClr>
              </a:solidFill>
            </a:endParaRPr>
          </a:p>
          <a:p>
            <a:pPr indent="-228600">
              <a:lnSpc>
                <a:spcPct val="90000"/>
              </a:lnSpc>
              <a:spcAft>
                <a:spcPts val="600"/>
              </a:spcAft>
              <a:buFont typeface="Arial" panose="020B0604020202020204" pitchFamily="34" charset="0"/>
              <a:buChar char="•"/>
            </a:pPr>
            <a:r>
              <a:rPr lang="en-US" sz="2400" b="1" dirty="0">
                <a:solidFill>
                  <a:schemeClr val="tx1">
                    <a:alpha val="80000"/>
                  </a:schemeClr>
                </a:solidFill>
              </a:rPr>
              <a:t>Operational Support</a:t>
            </a:r>
          </a:p>
          <a:p>
            <a:pPr marL="285750" indent="-228600">
              <a:lnSpc>
                <a:spcPct val="90000"/>
              </a:lnSpc>
              <a:spcAft>
                <a:spcPts val="600"/>
              </a:spcAft>
              <a:buFont typeface="Arial" panose="020B0604020202020204" pitchFamily="34" charset="0"/>
              <a:buChar char="•"/>
            </a:pPr>
            <a:r>
              <a:rPr lang="en-US" sz="1600" dirty="0">
                <a:solidFill>
                  <a:schemeClr val="tx1">
                    <a:alpha val="80000"/>
                  </a:schemeClr>
                </a:solidFill>
              </a:rPr>
              <a:t>Libraries step in during times of need for the municipality, and vice-versa.</a:t>
            </a:r>
          </a:p>
          <a:p>
            <a:pPr marL="285750" indent="-228600">
              <a:lnSpc>
                <a:spcPct val="90000"/>
              </a:lnSpc>
              <a:spcAft>
                <a:spcPts val="600"/>
              </a:spcAft>
              <a:buFont typeface="Arial" panose="020B0604020202020204" pitchFamily="34" charset="0"/>
              <a:buChar char="•"/>
            </a:pPr>
            <a:r>
              <a:rPr lang="en-US" sz="1600" dirty="0">
                <a:solidFill>
                  <a:schemeClr val="tx1">
                    <a:alpha val="80000"/>
                  </a:schemeClr>
                </a:solidFill>
              </a:rPr>
              <a:t>Onboarding and working with new staff members – Village of Cameron Public Library &amp; Village of Colfax</a:t>
            </a:r>
          </a:p>
          <a:p>
            <a:pPr marL="285750" indent="-228600">
              <a:lnSpc>
                <a:spcPct val="90000"/>
              </a:lnSpc>
              <a:spcAft>
                <a:spcPts val="600"/>
              </a:spcAft>
              <a:buFont typeface="Arial" panose="020B0604020202020204" pitchFamily="34" charset="0"/>
              <a:buChar char="•"/>
            </a:pPr>
            <a:r>
              <a:rPr lang="en-US" sz="1600" dirty="0">
                <a:solidFill>
                  <a:schemeClr val="tx1">
                    <a:alpha val="80000"/>
                  </a:schemeClr>
                </a:solidFill>
              </a:rPr>
              <a:t>Resource hubs for municipal happenings – property assessment or tax information, elections, comprehensive plan updates</a:t>
            </a:r>
          </a:p>
          <a:p>
            <a:pPr indent="-228600">
              <a:lnSpc>
                <a:spcPct val="90000"/>
              </a:lnSpc>
              <a:spcAft>
                <a:spcPts val="600"/>
              </a:spcAft>
              <a:buFont typeface="Arial" panose="020B0604020202020204" pitchFamily="34" charset="0"/>
              <a:buChar char="•"/>
            </a:pPr>
            <a:endParaRPr lang="en-US" sz="1100" dirty="0">
              <a:solidFill>
                <a:schemeClr val="tx1">
                  <a:alpha val="80000"/>
                </a:schemeClr>
              </a:solidFill>
            </a:endParaRPr>
          </a:p>
        </p:txBody>
      </p:sp>
      <p:sp>
        <p:nvSpPr>
          <p:cNvPr id="27"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9"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332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23F383-4A3A-01B6-EDF2-B5AC2965133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1F3BDFC-38B6-5927-4E91-9416D146F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6530297-56C7-AD77-18FD-BB031C658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0CAC7CE-F975-CF3A-90AE-60B4A9954B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193B246-9FF3-EA72-6165-03AE81BBEB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E64A4CD-1D37-EBF0-0BEB-B2BD3ABF0EFF}"/>
              </a:ext>
            </a:extLst>
          </p:cNvPr>
          <p:cNvSpPr>
            <a:spLocks noGrp="1"/>
          </p:cNvSpPr>
          <p:nvPr>
            <p:ph type="title"/>
          </p:nvPr>
        </p:nvSpPr>
        <p:spPr bwMode="white">
          <a:xfrm>
            <a:off x="275681" y="2950387"/>
            <a:ext cx="3541122" cy="3531403"/>
          </a:xfrm>
        </p:spPr>
        <p:txBody>
          <a:bodyPr vert="horz" lIns="91440" tIns="45720" rIns="91440" bIns="45720" rtlCol="0" anchor="t">
            <a:normAutofit/>
          </a:bodyPr>
          <a:lstStyle/>
          <a:p>
            <a:pPr algn="r"/>
            <a:r>
              <a:rPr lang="en-US" b="1">
                <a:solidFill>
                  <a:srgbClr val="FFFFFF"/>
                </a:solidFill>
              </a:rPr>
              <a:t>Supporting One Another:</a:t>
            </a:r>
            <a:br>
              <a:rPr lang="en-US"/>
            </a:br>
            <a:r>
              <a:rPr lang="en-US">
                <a:solidFill>
                  <a:srgbClr val="FFFFFF"/>
                </a:solidFill>
              </a:rPr>
              <a:t>unique collaborations</a:t>
            </a:r>
          </a:p>
        </p:txBody>
      </p:sp>
      <p:sp>
        <p:nvSpPr>
          <p:cNvPr id="3" name="TextBox 2">
            <a:extLst>
              <a:ext uri="{FF2B5EF4-FFF2-40B4-BE49-F238E27FC236}">
                <a16:creationId xmlns:a16="http://schemas.microsoft.com/office/drawing/2014/main" id="{FB493B32-E328-A172-6EE6-D57E1D3B8DD6}"/>
              </a:ext>
            </a:extLst>
          </p:cNvPr>
          <p:cNvSpPr txBox="1"/>
          <p:nvPr/>
        </p:nvSpPr>
        <p:spPr>
          <a:xfrm>
            <a:off x="9126101" y="6486242"/>
            <a:ext cx="305950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ea typeface="+mn-lt"/>
                <a:cs typeface="+mn-lt"/>
              </a:rPr>
              <a:t>Photo by </a:t>
            </a:r>
            <a:r>
              <a:rPr lang="en-US" sz="1400">
                <a:solidFill>
                  <a:schemeClr val="bg1"/>
                </a:solidFill>
                <a:ea typeface="+mn-lt"/>
                <a:cs typeface="+mn-lt"/>
                <a:hlinkClick r:id="rId3">
                  <a:extLst>
                    <a:ext uri="{A12FA001-AC4F-418D-AE19-62706E023703}">
                      <ahyp:hlinkClr xmlns:ahyp="http://schemas.microsoft.com/office/drawing/2018/hyperlinkcolor" val="tx"/>
                    </a:ext>
                  </a:extLst>
                </a:hlinkClick>
              </a:rPr>
              <a:t>Erika Fletcher</a:t>
            </a:r>
            <a:r>
              <a:rPr lang="en-US" sz="1400">
                <a:solidFill>
                  <a:schemeClr val="bg1"/>
                </a:solidFill>
                <a:ea typeface="+mn-lt"/>
                <a:cs typeface="+mn-lt"/>
              </a:rPr>
              <a:t> on </a:t>
            </a:r>
            <a:r>
              <a:rPr lang="en-US" sz="1400">
                <a:solidFill>
                  <a:schemeClr val="bg1"/>
                </a:solidFill>
                <a:ea typeface="+mn-lt"/>
                <a:cs typeface="+mn-lt"/>
                <a:hlinkClick r:id="rId4">
                  <a:extLst>
                    <a:ext uri="{A12FA001-AC4F-418D-AE19-62706E023703}">
                      <ahyp:hlinkClr xmlns:ahyp="http://schemas.microsoft.com/office/drawing/2018/hyperlinkcolor" val="tx"/>
                    </a:ext>
                  </a:extLst>
                </a:hlinkClick>
              </a:rPr>
              <a:t>Unsplash</a:t>
            </a:r>
            <a:r>
              <a:rPr lang="en-US" sz="1400">
                <a:solidFill>
                  <a:schemeClr val="bg1"/>
                </a:solidFill>
                <a:ea typeface="+mn-lt"/>
                <a:cs typeface="+mn-lt"/>
              </a:rPr>
              <a:t> </a:t>
            </a:r>
            <a:endParaRPr lang="en-US" sz="1400">
              <a:solidFill>
                <a:schemeClr val="bg1"/>
              </a:solidFill>
            </a:endParaRPr>
          </a:p>
        </p:txBody>
      </p:sp>
      <p:pic>
        <p:nvPicPr>
          <p:cNvPr id="4" name="Picture 3" descr="A municipal truck with a handpainted advertisement stating &quot;Get your library card&quot; ">
            <a:extLst>
              <a:ext uri="{FF2B5EF4-FFF2-40B4-BE49-F238E27FC236}">
                <a16:creationId xmlns:a16="http://schemas.microsoft.com/office/drawing/2014/main" id="{04DC5EDF-3B90-F53E-E259-D0B5299A4E15}"/>
              </a:ext>
            </a:extLst>
          </p:cNvPr>
          <p:cNvPicPr>
            <a:picLocks noChangeAspect="1"/>
          </p:cNvPicPr>
          <p:nvPr/>
        </p:nvPicPr>
        <p:blipFill>
          <a:blip r:embed="rId5"/>
          <a:srcRect l="-1177" t="12956" r="-174" b="24309"/>
          <a:stretch>
            <a:fillRect/>
          </a:stretch>
        </p:blipFill>
        <p:spPr>
          <a:xfrm>
            <a:off x="3812236" y="-6282"/>
            <a:ext cx="8373212" cy="6872863"/>
          </a:xfrm>
          <a:prstGeom prst="rect">
            <a:avLst/>
          </a:prstGeom>
        </p:spPr>
      </p:pic>
      <p:sp>
        <p:nvSpPr>
          <p:cNvPr id="7" name="TextBox 6">
            <a:extLst>
              <a:ext uri="{FF2B5EF4-FFF2-40B4-BE49-F238E27FC236}">
                <a16:creationId xmlns:a16="http://schemas.microsoft.com/office/drawing/2014/main" id="{7CB6D65B-CC3E-103F-6376-275AC484C1E8}"/>
              </a:ext>
            </a:extLst>
          </p:cNvPr>
          <p:cNvSpPr txBox="1"/>
          <p:nvPr/>
        </p:nvSpPr>
        <p:spPr>
          <a:xfrm>
            <a:off x="9120350" y="6494868"/>
            <a:ext cx="305950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ea typeface="+mn-lt"/>
                <a:cs typeface="+mn-lt"/>
              </a:rPr>
              <a:t>Photo by Lake Geneva Public Library</a:t>
            </a:r>
            <a:endParaRPr lang="en-US" sz="1400">
              <a:solidFill>
                <a:schemeClr val="bg1"/>
              </a:solidFill>
            </a:endParaRPr>
          </a:p>
        </p:txBody>
      </p:sp>
    </p:spTree>
    <p:extLst>
      <p:ext uri="{BB962C8B-B14F-4D97-AF65-F5344CB8AC3E}">
        <p14:creationId xmlns:p14="http://schemas.microsoft.com/office/powerpoint/2010/main" val="1071040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76B58F-1CF7-41B5-BF70-710D7AC7941C}"/>
              </a:ext>
            </a:extLst>
          </p:cNvPr>
          <p:cNvSpPr>
            <a:spLocks noGrp="1"/>
          </p:cNvSpPr>
          <p:nvPr>
            <p:ph type="title"/>
          </p:nvPr>
        </p:nvSpPr>
        <p:spPr>
          <a:xfrm>
            <a:off x="6657714" y="467271"/>
            <a:ext cx="4684955" cy="2052522"/>
          </a:xfrm>
        </p:spPr>
        <p:txBody>
          <a:bodyPr vert="horz" lIns="91440" tIns="45720" rIns="91440" bIns="45720" rtlCol="0" anchor="b">
            <a:normAutofit/>
          </a:bodyPr>
          <a:lstStyle/>
          <a:p>
            <a:r>
              <a:rPr lang="en-US" sz="4000" b="1" dirty="0"/>
              <a:t>Components for Consideration</a:t>
            </a:r>
            <a:br>
              <a:rPr lang="en-US" sz="3100" dirty="0"/>
            </a:br>
            <a:r>
              <a:rPr lang="en-US" sz="1800" dirty="0"/>
              <a:t>Building &amp; Leveraging Library Relationships</a:t>
            </a:r>
            <a:endParaRPr lang="en-US" sz="3100" dirty="0"/>
          </a:p>
        </p:txBody>
      </p:sp>
      <p:sp>
        <p:nvSpPr>
          <p:cNvPr id="28" name="Oval 27">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lose-up view of the arms of two people standing next to each other and holding open books">
            <a:extLst>
              <a:ext uri="{FF2B5EF4-FFF2-40B4-BE49-F238E27FC236}">
                <a16:creationId xmlns:a16="http://schemas.microsoft.com/office/drawing/2014/main" id="{9BCBBE4F-2EBD-0C48-6F0F-56A01D7475B3}"/>
              </a:ext>
            </a:extLst>
          </p:cNvPr>
          <p:cNvPicPr>
            <a:picLocks noGrp="1" noChangeAspect="1"/>
          </p:cNvPicPr>
          <p:nvPr>
            <p:ph sz="half" idx="1"/>
          </p:nvPr>
        </p:nvPicPr>
        <p:blipFill>
          <a:blip r:embed="rId3"/>
          <a:srcRect l="33250" r="-2" b="-2"/>
          <a:stretch>
            <a:fillRect/>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29"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30"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F3FF1311-DD92-45BA-B10F-C1A324C27B55}"/>
              </a:ext>
            </a:extLst>
          </p:cNvPr>
          <p:cNvSpPr>
            <a:spLocks noGrp="1"/>
          </p:cNvSpPr>
          <p:nvPr>
            <p:ph sz="half" idx="2"/>
          </p:nvPr>
        </p:nvSpPr>
        <p:spPr>
          <a:xfrm>
            <a:off x="6657715" y="2990818"/>
            <a:ext cx="4195673" cy="2913872"/>
          </a:xfrm>
        </p:spPr>
        <p:txBody>
          <a:bodyPr vert="horz" lIns="91440" tIns="45720" rIns="91440" bIns="45720" rtlCol="0" anchor="t">
            <a:normAutofit/>
          </a:bodyPr>
          <a:lstStyle/>
          <a:p>
            <a:pPr marL="0" indent="0">
              <a:buNone/>
            </a:pPr>
            <a:r>
              <a:rPr lang="en-US" sz="1900" b="1" u="sng" dirty="0">
                <a:solidFill>
                  <a:schemeClr val="tx1">
                    <a:alpha val="80000"/>
                  </a:schemeClr>
                </a:solidFill>
              </a:rPr>
              <a:t>Key Topics</a:t>
            </a:r>
          </a:p>
          <a:p>
            <a:r>
              <a:rPr lang="en-US" sz="1900" dirty="0">
                <a:solidFill>
                  <a:schemeClr val="tx1">
                    <a:alpha val="80000"/>
                  </a:schemeClr>
                </a:solidFill>
              </a:rPr>
              <a:t>Structural &amp; Operational Differences</a:t>
            </a:r>
          </a:p>
          <a:p>
            <a:pPr lvl="1"/>
            <a:r>
              <a:rPr lang="en-US" sz="1900" dirty="0">
                <a:solidFill>
                  <a:schemeClr val="tx1">
                    <a:alpha val="80000"/>
                  </a:schemeClr>
                </a:solidFill>
              </a:rPr>
              <a:t>Funding</a:t>
            </a:r>
          </a:p>
          <a:p>
            <a:pPr lvl="1"/>
            <a:r>
              <a:rPr lang="en-US" sz="1900" dirty="0">
                <a:solidFill>
                  <a:schemeClr val="tx1">
                    <a:alpha val="80000"/>
                  </a:schemeClr>
                </a:solidFill>
              </a:rPr>
              <a:t>Functionalities</a:t>
            </a:r>
          </a:p>
          <a:p>
            <a:r>
              <a:rPr lang="en-US" sz="1900" dirty="0">
                <a:solidFill>
                  <a:schemeClr val="tx1">
                    <a:alpha val="80000"/>
                  </a:schemeClr>
                </a:solidFill>
              </a:rPr>
              <a:t>Common Pain Points</a:t>
            </a:r>
          </a:p>
          <a:p>
            <a:r>
              <a:rPr lang="en-US" sz="1900" dirty="0">
                <a:solidFill>
                  <a:schemeClr val="tx1">
                    <a:alpha val="80000"/>
                  </a:schemeClr>
                </a:solidFill>
              </a:rPr>
              <a:t>Relationship Building</a:t>
            </a:r>
          </a:p>
          <a:p>
            <a:r>
              <a:rPr lang="en-US" sz="1900" dirty="0">
                <a:solidFill>
                  <a:schemeClr val="tx1">
                    <a:alpha val="80000"/>
                  </a:schemeClr>
                </a:solidFill>
              </a:rPr>
              <a:t>Success Stories</a:t>
            </a:r>
          </a:p>
        </p:txBody>
      </p:sp>
      <p:sp>
        <p:nvSpPr>
          <p:cNvPr id="31"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32"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1043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8ABED-9BF9-9DDD-BCB2-A74B48CD2A33}"/>
              </a:ext>
            </a:extLst>
          </p:cNvPr>
          <p:cNvSpPr>
            <a:spLocks noGrp="1"/>
          </p:cNvSpPr>
          <p:nvPr>
            <p:ph type="title"/>
          </p:nvPr>
        </p:nvSpPr>
        <p:spPr>
          <a:xfrm>
            <a:off x="451514" y="375313"/>
            <a:ext cx="5114017" cy="1139895"/>
          </a:xfrm>
        </p:spPr>
        <p:txBody>
          <a:bodyPr anchor="ctr">
            <a:normAutofit/>
          </a:bodyPr>
          <a:lstStyle/>
          <a:p>
            <a:r>
              <a:rPr lang="en-US" sz="3700" b="1" dirty="0">
                <a:solidFill>
                  <a:schemeClr val="bg1"/>
                </a:solidFill>
              </a:rPr>
              <a:t>Unique Collaborations</a:t>
            </a:r>
          </a:p>
        </p:txBody>
      </p:sp>
      <p:pic>
        <p:nvPicPr>
          <p:cNvPr id="4" name="Picture 3" descr="A municipal truck with a handpainted advertisement saying &quot;L G Library Est 1895&quot;">
            <a:extLst>
              <a:ext uri="{FF2B5EF4-FFF2-40B4-BE49-F238E27FC236}">
                <a16:creationId xmlns:a16="http://schemas.microsoft.com/office/drawing/2014/main" id="{06542939-58CC-BFE9-036A-8C2A3A12375A}"/>
              </a:ext>
            </a:extLst>
          </p:cNvPr>
          <p:cNvPicPr>
            <a:picLocks noChangeAspect="1"/>
          </p:cNvPicPr>
          <p:nvPr/>
        </p:nvPicPr>
        <p:blipFill>
          <a:blip r:embed="rId3"/>
          <a:srcRect t="16415" r="-1" b="34440"/>
          <a:stretch>
            <a:fillRect/>
          </a:stretch>
        </p:blipFill>
        <p:spPr>
          <a:xfrm>
            <a:off x="451514" y="2222287"/>
            <a:ext cx="5553071" cy="3638763"/>
          </a:xfrm>
          <a:prstGeom prst="rect">
            <a:avLst/>
          </a:prstGeom>
          <a:noFill/>
          <a:ln w="25400">
            <a:gradFill>
              <a:gsLst>
                <a:gs pos="0">
                  <a:schemeClr val="bg2"/>
                </a:gs>
                <a:gs pos="50000">
                  <a:srgbClr val="4A3030"/>
                </a:gs>
                <a:gs pos="100000">
                  <a:schemeClr val="accent1"/>
                </a:gs>
              </a:gsLst>
              <a:lin ang="5400000" scaled="1"/>
            </a:gradFill>
          </a:ln>
          <a:effectLst>
            <a:outerShdw blurRad="63500" sx="102000" sy="102000" algn="ctr" rotWithShape="0">
              <a:prstClr val="black">
                <a:alpha val="40000"/>
              </a:prstClr>
            </a:outerShdw>
          </a:effectLst>
        </p:spPr>
      </p:pic>
      <p:sp>
        <p:nvSpPr>
          <p:cNvPr id="3" name="Content Placeholder 2">
            <a:extLst>
              <a:ext uri="{FF2B5EF4-FFF2-40B4-BE49-F238E27FC236}">
                <a16:creationId xmlns:a16="http://schemas.microsoft.com/office/drawing/2014/main" id="{AD2687CC-7C15-91FA-AD01-EEE141683D49}"/>
              </a:ext>
            </a:extLst>
          </p:cNvPr>
          <p:cNvSpPr>
            <a:spLocks noGrp="1"/>
          </p:cNvSpPr>
          <p:nvPr>
            <p:ph sz="quarter" idx="13"/>
          </p:nvPr>
        </p:nvSpPr>
        <p:spPr>
          <a:xfrm>
            <a:off x="6456099" y="228600"/>
            <a:ext cx="5553071" cy="6337300"/>
          </a:xfrm>
        </p:spPr>
        <p:txBody>
          <a:bodyPr vert="horz" lIns="91440" tIns="45720" rIns="91440" bIns="45720" rtlCol="0" anchor="t">
            <a:noAutofit/>
          </a:bodyPr>
          <a:lstStyle/>
          <a:p>
            <a:endParaRPr lang="en-US" sz="1800" dirty="0"/>
          </a:p>
          <a:p>
            <a:r>
              <a:rPr lang="en-US" sz="2000" b="1" dirty="0"/>
              <a:t>City of Kaukauna &amp; Kaukauna Library</a:t>
            </a:r>
          </a:p>
          <a:p>
            <a:pPr lvl="1">
              <a:buFont typeface="Courier New" panose="020B0604020202020204" pitchFamily="34" charset="0"/>
              <a:buChar char="o"/>
            </a:pPr>
            <a:r>
              <a:rPr lang="en-US" sz="2000" dirty="0"/>
              <a:t>Cross-functional leadership team</a:t>
            </a:r>
          </a:p>
          <a:p>
            <a:pPr lvl="1">
              <a:buFont typeface="Courier New" panose="020B0604020202020204" pitchFamily="34" charset="0"/>
              <a:buChar char="o"/>
            </a:pPr>
            <a:r>
              <a:rPr lang="en-US" sz="2000" dirty="0"/>
              <a:t>Library is Sunshine Committee for the City</a:t>
            </a:r>
          </a:p>
          <a:p>
            <a:r>
              <a:rPr lang="en-US" sz="2000" b="1" dirty="0"/>
              <a:t>Lake Geneva Building &amp; Maintenance Support</a:t>
            </a:r>
            <a:endParaRPr lang="en-US" sz="2000" dirty="0"/>
          </a:p>
          <a:p>
            <a:pPr lvl="1">
              <a:buFont typeface="Courier New" panose="020B0604020202020204" pitchFamily="34" charset="0"/>
              <a:buChar char="o"/>
            </a:pPr>
            <a:r>
              <a:rPr lang="en-US" sz="2000" dirty="0"/>
              <a:t>Grass-cutting, snow removal, coordination of delayed openings</a:t>
            </a:r>
          </a:p>
          <a:p>
            <a:pPr lvl="1">
              <a:buFont typeface="Courier New" panose="020B0604020202020204" pitchFamily="34" charset="0"/>
              <a:buChar char="o"/>
            </a:pPr>
            <a:r>
              <a:rPr lang="en-US" sz="2000" dirty="0"/>
              <a:t>Advertise the Library on DPW trucks</a:t>
            </a:r>
          </a:p>
          <a:p>
            <a:pPr lvl="1">
              <a:buFont typeface="Courier New" panose="020B0604020202020204" pitchFamily="34" charset="0"/>
              <a:buChar char="o"/>
            </a:pPr>
            <a:r>
              <a:rPr lang="en-US" sz="2000" dirty="0"/>
              <a:t>Library helps provide community information through panel events with the police chief, fire chief, city administrator, etc. </a:t>
            </a:r>
          </a:p>
          <a:p>
            <a:r>
              <a:rPr lang="en-US" sz="2000" b="1" dirty="0"/>
              <a:t>Collaborative programming</a:t>
            </a:r>
          </a:p>
          <a:p>
            <a:pPr lvl="1">
              <a:buFont typeface="Courier New" panose="020B0604020202020204" pitchFamily="34" charset="0"/>
              <a:buChar char="o"/>
            </a:pPr>
            <a:r>
              <a:rPr lang="en-US" sz="2000" dirty="0"/>
              <a:t>Sheboygan Poet Laureate program with the mayor's office</a:t>
            </a:r>
          </a:p>
          <a:p>
            <a:pPr lvl="1">
              <a:buFont typeface="Courier New" panose="020B0604020202020204" pitchFamily="34" charset="0"/>
              <a:buChar char="o"/>
            </a:pPr>
            <a:r>
              <a:rPr lang="en-US" sz="2000" dirty="0"/>
              <a:t>Collaborative programming with Rec Department</a:t>
            </a:r>
          </a:p>
          <a:p>
            <a:pPr lvl="1">
              <a:buFont typeface="Courier New" panose="020B0604020202020204" pitchFamily="34" charset="0"/>
              <a:buChar char="o"/>
            </a:pPr>
            <a:endParaRPr lang="en-US" sz="1800" dirty="0"/>
          </a:p>
        </p:txBody>
      </p:sp>
    </p:spTree>
    <p:extLst>
      <p:ext uri="{BB962C8B-B14F-4D97-AF65-F5344CB8AC3E}">
        <p14:creationId xmlns:p14="http://schemas.microsoft.com/office/powerpoint/2010/main" val="3019927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2AF14-08F1-D98F-FF7E-72B268309780}"/>
              </a:ext>
            </a:extLst>
          </p:cNvPr>
          <p:cNvSpPr>
            <a:spLocks noGrp="1"/>
          </p:cNvSpPr>
          <p:nvPr>
            <p:ph type="title"/>
          </p:nvPr>
        </p:nvSpPr>
        <p:spPr/>
        <p:txBody>
          <a:bodyPr>
            <a:normAutofit/>
          </a:bodyPr>
          <a:lstStyle/>
          <a:p>
            <a:r>
              <a:rPr lang="en-US" sz="4000" b="1" dirty="0"/>
              <a:t>Ongoing Administrative Collaboration</a:t>
            </a:r>
          </a:p>
        </p:txBody>
      </p:sp>
      <p:sp>
        <p:nvSpPr>
          <p:cNvPr id="3" name="Picture Placeholder 2">
            <a:extLst>
              <a:ext uri="{FF2B5EF4-FFF2-40B4-BE49-F238E27FC236}">
                <a16:creationId xmlns:a16="http://schemas.microsoft.com/office/drawing/2014/main" id="{301C30B9-A80A-729A-DBB9-FF434BD1B504}"/>
              </a:ext>
            </a:extLst>
          </p:cNvPr>
          <p:cNvSpPr>
            <a:spLocks noGrp="1"/>
          </p:cNvSpPr>
          <p:nvPr>
            <p:ph idx="1"/>
          </p:nvPr>
        </p:nvSpPr>
        <p:spPr/>
        <p:txBody>
          <a:bodyPr vert="horz" lIns="91440" tIns="45720" rIns="91440" bIns="45720" rtlCol="0" anchor="t">
            <a:normAutofit/>
          </a:bodyPr>
          <a:lstStyle/>
          <a:p>
            <a:r>
              <a:rPr lang="en-US" sz="2400" b="1" dirty="0"/>
              <a:t>Appleton Public Library</a:t>
            </a:r>
          </a:p>
          <a:p>
            <a:pPr lvl="1">
              <a:buFont typeface="Courier New" panose="020B0604020202020204" pitchFamily="34" charset="0"/>
              <a:buChar char="o"/>
            </a:pPr>
            <a:r>
              <a:rPr lang="en-US" sz="2000" dirty="0"/>
              <a:t>"Consistent transparency, clear communication about the library's role, and a conscious effort to engage without defensiveness (on both sides)" </a:t>
            </a:r>
          </a:p>
          <a:p>
            <a:r>
              <a:rPr lang="en-US" sz="2400" b="1" dirty="0"/>
              <a:t>Somerset Public Library</a:t>
            </a:r>
          </a:p>
          <a:p>
            <a:pPr lvl="1">
              <a:buFont typeface="Courier New" panose="020B0604020202020204" pitchFamily="34" charset="0"/>
              <a:buChar char="o"/>
            </a:pPr>
            <a:r>
              <a:rPr lang="en-US" sz="2000" dirty="0"/>
              <a:t>Regular department head meetings lead to collaborative budget work</a:t>
            </a:r>
          </a:p>
          <a:p>
            <a:pPr lvl="1">
              <a:buFont typeface="Courier New" panose="020B0604020202020204" pitchFamily="34" charset="0"/>
              <a:buChar char="o"/>
            </a:pPr>
            <a:r>
              <a:rPr lang="en-US" sz="2000" dirty="0"/>
              <a:t>"It creates a respectful, collaborative process rather than one where departments feel pitted against each other for funding." </a:t>
            </a:r>
          </a:p>
        </p:txBody>
      </p:sp>
      <p:grpSp>
        <p:nvGrpSpPr>
          <p:cNvPr id="4" name="Group 3" descr="&quot;Trust each other's expertise and judgment, &#10;and lean on each other's strengths.&quot; &#10;- Dwight Foster Public Library, Fort Atkinson&#10;">
            <a:extLst>
              <a:ext uri="{FF2B5EF4-FFF2-40B4-BE49-F238E27FC236}">
                <a16:creationId xmlns:a16="http://schemas.microsoft.com/office/drawing/2014/main" id="{5A2EDBA4-3848-E3D9-6D09-CFD92EFDD2EF}"/>
              </a:ext>
            </a:extLst>
          </p:cNvPr>
          <p:cNvGrpSpPr/>
          <p:nvPr/>
        </p:nvGrpSpPr>
        <p:grpSpPr>
          <a:xfrm>
            <a:off x="1638300" y="4610626"/>
            <a:ext cx="8915400" cy="1566337"/>
            <a:chOff x="0" y="1653643"/>
            <a:chExt cx="6172199" cy="1566337"/>
          </a:xfrm>
        </p:grpSpPr>
        <p:sp>
          <p:nvSpPr>
            <p:cNvPr id="5" name="Rectangle: Rounded Corners 4">
              <a:extLst>
                <a:ext uri="{FF2B5EF4-FFF2-40B4-BE49-F238E27FC236}">
                  <a16:creationId xmlns:a16="http://schemas.microsoft.com/office/drawing/2014/main" id="{3E3C2C7E-0A71-3414-9704-59358978CA40}"/>
                </a:ext>
              </a:extLst>
            </p:cNvPr>
            <p:cNvSpPr/>
            <p:nvPr/>
          </p:nvSpPr>
          <p:spPr>
            <a:xfrm>
              <a:off x="0" y="1653643"/>
              <a:ext cx="6172199" cy="156633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6" name="Rectangle: Rounded Corners 4">
              <a:extLst>
                <a:ext uri="{FF2B5EF4-FFF2-40B4-BE49-F238E27FC236}">
                  <a16:creationId xmlns:a16="http://schemas.microsoft.com/office/drawing/2014/main" id="{389D168A-FB83-69D2-E97C-63BE749570CC}"/>
                </a:ext>
              </a:extLst>
            </p:cNvPr>
            <p:cNvSpPr txBox="1"/>
            <p:nvPr/>
          </p:nvSpPr>
          <p:spPr>
            <a:xfrm>
              <a:off x="76462" y="1730105"/>
              <a:ext cx="6019275" cy="14134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r>
                <a:rPr lang="en-US" sz="2800" b="1" dirty="0">
                  <a:latin typeface="+mj-lt"/>
                </a:rPr>
                <a:t>"Trust each other's expertise and judgment, </a:t>
              </a:r>
              <a:br>
                <a:rPr lang="en-US" sz="2800" b="1" dirty="0">
                  <a:latin typeface="+mj-lt"/>
                </a:rPr>
              </a:br>
              <a:r>
                <a:rPr lang="en-US" sz="2800" b="1" dirty="0">
                  <a:latin typeface="+mj-lt"/>
                </a:rPr>
                <a:t>and lean on each other's strengths." </a:t>
              </a:r>
            </a:p>
            <a:p>
              <a:pPr algn="r"/>
              <a:r>
                <a:rPr lang="en-US" sz="2000" dirty="0"/>
                <a:t>- Dwight Foster Public Library, Fort Atkinson</a:t>
              </a:r>
              <a:endParaRPr lang="en-US" sz="3600" dirty="0"/>
            </a:p>
          </p:txBody>
        </p:sp>
      </p:grpSp>
    </p:spTree>
    <p:extLst>
      <p:ext uri="{BB962C8B-B14F-4D97-AF65-F5344CB8AC3E}">
        <p14:creationId xmlns:p14="http://schemas.microsoft.com/office/powerpoint/2010/main" val="3345955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AAF94F-7A8E-8799-ECFA-9F7EE38612D1}"/>
              </a:ext>
            </a:extLst>
          </p:cNvPr>
          <p:cNvSpPr>
            <a:spLocks noGrp="1"/>
          </p:cNvSpPr>
          <p:nvPr>
            <p:ph type="title"/>
          </p:nvPr>
        </p:nvSpPr>
        <p:spPr>
          <a:xfrm>
            <a:off x="411480" y="987552"/>
            <a:ext cx="4902804" cy="1088136"/>
          </a:xfrm>
        </p:spPr>
        <p:txBody>
          <a:bodyPr vert="horz" lIns="91440" tIns="45720" rIns="91440" bIns="45720" rtlCol="0" anchor="b">
            <a:noAutofit/>
          </a:bodyPr>
          <a:lstStyle/>
          <a:p>
            <a:r>
              <a:rPr lang="en-US" sz="4000" b="1"/>
              <a:t>More Collaborations</a:t>
            </a:r>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71D0C64-46CA-2EA2-CD24-ADAF32871CEA}"/>
              </a:ext>
            </a:extLst>
          </p:cNvPr>
          <p:cNvSpPr>
            <a:spLocks noGrp="1"/>
          </p:cNvSpPr>
          <p:nvPr>
            <p:ph type="body" sz="half" idx="2"/>
          </p:nvPr>
        </p:nvSpPr>
        <p:spPr>
          <a:xfrm>
            <a:off x="411479" y="2688336"/>
            <a:ext cx="4887284" cy="3929504"/>
          </a:xfrm>
        </p:spPr>
        <p:txBody>
          <a:bodyPr vert="horz" lIns="91440" tIns="45720" rIns="91440" bIns="45720" rtlCol="0" anchor="t">
            <a:normAutofit/>
          </a:bodyPr>
          <a:lstStyle/>
          <a:p>
            <a:pPr indent="-228600">
              <a:buFont typeface="Arial" panose="020B0604020202020204" pitchFamily="34" charset="0"/>
              <a:buChar char="•"/>
            </a:pPr>
            <a:r>
              <a:rPr lang="en-US" sz="2200" b="1" dirty="0"/>
              <a:t>Mukwonago Community Library</a:t>
            </a:r>
          </a:p>
          <a:p>
            <a:pPr lvl="1" indent="-228600">
              <a:buFont typeface="Courier New" panose="020B0604020202020204" pitchFamily="34" charset="0"/>
              <a:buChar char="o"/>
            </a:pPr>
            <a:r>
              <a:rPr lang="en-US" sz="2000" dirty="0"/>
              <a:t>Collaborative rain garden project</a:t>
            </a:r>
          </a:p>
          <a:p>
            <a:pPr lvl="1" indent="-228600">
              <a:buFont typeface="Courier New" panose="020B0604020202020204" pitchFamily="34" charset="0"/>
              <a:buChar char="o"/>
            </a:pPr>
            <a:r>
              <a:rPr lang="en-US" sz="2000" dirty="0"/>
              <a:t>Library welcome bags distributed at meter changes</a:t>
            </a:r>
            <a:endParaRPr lang="en-US" sz="1800" dirty="0"/>
          </a:p>
          <a:p>
            <a:pPr indent="-285750">
              <a:buFont typeface="Arial" panose="020B0604020202020204" pitchFamily="34" charset="0"/>
              <a:buChar char="•"/>
            </a:pPr>
            <a:r>
              <a:rPr lang="en-US" sz="2200" b="1" dirty="0"/>
              <a:t>New Berlin </a:t>
            </a:r>
          </a:p>
          <a:p>
            <a:pPr lvl="1" indent="-228600">
              <a:buFont typeface="Courier New" panose="020B0604020202020204" pitchFamily="34" charset="0"/>
              <a:buChar char="o"/>
            </a:pPr>
            <a:r>
              <a:rPr lang="en-US" sz="2000" dirty="0"/>
              <a:t>New city employees get a library card and library info during onboarding</a:t>
            </a:r>
          </a:p>
          <a:p>
            <a:pPr lvl="1" indent="-228600">
              <a:buFont typeface="Courier New" panose="020B0604020202020204" pitchFamily="34" charset="0"/>
              <a:buChar char="o"/>
            </a:pPr>
            <a:r>
              <a:rPr lang="en-US" sz="2000" dirty="0"/>
              <a:t>Invites road crew to use the library restrooms and as a warming center</a:t>
            </a:r>
          </a:p>
          <a:p>
            <a:pPr lvl="1" indent="-228600">
              <a:buFont typeface="Courier New" panose="020B0604020202020204" pitchFamily="34" charset="0"/>
              <a:buChar char="o"/>
            </a:pPr>
            <a:r>
              <a:rPr lang="en-US" sz="2000" dirty="0"/>
              <a:t>Engaged in city emergency management</a:t>
            </a:r>
          </a:p>
          <a:p>
            <a:pPr indent="-228600">
              <a:buChar char="•"/>
            </a:pPr>
            <a:endParaRPr lang="en-US" sz="2200" dirty="0"/>
          </a:p>
        </p:txBody>
      </p:sp>
      <p:pic>
        <p:nvPicPr>
          <p:cNvPr id="5" name="Picture Placeholder 4" descr="A monarch butterfly perched on the end of a milkweed leaf">
            <a:extLst>
              <a:ext uri="{FF2B5EF4-FFF2-40B4-BE49-F238E27FC236}">
                <a16:creationId xmlns:a16="http://schemas.microsoft.com/office/drawing/2014/main" id="{BCBF6127-AAD8-F9CB-682F-7B19A9232A73}"/>
              </a:ext>
            </a:extLst>
          </p:cNvPr>
          <p:cNvPicPr>
            <a:picLocks noGrp="1" noChangeAspect="1"/>
          </p:cNvPicPr>
          <p:nvPr>
            <p:ph type="pic" idx="1"/>
          </p:nvPr>
        </p:nvPicPr>
        <p:blipFill>
          <a:blip r:embed="rId3"/>
          <a:srcRect l="9249" r="15468"/>
          <a:stretch>
            <a:fillRect/>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7" name="TextBox 6">
            <a:extLst>
              <a:ext uri="{FF2B5EF4-FFF2-40B4-BE49-F238E27FC236}">
                <a16:creationId xmlns:a16="http://schemas.microsoft.com/office/drawing/2014/main" id="{55176F26-25AA-C202-D440-97AC2D02B27F}"/>
              </a:ext>
            </a:extLst>
          </p:cNvPr>
          <p:cNvSpPr txBox="1"/>
          <p:nvPr/>
        </p:nvSpPr>
        <p:spPr>
          <a:xfrm>
            <a:off x="8775292" y="6466113"/>
            <a:ext cx="370648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ea typeface="+mn-lt"/>
                <a:cs typeface="+mn-lt"/>
              </a:rPr>
              <a:t>Photo by Mukwonago Community Library</a:t>
            </a:r>
            <a:endParaRPr lang="en-US" sz="1400" err="1">
              <a:solidFill>
                <a:schemeClr val="bg1"/>
              </a:solidFill>
            </a:endParaRPr>
          </a:p>
        </p:txBody>
      </p:sp>
    </p:spTree>
    <p:extLst>
      <p:ext uri="{BB962C8B-B14F-4D97-AF65-F5344CB8AC3E}">
        <p14:creationId xmlns:p14="http://schemas.microsoft.com/office/powerpoint/2010/main" val="1729632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13904B-512F-B0FB-ACAE-FEE6401A74E4}"/>
              </a:ext>
            </a:extLst>
          </p:cNvPr>
          <p:cNvSpPr>
            <a:spLocks noGrp="1"/>
          </p:cNvSpPr>
          <p:nvPr>
            <p:ph type="title"/>
          </p:nvPr>
        </p:nvSpPr>
        <p:spPr>
          <a:xfrm>
            <a:off x="599178" y="2766888"/>
            <a:ext cx="3115265" cy="1324215"/>
          </a:xfrm>
        </p:spPr>
        <p:txBody>
          <a:bodyPr anchor="b">
            <a:normAutofit/>
          </a:bodyPr>
          <a:lstStyle/>
          <a:p>
            <a:pPr lvl="0" algn="r">
              <a:spcAft>
                <a:spcPts val="600"/>
              </a:spcAft>
            </a:pPr>
            <a:r>
              <a:rPr lang="en-US" sz="4000" b="1" dirty="0">
                <a:solidFill>
                  <a:schemeClr val="bg1"/>
                </a:solidFill>
              </a:rPr>
              <a:t>Upcoming Events</a:t>
            </a:r>
          </a:p>
        </p:txBody>
      </p:sp>
      <p:sp>
        <p:nvSpPr>
          <p:cNvPr id="4" name="Content Placeholder 3">
            <a:extLst>
              <a:ext uri="{FF2B5EF4-FFF2-40B4-BE49-F238E27FC236}">
                <a16:creationId xmlns:a16="http://schemas.microsoft.com/office/drawing/2014/main" id="{F544A829-85FB-773D-85D8-293C9327D70A}"/>
              </a:ext>
            </a:extLst>
          </p:cNvPr>
          <p:cNvSpPr>
            <a:spLocks noGrp="1"/>
          </p:cNvSpPr>
          <p:nvPr>
            <p:ph idx="1"/>
          </p:nvPr>
        </p:nvSpPr>
        <p:spPr>
          <a:xfrm>
            <a:off x="4637002" y="891329"/>
            <a:ext cx="7093343" cy="5095618"/>
          </a:xfrm>
        </p:spPr>
        <p:txBody>
          <a:bodyPr>
            <a:noAutofit/>
          </a:bodyPr>
          <a:lstStyle/>
          <a:p>
            <a:pPr lvl="1">
              <a:spcAft>
                <a:spcPts val="1200"/>
              </a:spcAft>
            </a:pPr>
            <a:r>
              <a:rPr lang="en-US" i="1" dirty="0"/>
              <a:t>Collaborating for Community Success: </a:t>
            </a:r>
            <a:r>
              <a:rPr lang="en-US" b="1" dirty="0"/>
              <a:t>Understanding Library Authority under </a:t>
            </a:r>
            <a:br>
              <a:rPr lang="en-US" b="1" dirty="0"/>
            </a:br>
            <a:r>
              <a:rPr lang="en-US" b="1" dirty="0"/>
              <a:t>Wis. Stat. Chapter 43</a:t>
            </a:r>
            <a:br>
              <a:rPr lang="en-US" dirty="0"/>
            </a:br>
            <a:r>
              <a:rPr lang="en-US" sz="2000" dirty="0"/>
              <a:t>William </a:t>
            </a:r>
            <a:r>
              <a:rPr lang="en-US" sz="2000" dirty="0" err="1"/>
              <a:t>Oemichen</a:t>
            </a:r>
            <a:r>
              <a:rPr lang="en-US" sz="2000" dirty="0"/>
              <a:t>, JD, Local Government Law Educator</a:t>
            </a:r>
            <a:br>
              <a:rPr lang="en-US" dirty="0"/>
            </a:br>
            <a:r>
              <a:rPr lang="en-US" dirty="0"/>
              <a:t>Thursday, July 16</a:t>
            </a:r>
            <a:r>
              <a:rPr lang="en-US" baseline="30000" dirty="0"/>
              <a:t>th</a:t>
            </a:r>
            <a:r>
              <a:rPr lang="en-US" dirty="0"/>
              <a:t> at 2:00 p.m. | </a:t>
            </a:r>
            <a:r>
              <a:rPr lang="en-US" b="1" dirty="0">
                <a:hlinkClick r:id="rId3"/>
              </a:rPr>
              <a:t>REGISTER</a:t>
            </a:r>
            <a:endParaRPr lang="en-US" b="1" dirty="0"/>
          </a:p>
          <a:p>
            <a:pPr lvl="1">
              <a:spcAft>
                <a:spcPts val="1200"/>
              </a:spcAft>
            </a:pPr>
            <a:r>
              <a:rPr lang="en-US" i="1" dirty="0"/>
              <a:t>Trustee Training Week</a:t>
            </a:r>
            <a:r>
              <a:rPr lang="en-US" dirty="0"/>
              <a:t>: </a:t>
            </a:r>
            <a:r>
              <a:rPr lang="en-US" b="1" dirty="0"/>
              <a:t>“All Playing in the Same Orchestra”  </a:t>
            </a:r>
            <a:br>
              <a:rPr lang="en-US" b="1" dirty="0"/>
            </a:br>
            <a:r>
              <a:rPr lang="en-US" dirty="0"/>
              <a:t>Thursday, August 13</a:t>
            </a:r>
            <a:r>
              <a:rPr lang="en-US" baseline="30000" dirty="0"/>
              <a:t>th</a:t>
            </a:r>
            <a:r>
              <a:rPr lang="en-US" dirty="0"/>
              <a:t> at 12:00 p.m. | </a:t>
            </a:r>
            <a:r>
              <a:rPr lang="en-US" b="1" dirty="0">
                <a:hlinkClick r:id="rId4"/>
              </a:rPr>
              <a:t>REGISTER</a:t>
            </a:r>
            <a:endParaRPr lang="en-US" b="1" dirty="0"/>
          </a:p>
          <a:p>
            <a:pPr lvl="1">
              <a:spcAft>
                <a:spcPts val="1200"/>
              </a:spcAft>
            </a:pPr>
            <a:r>
              <a:rPr lang="en-US" dirty="0"/>
              <a:t>Wisconsin Library Association Fall Conference</a:t>
            </a:r>
            <a:br>
              <a:rPr lang="en-US" dirty="0"/>
            </a:br>
            <a:br>
              <a:rPr lang="en-US" dirty="0"/>
            </a:br>
            <a:br>
              <a:rPr lang="en-US" dirty="0"/>
            </a:br>
            <a:r>
              <a:rPr lang="en-US" dirty="0"/>
              <a:t>Do you have an example of a collaborative effort with your library to share?  Let us know!</a:t>
            </a:r>
          </a:p>
          <a:p>
            <a:pPr lvl="1">
              <a:spcAft>
                <a:spcPts val="1200"/>
              </a:spcAft>
            </a:pPr>
            <a:endParaRPr lang="en-US" dirty="0"/>
          </a:p>
        </p:txBody>
      </p:sp>
    </p:spTree>
    <p:extLst>
      <p:ext uri="{BB962C8B-B14F-4D97-AF65-F5344CB8AC3E}">
        <p14:creationId xmlns:p14="http://schemas.microsoft.com/office/powerpoint/2010/main" val="1644443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8FD008-B409-07B4-EFCA-BF39EE3CC60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90EBAB1-C2C6-83B9-91DB-FBEEF2A71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EA61DE-C76A-E69B-2239-5141BEFA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13D4A5-5D4A-8B68-EB30-8D7C0E5DB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91B6FD7-300A-44E4-4873-0235A2B38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FC18A0E-90CF-AC70-5EE9-81CCD4118CF8}"/>
              </a:ext>
            </a:extLst>
          </p:cNvPr>
          <p:cNvSpPr>
            <a:spLocks noGrp="1"/>
          </p:cNvSpPr>
          <p:nvPr>
            <p:ph type="title"/>
          </p:nvPr>
        </p:nvSpPr>
        <p:spPr bwMode="white">
          <a:xfrm>
            <a:off x="571183" y="3088093"/>
            <a:ext cx="3052293" cy="681813"/>
          </a:xfrm>
        </p:spPr>
        <p:txBody>
          <a:bodyPr vert="horz" lIns="91440" tIns="45720" rIns="91440" bIns="45720" rtlCol="0" anchor="t">
            <a:normAutofit/>
          </a:bodyPr>
          <a:lstStyle/>
          <a:p>
            <a:pPr algn="r"/>
            <a:r>
              <a:rPr lang="en-US" b="1" dirty="0">
                <a:solidFill>
                  <a:srgbClr val="FFFFFF"/>
                </a:solidFill>
              </a:rPr>
              <a:t>Thank you! </a:t>
            </a:r>
            <a:endParaRPr lang="en-US" dirty="0">
              <a:solidFill>
                <a:srgbClr val="FFFFFF"/>
              </a:solidFill>
            </a:endParaRPr>
          </a:p>
        </p:txBody>
      </p:sp>
      <p:pic>
        <p:nvPicPr>
          <p:cNvPr id="5" name="Picture 4" descr="A sunny field filled with yellow flowers">
            <a:extLst>
              <a:ext uri="{FF2B5EF4-FFF2-40B4-BE49-F238E27FC236}">
                <a16:creationId xmlns:a16="http://schemas.microsoft.com/office/drawing/2014/main" id="{F58B5241-214F-02BA-070A-7C76BA12A9C9}"/>
              </a:ext>
              <a:ext uri="{C183D7F6-B498-43B3-948B-1728B52AA6E4}">
                <adec:decorative xmlns:adec="http://schemas.microsoft.com/office/drawing/2017/decorative" val="0"/>
              </a:ext>
            </a:extLst>
          </p:cNvPr>
          <p:cNvPicPr>
            <a:picLocks noChangeAspect="1"/>
          </p:cNvPicPr>
          <p:nvPr/>
        </p:nvPicPr>
        <p:blipFill>
          <a:blip r:embed="rId3"/>
          <a:srcRect l="10941" t="-130" r="-73" b="130"/>
          <a:stretch>
            <a:fillRect/>
          </a:stretch>
        </p:blipFill>
        <p:spPr>
          <a:xfrm>
            <a:off x="4038599" y="10"/>
            <a:ext cx="8160026" cy="6875809"/>
          </a:xfrm>
          <a:prstGeom prst="rect">
            <a:avLst/>
          </a:prstGeom>
        </p:spPr>
      </p:pic>
      <p:sp>
        <p:nvSpPr>
          <p:cNvPr id="3" name="TextBox 2">
            <a:extLst>
              <a:ext uri="{FF2B5EF4-FFF2-40B4-BE49-F238E27FC236}">
                <a16:creationId xmlns:a16="http://schemas.microsoft.com/office/drawing/2014/main" id="{E5D90151-5BD1-6BE2-96C0-BEDD9CE31EC3}"/>
              </a:ext>
            </a:extLst>
          </p:cNvPr>
          <p:cNvSpPr txBox="1"/>
          <p:nvPr/>
        </p:nvSpPr>
        <p:spPr>
          <a:xfrm>
            <a:off x="4688710" y="736420"/>
            <a:ext cx="7061517" cy="5402978"/>
          </a:xfrm>
          <a:prstGeom prst="rect">
            <a:avLst/>
          </a:prstGeom>
          <a:solidFill>
            <a:schemeClr val="bg1">
              <a:alpha val="80000"/>
            </a:schemeClr>
          </a:solidFill>
        </p:spPr>
        <p:txBody>
          <a:bodyPr wrap="square" rtlCol="0" anchor="ctr" anchorCtr="0">
            <a:noAutofit/>
          </a:bodyPr>
          <a:lstStyle/>
          <a:p>
            <a:pPr algn="ctr">
              <a:lnSpc>
                <a:spcPct val="100000"/>
              </a:lnSpc>
              <a:spcBef>
                <a:spcPts val="0"/>
              </a:spcBef>
              <a:spcAft>
                <a:spcPts val="1400"/>
              </a:spcAft>
            </a:pPr>
            <a:r>
              <a:rPr lang="en-US" sz="2400" b="1" dirty="0">
                <a:solidFill>
                  <a:schemeClr val="tx2">
                    <a:lumMod val="90000"/>
                    <a:lumOff val="10000"/>
                  </a:schemeClr>
                </a:solidFill>
              </a:rPr>
              <a:t>Teresa Schmidt</a:t>
            </a:r>
            <a:br>
              <a:rPr lang="en-US" sz="2400" b="1" dirty="0"/>
            </a:br>
            <a:r>
              <a:rPr lang="en-US" dirty="0"/>
              <a:t>Public Library Administration Consultant</a:t>
            </a:r>
            <a:br>
              <a:rPr lang="en-US" dirty="0"/>
            </a:br>
            <a:r>
              <a:rPr lang="en-US" dirty="0"/>
              <a:t>Wisconsin DPI Bureau of Libraries</a:t>
            </a:r>
            <a:br>
              <a:rPr lang="en-US" dirty="0"/>
            </a:br>
            <a:r>
              <a:rPr lang="en-US" dirty="0">
                <a:solidFill>
                  <a:srgbClr val="002060"/>
                </a:solidFill>
                <a:hlinkClick r:id="rId4">
                  <a:extLst>
                    <a:ext uri="{A12FA001-AC4F-418D-AE19-62706E023703}">
                      <ahyp:hlinkClr xmlns:ahyp="http://schemas.microsoft.com/office/drawing/2018/hyperlinkcolor" val="tx"/>
                    </a:ext>
                  </a:extLst>
                </a:hlinkClick>
              </a:rPr>
              <a:t>teresa.schmidt@dpi.wi.gov</a:t>
            </a:r>
            <a:r>
              <a:rPr lang="en-US" dirty="0">
                <a:solidFill>
                  <a:srgbClr val="002060"/>
                </a:solidFill>
              </a:rPr>
              <a:t> </a:t>
            </a:r>
          </a:p>
          <a:p>
            <a:pPr algn="ctr">
              <a:lnSpc>
                <a:spcPct val="100000"/>
              </a:lnSpc>
              <a:spcBef>
                <a:spcPts val="0"/>
              </a:spcBef>
              <a:spcAft>
                <a:spcPts val="1400"/>
              </a:spcAft>
            </a:pPr>
            <a:r>
              <a:rPr lang="en-US" sz="2400" b="1" dirty="0">
                <a:solidFill>
                  <a:schemeClr val="tx2">
                    <a:lumMod val="90000"/>
                    <a:lumOff val="10000"/>
                  </a:schemeClr>
                </a:solidFill>
              </a:rPr>
              <a:t>Kami Lynch</a:t>
            </a:r>
            <a:br>
              <a:rPr lang="en-US" sz="2400" b="1" dirty="0"/>
            </a:br>
            <a:r>
              <a:rPr lang="en-US" dirty="0"/>
              <a:t>Municipal Clerk Specialist</a:t>
            </a:r>
            <a:br>
              <a:rPr lang="en-US" dirty="0"/>
            </a:br>
            <a:r>
              <a:rPr lang="en-US" dirty="0"/>
              <a:t>UW-Extension - Local Government Education</a:t>
            </a:r>
            <a:br>
              <a:rPr lang="en-US" dirty="0"/>
            </a:br>
            <a:r>
              <a:rPr lang="en-US" dirty="0">
                <a:solidFill>
                  <a:srgbClr val="002060"/>
                </a:solidFill>
                <a:hlinkClick r:id="rId5">
                  <a:extLst>
                    <a:ext uri="{A12FA001-AC4F-418D-AE19-62706E023703}">
                      <ahyp:hlinkClr xmlns:ahyp="http://schemas.microsoft.com/office/drawing/2018/hyperlinkcolor" val="tx"/>
                    </a:ext>
                  </a:extLst>
                </a:hlinkClick>
              </a:rPr>
              <a:t>kami.lynch@wisc.edu</a:t>
            </a:r>
            <a:r>
              <a:rPr lang="en-US" dirty="0">
                <a:solidFill>
                  <a:srgbClr val="002060"/>
                </a:solidFill>
              </a:rPr>
              <a:t> </a:t>
            </a:r>
          </a:p>
          <a:p>
            <a:pPr algn="ctr">
              <a:lnSpc>
                <a:spcPct val="100000"/>
              </a:lnSpc>
              <a:spcBef>
                <a:spcPts val="0"/>
              </a:spcBef>
              <a:spcAft>
                <a:spcPts val="1400"/>
              </a:spcAft>
            </a:pPr>
            <a:r>
              <a:rPr lang="en-US" sz="2400" b="1" dirty="0">
                <a:solidFill>
                  <a:schemeClr val="tx2">
                    <a:lumMod val="90000"/>
                    <a:lumOff val="10000"/>
                  </a:schemeClr>
                </a:solidFill>
              </a:rPr>
              <a:t>Leah Langby</a:t>
            </a:r>
            <a:br>
              <a:rPr lang="en-US" sz="2400" b="1" dirty="0">
                <a:solidFill>
                  <a:schemeClr val="tx2">
                    <a:lumMod val="90000"/>
                    <a:lumOff val="10000"/>
                  </a:schemeClr>
                </a:solidFill>
              </a:rPr>
            </a:br>
            <a:r>
              <a:rPr lang="en-US" dirty="0"/>
              <a:t>Library Development and Youth Services Coordinator</a:t>
            </a:r>
            <a:br>
              <a:rPr lang="en-US" dirty="0"/>
            </a:br>
            <a:r>
              <a:rPr lang="en-US" dirty="0"/>
              <a:t>IFLS Library System</a:t>
            </a:r>
            <a:br>
              <a:rPr lang="en-US" dirty="0"/>
            </a:br>
            <a:r>
              <a:rPr lang="en-US" dirty="0">
                <a:solidFill>
                  <a:srgbClr val="002060"/>
                </a:solidFill>
                <a:hlinkClick r:id="rId6">
                  <a:extLst>
                    <a:ext uri="{A12FA001-AC4F-418D-AE19-62706E023703}">
                      <ahyp:hlinkClr xmlns:ahyp="http://schemas.microsoft.com/office/drawing/2018/hyperlinkcolor" val="tx"/>
                    </a:ext>
                  </a:extLst>
                </a:hlinkClick>
              </a:rPr>
              <a:t>langby@ifls.lib.wi.us</a:t>
            </a:r>
            <a:r>
              <a:rPr lang="en-US" dirty="0">
                <a:solidFill>
                  <a:srgbClr val="002060"/>
                </a:solidFill>
              </a:rPr>
              <a:t> </a:t>
            </a:r>
          </a:p>
          <a:p>
            <a:endParaRPr lang="en-US" dirty="0"/>
          </a:p>
        </p:txBody>
      </p:sp>
      <p:sp>
        <p:nvSpPr>
          <p:cNvPr id="11" name="TextBox 10">
            <a:extLst>
              <a:ext uri="{FF2B5EF4-FFF2-40B4-BE49-F238E27FC236}">
                <a16:creationId xmlns:a16="http://schemas.microsoft.com/office/drawing/2014/main" id="{5F57A4EA-0BCF-90BD-7689-63354281A19A}"/>
              </a:ext>
            </a:extLst>
          </p:cNvPr>
          <p:cNvSpPr txBox="1"/>
          <p:nvPr/>
        </p:nvSpPr>
        <p:spPr>
          <a:xfrm>
            <a:off x="10015781" y="6552652"/>
            <a:ext cx="218284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chemeClr val="bg1"/>
                </a:solidFill>
              </a:rPr>
              <a:t>Photo by </a:t>
            </a:r>
            <a:r>
              <a:rPr lang="en-US" sz="1200" dirty="0" err="1">
                <a:solidFill>
                  <a:schemeClr val="bg1"/>
                </a:solidFill>
                <a:hlinkClick r:id="rId7">
                  <a:extLst>
                    <a:ext uri="{A12FA001-AC4F-418D-AE19-62706E023703}">
                      <ahyp:hlinkClr xmlns:ahyp="http://schemas.microsoft.com/office/drawing/2018/hyperlinkcolor" val="tx"/>
                    </a:ext>
                  </a:extLst>
                </a:hlinkClick>
              </a:rPr>
              <a:t>Dongsh</a:t>
            </a:r>
            <a:r>
              <a:rPr lang="en-US" sz="1200" dirty="0">
                <a:solidFill>
                  <a:schemeClr val="bg1"/>
                </a:solidFill>
              </a:rPr>
              <a:t> on </a:t>
            </a:r>
            <a:r>
              <a:rPr lang="en-US" sz="1200" dirty="0" err="1">
                <a:solidFill>
                  <a:schemeClr val="bg1"/>
                </a:solidFill>
                <a:hlinkClick r:id="rId8">
                  <a:extLst>
                    <a:ext uri="{A12FA001-AC4F-418D-AE19-62706E023703}">
                      <ahyp:hlinkClr xmlns:ahyp="http://schemas.microsoft.com/office/drawing/2018/hyperlinkcolor" val="tx"/>
                    </a:ext>
                  </a:extLst>
                </a:hlinkClick>
              </a:rPr>
              <a:t>Unsplash</a:t>
            </a:r>
            <a:endParaRPr lang="en-US" sz="1050" dirty="0">
              <a:solidFill>
                <a:schemeClr val="bg1"/>
              </a:solidFill>
            </a:endParaRPr>
          </a:p>
        </p:txBody>
      </p:sp>
    </p:spTree>
    <p:extLst>
      <p:ext uri="{BB962C8B-B14F-4D97-AF65-F5344CB8AC3E}">
        <p14:creationId xmlns:p14="http://schemas.microsoft.com/office/powerpoint/2010/main" val="148611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402194-E484-2548-8EA9-AB912C548C2C}"/>
              </a:ext>
            </a:extLst>
          </p:cNvPr>
          <p:cNvSpPr>
            <a:spLocks noGrp="1"/>
          </p:cNvSpPr>
          <p:nvPr>
            <p:ph type="title"/>
          </p:nvPr>
        </p:nvSpPr>
        <p:spPr>
          <a:xfrm>
            <a:off x="572493" y="238539"/>
            <a:ext cx="11018520" cy="1434415"/>
          </a:xfrm>
        </p:spPr>
        <p:txBody>
          <a:bodyPr anchor="b">
            <a:normAutofit/>
          </a:bodyPr>
          <a:lstStyle/>
          <a:p>
            <a:r>
              <a:rPr lang="en-US" sz="5400" b="1"/>
              <a:t>Strong relationships do exist!</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860511D-BA8A-CC30-4084-0280F26ECC44}"/>
              </a:ext>
            </a:extLst>
          </p:cNvPr>
          <p:cNvSpPr>
            <a:spLocks noGrp="1"/>
          </p:cNvSpPr>
          <p:nvPr>
            <p:ph idx="1"/>
          </p:nvPr>
        </p:nvSpPr>
        <p:spPr>
          <a:xfrm>
            <a:off x="572493" y="1982705"/>
            <a:ext cx="6713552" cy="4119172"/>
          </a:xfrm>
        </p:spPr>
        <p:txBody>
          <a:bodyPr vert="horz" lIns="91440" tIns="45720" rIns="91440" bIns="45720" rtlCol="0" anchor="t">
            <a:noAutofit/>
          </a:bodyPr>
          <a:lstStyle/>
          <a:p>
            <a:r>
              <a:rPr lang="en-US" sz="2000" b="1" dirty="0"/>
              <a:t>Racine Public Library</a:t>
            </a:r>
          </a:p>
          <a:p>
            <a:pPr lvl="1">
              <a:buFont typeface="Courier New" panose="020B0604020202020204" pitchFamily="34" charset="0"/>
              <a:buChar char="o"/>
            </a:pPr>
            <a:r>
              <a:rPr lang="en-US" sz="2000" dirty="0"/>
              <a:t>Helped with grant writing for a successful parks department project that the library now co-sponsors.</a:t>
            </a:r>
          </a:p>
          <a:p>
            <a:pPr lvl="1">
              <a:buFont typeface="Courier New" panose="020B0604020202020204" pitchFamily="34" charset="0"/>
              <a:buChar char="o"/>
            </a:pPr>
            <a:r>
              <a:rPr lang="en-US" sz="2000" dirty="0"/>
              <a:t>Library staff serves on city-wide committees. </a:t>
            </a:r>
          </a:p>
          <a:p>
            <a:pPr lvl="1">
              <a:buFont typeface="Courier New" panose="020B0604020202020204" pitchFamily="34" charset="0"/>
              <a:buChar char="o"/>
            </a:pPr>
            <a:r>
              <a:rPr lang="en-US" sz="2000" dirty="0"/>
              <a:t>Actively meets with city partners</a:t>
            </a:r>
          </a:p>
          <a:p>
            <a:r>
              <a:rPr lang="en-US" sz="2000" b="1" dirty="0"/>
              <a:t>Appleton Public Library</a:t>
            </a:r>
          </a:p>
          <a:p>
            <a:pPr lvl="1">
              <a:buFont typeface="Courier New" panose="02070309020205020404" pitchFamily="49" charset="0"/>
              <a:buChar char="o"/>
            </a:pPr>
            <a:r>
              <a:rPr lang="en-US" sz="2000" dirty="0"/>
              <a:t>Library staff helped to support elections and voting – COVID-19 Pandemic</a:t>
            </a:r>
          </a:p>
          <a:p>
            <a:r>
              <a:rPr lang="en-US" sz="2000" b="1" dirty="0"/>
              <a:t>Schreiner Memorial Library, Lancaster </a:t>
            </a:r>
          </a:p>
          <a:p>
            <a:pPr lvl="1">
              <a:buFont typeface="Courier New" panose="020B0604020202020204" pitchFamily="34" charset="0"/>
              <a:buChar char="o"/>
            </a:pPr>
            <a:r>
              <a:rPr lang="en-US" sz="2000" dirty="0"/>
              <a:t>Provided tech training for municipal works staff: Excel, map &amp; inventory programs, calendar. </a:t>
            </a:r>
          </a:p>
          <a:p>
            <a:pPr lvl="1">
              <a:buFont typeface="Courier New" panose="020B0604020202020204" pitchFamily="34" charset="0"/>
              <a:buChar char="o"/>
            </a:pPr>
            <a:r>
              <a:rPr lang="en-US" sz="2000" dirty="0"/>
              <a:t>Saved the municipality money, improved their working relationships dramatically. </a:t>
            </a:r>
          </a:p>
          <a:p>
            <a:endParaRPr lang="en-US" sz="2000" dirty="0"/>
          </a:p>
        </p:txBody>
      </p:sp>
      <p:pic>
        <p:nvPicPr>
          <p:cNvPr id="4" name="Picture 3" descr="Bibliodragon: Library Outreach on Wheels | Spooner Memorial Library">
            <a:extLst>
              <a:ext uri="{FF2B5EF4-FFF2-40B4-BE49-F238E27FC236}">
                <a16:creationId xmlns:a16="http://schemas.microsoft.com/office/drawing/2014/main" id="{3ABCFE90-088D-A313-9EFB-D68D6500D02D}"/>
              </a:ext>
            </a:extLst>
          </p:cNvPr>
          <p:cNvPicPr>
            <a:picLocks noChangeAspect="1"/>
          </p:cNvPicPr>
          <p:nvPr/>
        </p:nvPicPr>
        <p:blipFill>
          <a:blip r:embed="rId3"/>
          <a:srcRect l="32019" r="7852"/>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766033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65665-583F-4DD8-814D-FECA92009E9A}"/>
              </a:ext>
            </a:extLst>
          </p:cNvPr>
          <p:cNvSpPr>
            <a:spLocks noGrp="1"/>
          </p:cNvSpPr>
          <p:nvPr>
            <p:ph type="title"/>
          </p:nvPr>
        </p:nvSpPr>
        <p:spPr bwMode="white">
          <a:xfrm>
            <a:off x="534473" y="2950387"/>
            <a:ext cx="3052293" cy="3531403"/>
          </a:xfrm>
        </p:spPr>
        <p:txBody>
          <a:bodyPr vert="horz" lIns="91440" tIns="45720" rIns="91440" bIns="45720" rtlCol="0" anchor="t">
            <a:normAutofit/>
          </a:bodyPr>
          <a:lstStyle/>
          <a:p>
            <a:pPr algn="r"/>
            <a:r>
              <a:rPr lang="en-US" b="1" dirty="0">
                <a:solidFill>
                  <a:srgbClr val="FFFFFF"/>
                </a:solidFill>
              </a:rPr>
              <a:t>Areas of Friction:</a:t>
            </a:r>
            <a:br>
              <a:rPr lang="en-US" dirty="0">
                <a:solidFill>
                  <a:srgbClr val="FFFFFF"/>
                </a:solidFill>
              </a:rPr>
            </a:br>
            <a:r>
              <a:rPr lang="en-US" dirty="0">
                <a:solidFill>
                  <a:srgbClr val="FFFFFF"/>
                </a:solidFill>
              </a:rPr>
              <a:t>Structural &amp; Operational Differences</a:t>
            </a:r>
          </a:p>
        </p:txBody>
      </p:sp>
      <p:sp useBgFill="1">
        <p:nvSpPr>
          <p:cNvPr id="10" name="Rectangle 9">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een field overlooking thunderclouds and rain on the horizon">
            <a:extLst>
              <a:ext uri="{FF2B5EF4-FFF2-40B4-BE49-F238E27FC236}">
                <a16:creationId xmlns:a16="http://schemas.microsoft.com/office/drawing/2014/main" id="{C0F7CFDD-F40B-B481-051E-C390EF0A9506}"/>
              </a:ext>
            </a:extLst>
          </p:cNvPr>
          <p:cNvPicPr>
            <a:picLocks noChangeAspect="1"/>
          </p:cNvPicPr>
          <p:nvPr/>
        </p:nvPicPr>
        <p:blipFill>
          <a:blip r:embed="rId3"/>
          <a:srcRect l="8366" r="12417"/>
          <a:stretch>
            <a:fillRect/>
          </a:stretch>
        </p:blipFill>
        <p:spPr>
          <a:xfrm>
            <a:off x="4038599" y="10"/>
            <a:ext cx="8160026" cy="6875809"/>
          </a:xfrm>
          <a:prstGeom prst="rect">
            <a:avLst/>
          </a:prstGeom>
        </p:spPr>
      </p:pic>
      <p:sp>
        <p:nvSpPr>
          <p:cNvPr id="16" name="Freeform: Shape 1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98BE37EE-7689-DE4E-B923-8A68603348C1}"/>
              </a:ext>
            </a:extLst>
          </p:cNvPr>
          <p:cNvSpPr txBox="1"/>
          <p:nvPr/>
        </p:nvSpPr>
        <p:spPr>
          <a:xfrm>
            <a:off x="534473" y="3574612"/>
            <a:ext cx="3129566" cy="1631216"/>
          </a:xfrm>
          <a:prstGeom prst="rect">
            <a:avLst/>
          </a:prstGeom>
          <a:noFill/>
        </p:spPr>
        <p:txBody>
          <a:bodyPr wrap="square" rtlCol="0">
            <a:spAutoFit/>
          </a:bodyPr>
          <a:lstStyle/>
          <a:p>
            <a:pPr algn="ctr"/>
            <a:r>
              <a:rPr lang="en-US" sz="2800" b="1" dirty="0">
                <a:solidFill>
                  <a:schemeClr val="bg1"/>
                </a:solidFill>
              </a:rPr>
              <a:t>Areas of Friction:</a:t>
            </a:r>
            <a:br>
              <a:rPr lang="en-US" sz="2000" dirty="0">
                <a:solidFill>
                  <a:schemeClr val="bg1"/>
                </a:solidFill>
              </a:rPr>
            </a:br>
            <a:r>
              <a:rPr lang="en-US" sz="2400" dirty="0">
                <a:solidFill>
                  <a:schemeClr val="bg1"/>
                </a:solidFill>
              </a:rPr>
              <a:t>Structural &amp; Operational Differences</a:t>
            </a:r>
            <a:endParaRPr lang="en-US" sz="2000" dirty="0">
              <a:solidFill>
                <a:schemeClr val="bg1"/>
              </a:solidFill>
            </a:endParaRPr>
          </a:p>
        </p:txBody>
      </p:sp>
    </p:spTree>
    <p:extLst>
      <p:ext uri="{BB962C8B-B14F-4D97-AF65-F5344CB8AC3E}">
        <p14:creationId xmlns:p14="http://schemas.microsoft.com/office/powerpoint/2010/main" val="3869094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498D-2480-4101-BEA1-C21902705539}"/>
              </a:ext>
            </a:extLst>
          </p:cNvPr>
          <p:cNvSpPr>
            <a:spLocks noGrp="1"/>
          </p:cNvSpPr>
          <p:nvPr>
            <p:ph type="title"/>
          </p:nvPr>
        </p:nvSpPr>
        <p:spPr>
          <a:xfrm>
            <a:off x="451514" y="375313"/>
            <a:ext cx="5114017" cy="1139895"/>
          </a:xfrm>
        </p:spPr>
        <p:txBody>
          <a:bodyPr anchor="ctr">
            <a:normAutofit/>
          </a:bodyPr>
          <a:lstStyle/>
          <a:p>
            <a:r>
              <a:rPr lang="en-US" sz="4100" dirty="0">
                <a:solidFill>
                  <a:schemeClr val="bg2"/>
                </a:solidFill>
              </a:rPr>
              <a:t>Structural Differences</a:t>
            </a:r>
          </a:p>
        </p:txBody>
      </p:sp>
      <p:sp>
        <p:nvSpPr>
          <p:cNvPr id="3" name="Content Placeholder 2">
            <a:extLst>
              <a:ext uri="{FF2B5EF4-FFF2-40B4-BE49-F238E27FC236}">
                <a16:creationId xmlns:a16="http://schemas.microsoft.com/office/drawing/2014/main" id="{21CF0C0B-47F1-464B-88EF-B1989663479C}"/>
              </a:ext>
            </a:extLst>
          </p:cNvPr>
          <p:cNvSpPr>
            <a:spLocks noGrp="1"/>
          </p:cNvSpPr>
          <p:nvPr>
            <p:ph sz="half" idx="1"/>
          </p:nvPr>
        </p:nvSpPr>
        <p:spPr>
          <a:xfrm>
            <a:off x="451514" y="2222287"/>
            <a:ext cx="5553071" cy="3638763"/>
          </a:xfrm>
        </p:spPr>
        <p:txBody>
          <a:bodyPr vert="horz" lIns="91440" tIns="45720" rIns="91440" bIns="45720" rtlCol="0" anchor="t">
            <a:normAutofit/>
          </a:bodyPr>
          <a:lstStyle/>
          <a:p>
            <a:pPr marL="0" indent="0">
              <a:buNone/>
            </a:pPr>
            <a:r>
              <a:rPr lang="en-US" dirty="0"/>
              <a:t>Different library structures have different levels of engagement with municipalities.  </a:t>
            </a:r>
          </a:p>
          <a:p>
            <a:pPr marL="0" indent="0">
              <a:buNone/>
            </a:pPr>
            <a:r>
              <a:rPr lang="en-US" dirty="0"/>
              <a:t>What remains constant is the need for engagement by interest holders - municipalities and their residents (the library patrons).</a:t>
            </a:r>
          </a:p>
        </p:txBody>
      </p:sp>
      <p:graphicFrame>
        <p:nvGraphicFramePr>
          <p:cNvPr id="6" name="Content Placeholder 3" descr="Municipal Libraries​&#10;&#10;Joint Libraries​&#10;&#10;Consolidated County Libraries​&#10;&#10;Tribal libraries, city/county, county library service, etc.​">
            <a:extLst>
              <a:ext uri="{FF2B5EF4-FFF2-40B4-BE49-F238E27FC236}">
                <a16:creationId xmlns:a16="http://schemas.microsoft.com/office/drawing/2014/main" id="{5D24A31B-BDDC-79DD-74DB-623A9856C55C}"/>
              </a:ext>
            </a:extLst>
          </p:cNvPr>
          <p:cNvGraphicFramePr>
            <a:graphicFrameLocks noGrp="1"/>
          </p:cNvGraphicFramePr>
          <p:nvPr>
            <p:ph sz="quarter" idx="13"/>
            <p:extLst>
              <p:ext uri="{D42A27DB-BD31-4B8C-83A1-F6EECF244321}">
                <p14:modId xmlns:p14="http://schemas.microsoft.com/office/powerpoint/2010/main" val="1651854390"/>
              </p:ext>
            </p:extLst>
          </p:nvPr>
        </p:nvGraphicFramePr>
        <p:xfrm>
          <a:off x="6554123" y="603912"/>
          <a:ext cx="5186363" cy="5485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5583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E63FF28-EDA9-498B-BF3A-243D718DD7DF}"/>
              </a:ext>
            </a:extLst>
          </p:cNvPr>
          <p:cNvSpPr>
            <a:spLocks noGrp="1"/>
          </p:cNvSpPr>
          <p:nvPr>
            <p:ph type="title"/>
          </p:nvPr>
        </p:nvSpPr>
        <p:spPr>
          <a:xfrm>
            <a:off x="804672" y="1412489"/>
            <a:ext cx="2871095" cy="2127124"/>
          </a:xfrm>
        </p:spPr>
        <p:txBody>
          <a:bodyPr anchor="t">
            <a:normAutofit/>
          </a:bodyPr>
          <a:lstStyle/>
          <a:p>
            <a:r>
              <a:rPr lang="en-US" sz="4000" b="1" dirty="0">
                <a:solidFill>
                  <a:schemeClr val="accent1">
                    <a:lumMod val="75000"/>
                  </a:schemeClr>
                </a:solidFill>
              </a:rPr>
              <a:t>Funding Differences</a:t>
            </a:r>
          </a:p>
        </p:txBody>
      </p:sp>
      <p:sp>
        <p:nvSpPr>
          <p:cNvPr id="4" name="Content Placeholder 3">
            <a:extLst>
              <a:ext uri="{FF2B5EF4-FFF2-40B4-BE49-F238E27FC236}">
                <a16:creationId xmlns:a16="http://schemas.microsoft.com/office/drawing/2014/main" id="{60322649-994F-4A10-ADE4-7A676293A71C}"/>
              </a:ext>
            </a:extLst>
          </p:cNvPr>
          <p:cNvSpPr>
            <a:spLocks noGrp="1"/>
          </p:cNvSpPr>
          <p:nvPr>
            <p:ph sz="half" idx="2"/>
          </p:nvPr>
        </p:nvSpPr>
        <p:spPr>
          <a:xfrm>
            <a:off x="4901192" y="1022674"/>
            <a:ext cx="3061279" cy="4718568"/>
          </a:xfrm>
        </p:spPr>
        <p:txBody>
          <a:bodyPr vert="horz" lIns="91440" tIns="45720" rIns="91440" bIns="45720" rtlCol="0" anchor="t">
            <a:noAutofit/>
          </a:bodyPr>
          <a:lstStyle/>
          <a:p>
            <a:pPr marL="0" indent="0">
              <a:buNone/>
            </a:pPr>
            <a:r>
              <a:rPr lang="en-US" sz="2400" b="1" u="sng" dirty="0">
                <a:solidFill>
                  <a:schemeClr val="bg1"/>
                </a:solidFill>
              </a:rPr>
              <a:t>Municipal Budgets</a:t>
            </a:r>
            <a:endParaRPr lang="en-US" sz="2400" dirty="0">
              <a:solidFill>
                <a:schemeClr val="bg1"/>
              </a:solidFill>
            </a:endParaRPr>
          </a:p>
          <a:p>
            <a:r>
              <a:rPr lang="en-US" sz="2000" dirty="0">
                <a:solidFill>
                  <a:schemeClr val="bg1"/>
                </a:solidFill>
              </a:rPr>
              <a:t>Comprised of various funds.</a:t>
            </a:r>
          </a:p>
          <a:p>
            <a:r>
              <a:rPr lang="en-US" sz="2000" dirty="0">
                <a:solidFill>
                  <a:schemeClr val="bg1"/>
                </a:solidFill>
              </a:rPr>
              <a:t>Set by the tax levy, subject to levy limits.</a:t>
            </a:r>
          </a:p>
          <a:p>
            <a:r>
              <a:rPr lang="en-US" sz="2000" dirty="0">
                <a:solidFill>
                  <a:schemeClr val="bg1"/>
                </a:solidFill>
              </a:rPr>
              <a:t>Governing body determines how money is allocated &amp; spent.</a:t>
            </a:r>
          </a:p>
          <a:p>
            <a:r>
              <a:rPr lang="en-US" sz="2000" dirty="0">
                <a:solidFill>
                  <a:schemeClr val="bg1"/>
                </a:solidFill>
              </a:rPr>
              <a:t>Municipalities/counties allocate funds to the library – but libraries determine how those funds are spent for library use.</a:t>
            </a:r>
          </a:p>
          <a:p>
            <a:pPr marL="0" indent="0">
              <a:buNone/>
            </a:pPr>
            <a:endParaRPr lang="en-US" sz="1700" dirty="0"/>
          </a:p>
        </p:txBody>
      </p:sp>
      <p:sp>
        <p:nvSpPr>
          <p:cNvPr id="3" name="Content Placeholder 2">
            <a:extLst>
              <a:ext uri="{FF2B5EF4-FFF2-40B4-BE49-F238E27FC236}">
                <a16:creationId xmlns:a16="http://schemas.microsoft.com/office/drawing/2014/main" id="{6A720854-4AFC-4B68-944A-8A368C9A8619}"/>
              </a:ext>
            </a:extLst>
          </p:cNvPr>
          <p:cNvSpPr>
            <a:spLocks noGrp="1"/>
          </p:cNvSpPr>
          <p:nvPr>
            <p:ph sz="half" idx="1"/>
          </p:nvPr>
        </p:nvSpPr>
        <p:spPr>
          <a:xfrm>
            <a:off x="8307135" y="1022674"/>
            <a:ext cx="3559516" cy="5033878"/>
          </a:xfrm>
        </p:spPr>
        <p:txBody>
          <a:bodyPr vert="horz" lIns="91440" tIns="45720" rIns="91440" bIns="45720" rtlCol="0" anchor="t">
            <a:noAutofit/>
          </a:bodyPr>
          <a:lstStyle/>
          <a:p>
            <a:pPr marL="0" indent="0">
              <a:buNone/>
            </a:pPr>
            <a:r>
              <a:rPr lang="en-US" sz="2400" b="1" u="sng" dirty="0">
                <a:solidFill>
                  <a:schemeClr val="bg1"/>
                </a:solidFill>
              </a:rPr>
              <a:t>Library Board Powers </a:t>
            </a:r>
            <a:br>
              <a:rPr lang="en-US" sz="2400" b="1" u="sng" dirty="0">
                <a:solidFill>
                  <a:schemeClr val="bg1"/>
                </a:solidFill>
              </a:rPr>
            </a:br>
            <a:r>
              <a:rPr lang="en-US" sz="2400" b="1" u="sng" dirty="0">
                <a:solidFill>
                  <a:schemeClr val="bg1"/>
                </a:solidFill>
              </a:rPr>
              <a:t>Wis. Stat. Chapter 43</a:t>
            </a:r>
          </a:p>
          <a:p>
            <a:r>
              <a:rPr lang="en-US" sz="2000" dirty="0">
                <a:solidFill>
                  <a:schemeClr val="bg1"/>
                </a:solidFill>
              </a:rPr>
              <a:t>Library board determines use of all funds allocated for the library.</a:t>
            </a:r>
          </a:p>
          <a:p>
            <a:r>
              <a:rPr lang="en-US" sz="2000" dirty="0">
                <a:solidFill>
                  <a:schemeClr val="bg1"/>
                </a:solidFill>
              </a:rPr>
              <a:t>Library maintains a separate fund balance: Once allocated, library funds may not be returned to the municipality's general fund.</a:t>
            </a:r>
          </a:p>
          <a:p>
            <a:r>
              <a:rPr lang="en-US" sz="2000" dirty="0">
                <a:solidFill>
                  <a:schemeClr val="bg1"/>
                </a:solidFill>
              </a:rPr>
              <a:t>Library board retains control of gifts and donations.</a:t>
            </a:r>
          </a:p>
        </p:txBody>
      </p:sp>
      <p:pic>
        <p:nvPicPr>
          <p:cNvPr id="6" name="Graphic 5">
            <a:extLst>
              <a:ext uri="{FF2B5EF4-FFF2-40B4-BE49-F238E27FC236}">
                <a16:creationId xmlns:a16="http://schemas.microsoft.com/office/drawing/2014/main" id="{699CC92D-DFFD-382A-E17B-15C04111CDE8}"/>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325819" y="2625213"/>
            <a:ext cx="914400" cy="914400"/>
          </a:xfrm>
          <a:prstGeom prst="rect">
            <a:avLst/>
          </a:prstGeom>
        </p:spPr>
      </p:pic>
    </p:spTree>
    <p:extLst>
      <p:ext uri="{BB962C8B-B14F-4D97-AF65-F5344CB8AC3E}">
        <p14:creationId xmlns:p14="http://schemas.microsoft.com/office/powerpoint/2010/main" val="337891922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72EB31-E42B-4D0C-AFEC-3EBBBBE96FC6}"/>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b="1" kern="1200" dirty="0">
                <a:solidFill>
                  <a:srgbClr val="FFFFFF"/>
                </a:solidFill>
                <a:latin typeface="+mj-lt"/>
                <a:ea typeface="+mj-ea"/>
                <a:cs typeface="+mj-cs"/>
              </a:rPr>
              <a:t>Library Funding</a:t>
            </a:r>
          </a:p>
        </p:txBody>
      </p:sp>
      <p:graphicFrame>
        <p:nvGraphicFramePr>
          <p:cNvPr id="3" name="Content Placeholder 2">
            <a:extLst>
              <a:ext uri="{FF2B5EF4-FFF2-40B4-BE49-F238E27FC236}">
                <a16:creationId xmlns:a16="http://schemas.microsoft.com/office/drawing/2014/main" id="{C2E27CA4-0A33-3A85-DF56-E1D76AD586DF}"/>
              </a:ext>
            </a:extLst>
          </p:cNvPr>
          <p:cNvGraphicFramePr>
            <a:graphicFrameLocks noGrp="1"/>
          </p:cNvGraphicFramePr>
          <p:nvPr>
            <p:ph sz="quarter" idx="4294967295"/>
            <p:extLst>
              <p:ext uri="{D42A27DB-BD31-4B8C-83A1-F6EECF244321}">
                <p14:modId xmlns:p14="http://schemas.microsoft.com/office/powerpoint/2010/main" val="1054784009"/>
              </p:ext>
            </p:extLst>
          </p:nvPr>
        </p:nvGraphicFramePr>
        <p:xfrm>
          <a:off x="1348995" y="1823934"/>
          <a:ext cx="9494009" cy="4785596"/>
        </p:xfrm>
        <a:graphic>
          <a:graphicData uri="http://schemas.openxmlformats.org/drawingml/2006/table">
            <a:tbl>
              <a:tblPr firstRow="1" bandRow="1">
                <a:tableStyleId>{5C22544A-7EE6-4342-B048-85BDC9FD1C3A}</a:tableStyleId>
              </a:tblPr>
              <a:tblGrid>
                <a:gridCol w="3137407">
                  <a:extLst>
                    <a:ext uri="{9D8B030D-6E8A-4147-A177-3AD203B41FA5}">
                      <a16:colId xmlns:a16="http://schemas.microsoft.com/office/drawing/2014/main" val="304668702"/>
                    </a:ext>
                  </a:extLst>
                </a:gridCol>
                <a:gridCol w="3104691">
                  <a:extLst>
                    <a:ext uri="{9D8B030D-6E8A-4147-A177-3AD203B41FA5}">
                      <a16:colId xmlns:a16="http://schemas.microsoft.com/office/drawing/2014/main" val="1846828713"/>
                    </a:ext>
                  </a:extLst>
                </a:gridCol>
                <a:gridCol w="3251911">
                  <a:extLst>
                    <a:ext uri="{9D8B030D-6E8A-4147-A177-3AD203B41FA5}">
                      <a16:colId xmlns:a16="http://schemas.microsoft.com/office/drawing/2014/main" val="1404404027"/>
                    </a:ext>
                  </a:extLst>
                </a:gridCol>
              </a:tblGrid>
              <a:tr h="871539">
                <a:tc>
                  <a:txBody>
                    <a:bodyPr/>
                    <a:lstStyle/>
                    <a:p>
                      <a:r>
                        <a:rPr lang="en-US" sz="2300" dirty="0"/>
                        <a:t>Library Structure</a:t>
                      </a:r>
                    </a:p>
                  </a:txBody>
                  <a:tcPr marL="117775" marR="117775" marT="58888" marB="58888"/>
                </a:tc>
                <a:tc>
                  <a:txBody>
                    <a:bodyPr/>
                    <a:lstStyle/>
                    <a:p>
                      <a:r>
                        <a:rPr lang="en-US" sz="2300" dirty="0"/>
                        <a:t>Primary Funding</a:t>
                      </a:r>
                    </a:p>
                  </a:txBody>
                  <a:tcPr marL="117775" marR="117775" marT="58888" marB="58888"/>
                </a:tc>
                <a:tc>
                  <a:txBody>
                    <a:bodyPr/>
                    <a:lstStyle/>
                    <a:p>
                      <a:r>
                        <a:rPr lang="en-US" sz="2300" dirty="0"/>
                        <a:t>Operational Characteristics</a:t>
                      </a:r>
                    </a:p>
                  </a:txBody>
                  <a:tcPr marL="117775" marR="117775" marT="58888" marB="58888"/>
                </a:tc>
                <a:extLst>
                  <a:ext uri="{0D108BD9-81ED-4DB2-BD59-A6C34878D82A}">
                    <a16:rowId xmlns:a16="http://schemas.microsoft.com/office/drawing/2014/main" val="1825219578"/>
                  </a:ext>
                </a:extLst>
              </a:tr>
              <a:tr h="1224865">
                <a:tc>
                  <a:txBody>
                    <a:bodyPr/>
                    <a:lstStyle/>
                    <a:p>
                      <a:r>
                        <a:rPr lang="en-US" sz="2300" dirty="0"/>
                        <a:t>Municipal Library</a:t>
                      </a:r>
                    </a:p>
                  </a:txBody>
                  <a:tcPr marL="117775" marR="117775" marT="58888" marB="58888"/>
                </a:tc>
                <a:tc>
                  <a:txBody>
                    <a:bodyPr/>
                    <a:lstStyle/>
                    <a:p>
                      <a:r>
                        <a:rPr lang="en-US" sz="2300" dirty="0"/>
                        <a:t>City, Village or Town property taxes</a:t>
                      </a:r>
                    </a:p>
                  </a:txBody>
                  <a:tcPr marL="117775" marR="117775" marT="58888" marB="58888"/>
                </a:tc>
                <a:tc>
                  <a:txBody>
                    <a:bodyPr/>
                    <a:lstStyle/>
                    <a:p>
                      <a:r>
                        <a:rPr lang="en-US" sz="2300" dirty="0"/>
                        <a:t>Public library board; department/branch of the municipality</a:t>
                      </a:r>
                    </a:p>
                  </a:txBody>
                  <a:tcPr marL="117775" marR="117775" marT="58888" marB="58888"/>
                </a:tc>
                <a:extLst>
                  <a:ext uri="{0D108BD9-81ED-4DB2-BD59-A6C34878D82A}">
                    <a16:rowId xmlns:a16="http://schemas.microsoft.com/office/drawing/2014/main" val="2144919454"/>
                  </a:ext>
                </a:extLst>
              </a:tr>
              <a:tr h="871539">
                <a:tc>
                  <a:txBody>
                    <a:bodyPr/>
                    <a:lstStyle/>
                    <a:p>
                      <a:r>
                        <a:rPr lang="en-US" sz="2300"/>
                        <a:t>Consolidated County Library</a:t>
                      </a:r>
                    </a:p>
                  </a:txBody>
                  <a:tcPr marL="117775" marR="117775" marT="58888" marB="58888"/>
                </a:tc>
                <a:tc>
                  <a:txBody>
                    <a:bodyPr/>
                    <a:lstStyle/>
                    <a:p>
                      <a:r>
                        <a:rPr lang="en-US" sz="2300" dirty="0"/>
                        <a:t>County tax levy</a:t>
                      </a:r>
                    </a:p>
                  </a:txBody>
                  <a:tcPr marL="117775" marR="117775" marT="58888" marB="58888"/>
                </a:tc>
                <a:tc>
                  <a:txBody>
                    <a:bodyPr/>
                    <a:lstStyle/>
                    <a:p>
                      <a:r>
                        <a:rPr lang="en-US" sz="2300" dirty="0"/>
                        <a:t>County library board; department of the county</a:t>
                      </a:r>
                    </a:p>
                  </a:txBody>
                  <a:tcPr marL="117775" marR="117775" marT="58888" marB="58888"/>
                </a:tc>
                <a:extLst>
                  <a:ext uri="{0D108BD9-81ED-4DB2-BD59-A6C34878D82A}">
                    <a16:rowId xmlns:a16="http://schemas.microsoft.com/office/drawing/2014/main" val="2906112716"/>
                  </a:ext>
                </a:extLst>
              </a:tr>
              <a:tr h="1224865">
                <a:tc>
                  <a:txBody>
                    <a:bodyPr/>
                    <a:lstStyle/>
                    <a:p>
                      <a:r>
                        <a:rPr lang="en-US" sz="2300"/>
                        <a:t>Joint Library</a:t>
                      </a:r>
                    </a:p>
                  </a:txBody>
                  <a:tcPr marL="117775" marR="117775" marT="58888" marB="58888"/>
                </a:tc>
                <a:tc>
                  <a:txBody>
                    <a:bodyPr/>
                    <a:lstStyle/>
                    <a:p>
                      <a:r>
                        <a:rPr lang="en-US" sz="2300" dirty="0"/>
                        <a:t>Shared between 2+ Municipalities</a:t>
                      </a:r>
                    </a:p>
                  </a:txBody>
                  <a:tcPr marL="117775" marR="117775" marT="58888" marB="58888"/>
                </a:tc>
                <a:tc>
                  <a:txBody>
                    <a:bodyPr/>
                    <a:lstStyle/>
                    <a:p>
                      <a:r>
                        <a:rPr lang="en-US" sz="2300" dirty="0"/>
                        <a:t>Fiscal agent; Agreement on how to allocate funding between partners</a:t>
                      </a:r>
                    </a:p>
                  </a:txBody>
                  <a:tcPr marL="117775" marR="117775" marT="58888" marB="58888"/>
                </a:tc>
                <a:extLst>
                  <a:ext uri="{0D108BD9-81ED-4DB2-BD59-A6C34878D82A}">
                    <a16:rowId xmlns:a16="http://schemas.microsoft.com/office/drawing/2014/main" val="2483444231"/>
                  </a:ext>
                </a:extLst>
              </a:tr>
            </a:tbl>
          </a:graphicData>
        </a:graphic>
      </p:graphicFrame>
    </p:spTree>
    <p:extLst>
      <p:ext uri="{BB962C8B-B14F-4D97-AF65-F5344CB8AC3E}">
        <p14:creationId xmlns:p14="http://schemas.microsoft.com/office/powerpoint/2010/main" val="1541546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618A47C1-8A8C-C5B2-DEBB-08F5BD6ABA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6C6941-F747-4599-9D2F-9B6756953C49}"/>
              </a:ext>
            </a:extLst>
          </p:cNvPr>
          <p:cNvSpPr>
            <a:spLocks noGrp="1"/>
          </p:cNvSpPr>
          <p:nvPr>
            <p:ph type="title"/>
          </p:nvPr>
        </p:nvSpPr>
        <p:spPr>
          <a:xfrm>
            <a:off x="804672" y="1412489"/>
            <a:ext cx="2871095" cy="2127124"/>
          </a:xfrm>
        </p:spPr>
        <p:txBody>
          <a:bodyPr anchor="t">
            <a:normAutofit/>
          </a:bodyPr>
          <a:lstStyle/>
          <a:p>
            <a:r>
              <a:rPr lang="en-US" sz="4000" b="1" dirty="0">
                <a:solidFill>
                  <a:schemeClr val="accent1">
                    <a:lumMod val="75000"/>
                  </a:schemeClr>
                </a:solidFill>
              </a:rPr>
              <a:t>Board differences</a:t>
            </a:r>
          </a:p>
        </p:txBody>
      </p:sp>
      <p:sp>
        <p:nvSpPr>
          <p:cNvPr id="4" name="Content Placeholder 3">
            <a:extLst>
              <a:ext uri="{FF2B5EF4-FFF2-40B4-BE49-F238E27FC236}">
                <a16:creationId xmlns:a16="http://schemas.microsoft.com/office/drawing/2014/main" id="{CF42A48E-B0EB-85DF-EBC4-E848EB6D7381}"/>
              </a:ext>
            </a:extLst>
          </p:cNvPr>
          <p:cNvSpPr>
            <a:spLocks noGrp="1"/>
          </p:cNvSpPr>
          <p:nvPr>
            <p:ph sz="half" idx="2"/>
          </p:nvPr>
        </p:nvSpPr>
        <p:spPr>
          <a:xfrm>
            <a:off x="5226003" y="894619"/>
            <a:ext cx="6434036" cy="5289987"/>
          </a:xfrm>
        </p:spPr>
        <p:txBody>
          <a:bodyPr vert="horz" lIns="91440" tIns="45720" rIns="91440" bIns="45720" rtlCol="0" anchor="t">
            <a:noAutofit/>
          </a:bodyPr>
          <a:lstStyle/>
          <a:p>
            <a:pPr marL="0" indent="0">
              <a:buNone/>
            </a:pPr>
            <a:r>
              <a:rPr lang="en-US" sz="2400" b="1" u="sng" dirty="0">
                <a:solidFill>
                  <a:schemeClr val="bg1"/>
                </a:solidFill>
              </a:rPr>
              <a:t>Municipal Board</a:t>
            </a:r>
            <a:endParaRPr lang="en-US" sz="2400" dirty="0">
              <a:solidFill>
                <a:schemeClr val="bg1"/>
              </a:solidFill>
            </a:endParaRPr>
          </a:p>
          <a:p>
            <a:r>
              <a:rPr lang="en-US" sz="2000" dirty="0">
                <a:solidFill>
                  <a:schemeClr val="bg1"/>
                </a:solidFill>
              </a:rPr>
              <a:t>Elected board/council</a:t>
            </a:r>
          </a:p>
          <a:p>
            <a:r>
              <a:rPr lang="en-US" sz="2000" dirty="0">
                <a:solidFill>
                  <a:schemeClr val="bg1"/>
                </a:solidFill>
              </a:rPr>
              <a:t>Terms vary: 2-year average</a:t>
            </a:r>
          </a:p>
          <a:p>
            <a:r>
              <a:rPr lang="en-US" sz="2000" dirty="0">
                <a:solidFill>
                  <a:schemeClr val="bg1"/>
                </a:solidFill>
              </a:rPr>
              <a:t>Mayors/Presidents: 4-year average</a:t>
            </a:r>
          </a:p>
          <a:p>
            <a:r>
              <a:rPr lang="en-US" sz="2000" dirty="0">
                <a:solidFill>
                  <a:schemeClr val="bg1"/>
                </a:solidFill>
              </a:rPr>
              <a:t>Clerk/Treasurer</a:t>
            </a:r>
          </a:p>
          <a:p>
            <a:pPr lvl="1"/>
            <a:r>
              <a:rPr lang="en-US" sz="1600" dirty="0">
                <a:solidFill>
                  <a:schemeClr val="bg1"/>
                </a:solidFill>
              </a:rPr>
              <a:t>Elected or Appointed positions</a:t>
            </a:r>
          </a:p>
          <a:p>
            <a:pPr lvl="1"/>
            <a:r>
              <a:rPr lang="en-US" sz="1600" dirty="0">
                <a:solidFill>
                  <a:schemeClr val="bg1"/>
                </a:solidFill>
              </a:rPr>
              <a:t>Combined or Separate positions</a:t>
            </a:r>
            <a:br>
              <a:rPr lang="en-US" sz="1600" dirty="0">
                <a:solidFill>
                  <a:schemeClr val="bg1"/>
                </a:solidFill>
              </a:rPr>
            </a:br>
            <a:endParaRPr lang="en-US" sz="1600" dirty="0">
              <a:solidFill>
                <a:schemeClr val="bg1"/>
              </a:solidFill>
            </a:endParaRPr>
          </a:p>
          <a:p>
            <a:pPr marL="0" indent="0">
              <a:buNone/>
            </a:pPr>
            <a:r>
              <a:rPr lang="en-US" sz="2400" b="1" u="sng" dirty="0">
                <a:solidFill>
                  <a:schemeClr val="bg1"/>
                </a:solidFill>
              </a:rPr>
              <a:t>Library Board</a:t>
            </a:r>
          </a:p>
          <a:p>
            <a:r>
              <a:rPr lang="en-US" sz="2000" dirty="0">
                <a:solidFill>
                  <a:schemeClr val="bg1"/>
                </a:solidFill>
              </a:rPr>
              <a:t>Appointed by municipal/county board</a:t>
            </a:r>
          </a:p>
          <a:p>
            <a:r>
              <a:rPr lang="en-US" sz="2000" dirty="0">
                <a:solidFill>
                  <a:schemeClr val="bg1"/>
                </a:solidFill>
              </a:rPr>
              <a:t>3-year terms</a:t>
            </a:r>
          </a:p>
          <a:p>
            <a:r>
              <a:rPr lang="en-US" sz="2000" dirty="0">
                <a:solidFill>
                  <a:schemeClr val="bg1"/>
                </a:solidFill>
              </a:rPr>
              <a:t>School representative</a:t>
            </a:r>
          </a:p>
          <a:p>
            <a:r>
              <a:rPr lang="en-US" sz="2000" dirty="0">
                <a:solidFill>
                  <a:schemeClr val="bg1"/>
                </a:solidFill>
              </a:rPr>
              <a:t>Up to 2 nonresidents</a:t>
            </a:r>
          </a:p>
          <a:p>
            <a:r>
              <a:rPr lang="en-US" sz="2000" dirty="0">
                <a:solidFill>
                  <a:schemeClr val="bg1"/>
                </a:solidFill>
              </a:rPr>
              <a:t>May have additional county appointees</a:t>
            </a:r>
          </a:p>
          <a:p>
            <a:pPr marL="0" indent="0">
              <a:buNone/>
            </a:pPr>
            <a:r>
              <a:rPr lang="en-US" sz="2000" dirty="0">
                <a:solidFill>
                  <a:schemeClr val="bg1"/>
                </a:solidFill>
              </a:rPr>
              <a:t> </a:t>
            </a:r>
          </a:p>
          <a:p>
            <a:pPr marL="0" indent="0">
              <a:buNone/>
            </a:pPr>
            <a:endParaRPr lang="en-US" sz="2000" dirty="0">
              <a:solidFill>
                <a:schemeClr val="bg1"/>
              </a:solidFill>
            </a:endParaRPr>
          </a:p>
          <a:p>
            <a:pPr marL="0" indent="0">
              <a:buNone/>
            </a:pPr>
            <a:endParaRPr lang="en-US" sz="1700" dirty="0">
              <a:solidFill>
                <a:srgbClr val="FFFFFF"/>
              </a:solidFill>
            </a:endParaRPr>
          </a:p>
        </p:txBody>
      </p:sp>
      <p:sp>
        <p:nvSpPr>
          <p:cNvPr id="18" name="Freeform: Shape 17">
            <a:extLst>
              <a:ext uri="{FF2B5EF4-FFF2-40B4-BE49-F238E27FC236}">
                <a16:creationId xmlns:a16="http://schemas.microsoft.com/office/drawing/2014/main" id="{63EA95CF-2CE4-A17D-D7F4-5290FE760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343C5B3-E195-4D22-1D03-A0B5E812CC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9174A96C-705E-BFB7-0949-AC0F3AA7154F}"/>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325819" y="2514600"/>
            <a:ext cx="914400" cy="914400"/>
          </a:xfrm>
          <a:prstGeom prst="rect">
            <a:avLst/>
          </a:prstGeom>
        </p:spPr>
      </p:pic>
    </p:spTree>
    <p:extLst>
      <p:ext uri="{BB962C8B-B14F-4D97-AF65-F5344CB8AC3E}">
        <p14:creationId xmlns:p14="http://schemas.microsoft.com/office/powerpoint/2010/main" val="236593047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31AE82-ED21-3E02-E879-188210858092}"/>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BC5D85-4653-C83D-4890-DDAD8E4907E7}"/>
              </a:ext>
            </a:extLst>
          </p:cNvPr>
          <p:cNvSpPr>
            <a:spLocks noGrp="1"/>
          </p:cNvSpPr>
          <p:nvPr>
            <p:ph type="title"/>
          </p:nvPr>
        </p:nvSpPr>
        <p:spPr>
          <a:xfrm>
            <a:off x="411480" y="987552"/>
            <a:ext cx="4485861" cy="1088136"/>
          </a:xfrm>
        </p:spPr>
        <p:txBody>
          <a:bodyPr vert="horz" lIns="91440" tIns="45720" rIns="91440" bIns="45720" rtlCol="0" anchor="b">
            <a:normAutofit/>
          </a:bodyPr>
          <a:lstStyle/>
          <a:p>
            <a:r>
              <a:rPr lang="en-US" sz="3400" b="1" dirty="0">
                <a:solidFill>
                  <a:schemeClr val="accent1">
                    <a:lumMod val="75000"/>
                  </a:schemeClr>
                </a:solidFill>
              </a:rPr>
              <a:t>Library Board Appointments</a:t>
            </a:r>
          </a:p>
        </p:txBody>
      </p:sp>
      <p:sp>
        <p:nvSpPr>
          <p:cNvPr id="26" name="Rectangle 25">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ext Placeholder 3">
            <a:extLst>
              <a:ext uri="{FF2B5EF4-FFF2-40B4-BE49-F238E27FC236}">
                <a16:creationId xmlns:a16="http://schemas.microsoft.com/office/drawing/2014/main" id="{0F91455B-073B-9525-EE48-561D0D0D9175}"/>
              </a:ext>
            </a:extLst>
          </p:cNvPr>
          <p:cNvSpPr>
            <a:spLocks noGrp="1"/>
          </p:cNvSpPr>
          <p:nvPr>
            <p:ph type="body" sz="half" idx="2"/>
          </p:nvPr>
        </p:nvSpPr>
        <p:spPr>
          <a:xfrm>
            <a:off x="411479" y="2688336"/>
            <a:ext cx="4498848" cy="3584448"/>
          </a:xfrm>
        </p:spPr>
        <p:txBody>
          <a:bodyPr vert="horz" lIns="91440" tIns="45720" rIns="91440" bIns="45720" rtlCol="0" anchor="t">
            <a:normAutofit/>
          </a:bodyPr>
          <a:lstStyle/>
          <a:p>
            <a:pPr marL="285750" indent="-228600">
              <a:buFont typeface="Arial" panose="020B0604020202020204" pitchFamily="34" charset="0"/>
              <a:buChar char="•"/>
            </a:pPr>
            <a:r>
              <a:rPr lang="en-US" sz="1800" dirty="0"/>
              <a:t>Library board members appointed for 3-year terms.</a:t>
            </a:r>
          </a:p>
          <a:p>
            <a:pPr marL="285750" indent="-228600">
              <a:buFont typeface="Arial" panose="020B0604020202020204" pitchFamily="34" charset="0"/>
              <a:buChar char="•"/>
            </a:pPr>
            <a:r>
              <a:rPr lang="en-US" sz="1800" dirty="0"/>
              <a:t>County appointments and Municipal appointments are not necessarily aligned.</a:t>
            </a:r>
          </a:p>
          <a:p>
            <a:pPr marL="285750" indent="-228600">
              <a:buFont typeface="Arial" panose="020B0604020202020204" pitchFamily="34" charset="0"/>
              <a:buChar char="•"/>
            </a:pPr>
            <a:r>
              <a:rPr lang="en-US" sz="1800" dirty="0"/>
              <a:t>Appointing authority is the municipality or county, but library director is often the person keeping track of appointments.</a:t>
            </a:r>
          </a:p>
        </p:txBody>
      </p:sp>
      <p:pic>
        <p:nvPicPr>
          <p:cNvPr id="5" name="Picture 4" descr="Looking down on a row of empty conference room tables and chairs">
            <a:extLst>
              <a:ext uri="{FF2B5EF4-FFF2-40B4-BE49-F238E27FC236}">
                <a16:creationId xmlns:a16="http://schemas.microsoft.com/office/drawing/2014/main" id="{046D8F1A-4257-341D-5173-400F99229BA7}"/>
              </a:ext>
            </a:extLst>
          </p:cNvPr>
          <p:cNvPicPr>
            <a:picLocks noChangeAspect="1"/>
          </p:cNvPicPr>
          <p:nvPr/>
        </p:nvPicPr>
        <p:blipFill>
          <a:blip r:embed="rId3"/>
          <a:srcRect l="11196" r="14021" b="-2"/>
          <a:stretch>
            <a:fillRect/>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623804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7BEDC914-E79E-4731-88EB-C290A6D4D685}">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19B3EA6-E2E1-4B68-B700-9432F9FC79DA}">
  <ds:schemaRefs>
    <ds:schemaRef ds:uri="http://schemas.microsoft.com/sharepoint/v3/contenttype/forms"/>
  </ds:schemaRefs>
</ds:datastoreItem>
</file>

<file path=customXml/itemProps3.xml><?xml version="1.0" encoding="utf-8"?>
<ds:datastoreItem xmlns:ds="http://schemas.openxmlformats.org/officeDocument/2006/customXml" ds:itemID="{BC8413E5-0484-489B-B293-D8720B6027F2}">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806</TotalTime>
  <Words>2891</Words>
  <Application>Microsoft Office PowerPoint</Application>
  <PresentationFormat>Widescreen</PresentationFormat>
  <Paragraphs>351</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Aptos</vt:lpstr>
      <vt:lpstr>Aptos Display</vt:lpstr>
      <vt:lpstr>Arial</vt:lpstr>
      <vt:lpstr>Calibri</vt:lpstr>
      <vt:lpstr>Courier New</vt:lpstr>
      <vt:lpstr>Tahoma</vt:lpstr>
      <vt:lpstr>Office Theme</vt:lpstr>
      <vt:lpstr>Collaborating for  Community Success Building &amp; Leveraging Your Library Relationships</vt:lpstr>
      <vt:lpstr>Components for Consideration Building &amp; Leveraging Library Relationships</vt:lpstr>
      <vt:lpstr>Strong relationships do exist!</vt:lpstr>
      <vt:lpstr>Areas of Friction: Structural &amp; Operational Differences</vt:lpstr>
      <vt:lpstr>Structural Differences</vt:lpstr>
      <vt:lpstr>Funding Differences</vt:lpstr>
      <vt:lpstr>Library Funding</vt:lpstr>
      <vt:lpstr>Board differences</vt:lpstr>
      <vt:lpstr>Library Board Appointments</vt:lpstr>
      <vt:lpstr>Understanding Varied Roles</vt:lpstr>
      <vt:lpstr>Operational Differences</vt:lpstr>
      <vt:lpstr>HR Differences</vt:lpstr>
      <vt:lpstr>Library Operations Evolve Quickly</vt:lpstr>
      <vt:lpstr>Differences = Pain Points</vt:lpstr>
      <vt:lpstr>Building Relationships: the solution for pain points</vt:lpstr>
      <vt:lpstr>Relationships</vt:lpstr>
      <vt:lpstr>Involvement: Keeping the Door Open</vt:lpstr>
      <vt:lpstr>Working together in municipalities</vt:lpstr>
      <vt:lpstr>Supporting One Another: unique collaborations</vt:lpstr>
      <vt:lpstr>Unique Collaborations</vt:lpstr>
      <vt:lpstr>Ongoing Administrative Collaboration</vt:lpstr>
      <vt:lpstr>More Collaborations</vt:lpstr>
      <vt:lpstr>Upcoming Events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Kami Lynch</dc:creator>
  <cp:lastModifiedBy>Leah Langby</cp:lastModifiedBy>
  <cp:revision>8</cp:revision>
  <dcterms:created xsi:type="dcterms:W3CDTF">2026-03-25T20:09:26Z</dcterms:created>
  <dcterms:modified xsi:type="dcterms:W3CDTF">2026-06-18T21:17:08Z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