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5"/>
  </p:notesMasterIdLst>
  <p:sldIdLst>
    <p:sldId id="306" r:id="rId5"/>
    <p:sldId id="307" r:id="rId6"/>
    <p:sldId id="309" r:id="rId7"/>
    <p:sldId id="308" r:id="rId8"/>
    <p:sldId id="294" r:id="rId9"/>
    <p:sldId id="295" r:id="rId10"/>
    <p:sldId id="314" r:id="rId11"/>
    <p:sldId id="310" r:id="rId12"/>
    <p:sldId id="315" r:id="rId13"/>
    <p:sldId id="303" r:id="rId14"/>
    <p:sldId id="316" r:id="rId15"/>
    <p:sldId id="317" r:id="rId16"/>
    <p:sldId id="319" r:id="rId17"/>
    <p:sldId id="318" r:id="rId18"/>
    <p:sldId id="320" r:id="rId19"/>
    <p:sldId id="322" r:id="rId20"/>
    <p:sldId id="321" r:id="rId21"/>
    <p:sldId id="311" r:id="rId22"/>
    <p:sldId id="313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E85CD-428E-4B6C-928F-B2F080B6296C}" v="1194" dt="2023-09-11T14:42:0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/>
            <a:t>Step One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/>
      <dgm:spPr/>
      <dgm:t>
        <a:bodyPr/>
        <a:lstStyle/>
        <a:p>
          <a:pPr rtl="0"/>
          <a:r>
            <a:rPr lang="en-US"/>
            <a:t>Compare your positions to the ones listed in the survey.</a:t>
          </a:r>
          <a:r>
            <a:rPr lang="en-US">
              <a:latin typeface="Univers"/>
            </a:rPr>
            <a:t> </a:t>
          </a:r>
          <a:endParaRPr lang="en-US"/>
        </a:p>
        <a:p>
          <a:endParaRPr lang="en-US"/>
        </a:p>
        <a:p>
          <a:pPr rtl="0"/>
          <a:r>
            <a:rPr lang="en-US"/>
            <a:t>Do you </a:t>
          </a:r>
          <a:r>
            <a:rPr lang="en-US">
              <a:latin typeface="Univers"/>
            </a:rPr>
            <a:t>have </a:t>
          </a:r>
          <a:r>
            <a:rPr lang="en-US"/>
            <a:t>exact matches?</a:t>
          </a:r>
        </a:p>
        <a:p>
          <a:pPr rtl="0"/>
          <a:r>
            <a:rPr lang="en-US"/>
            <a:t>Library Director</a:t>
          </a:r>
          <a:r>
            <a:rPr lang="en-US">
              <a:latin typeface="Univers"/>
            </a:rPr>
            <a:t> </a:t>
          </a:r>
          <a:endParaRPr lang="en-US"/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Step Two</a:t>
          </a: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/>
      <dgm:spPr/>
      <dgm:t>
        <a:bodyPr/>
        <a:lstStyle/>
        <a:p>
          <a:r>
            <a:rPr lang="en-US" b="0" i="0" u="none"/>
            <a:t>Look at duties not titles</a:t>
          </a:r>
        </a:p>
        <a:p>
          <a:endParaRPr lang="en-US" b="0" i="0" u="none"/>
        </a:p>
        <a:p>
          <a:r>
            <a:rPr lang="en-US" b="0" i="0" u="none"/>
            <a:t>Do staff work alone? Are they handling all the responsibilities for assisting patrons?</a:t>
          </a:r>
          <a:endParaRPr lang="en-US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Step Three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/>
      <dgm:spPr/>
      <dgm:t>
        <a:bodyPr/>
        <a:lstStyle/>
        <a:p>
          <a:r>
            <a:rPr lang="en-US" b="0" i="0" u="none"/>
            <a:t>Do they have specific responsibilities such as youth service programming?</a:t>
          </a:r>
          <a:endParaRPr lang="en-US"/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>
              <a:latin typeface="Univers"/>
            </a:rPr>
            <a:t> </a:t>
          </a:r>
          <a:r>
            <a:rPr lang="en-US"/>
            <a:t>Step Four</a:t>
          </a:r>
        </a:p>
      </dgm:t>
    </dgm:pt>
    <dgm:pt modelId="{775EBB35-E8CF-4A14-B0A8-45A53D65E711}" type="parTrans" cxnId="{7B8F902E-4BA3-41AA-9991-54805A6B93DE}">
      <dgm:prSet/>
      <dgm:spPr/>
      <dgm:t>
        <a:bodyPr/>
        <a:lstStyle/>
        <a:p>
          <a:endParaRPr lang="en-US"/>
        </a:p>
      </dgm:t>
    </dgm:pt>
    <dgm:pt modelId="{A75B061E-69EA-487C-8330-1430DA0F139D}" type="sibTrans" cxnId="{7B8F902E-4BA3-41AA-9991-54805A6B93DE}">
      <dgm:prSet/>
      <dgm:spPr/>
      <dgm:t>
        <a:bodyPr/>
        <a:lstStyle/>
        <a:p>
          <a:endParaRPr lang="en-US"/>
        </a:p>
      </dgm:t>
    </dgm:pt>
    <dgm:pt modelId="{F757DBC8-3670-4122-937A-47DB91C0F3FE}">
      <dgm:prSet phldrT="[Text]"/>
      <dgm:spPr/>
      <dgm:t>
        <a:bodyPr/>
        <a:lstStyle/>
        <a:p>
          <a:r>
            <a:rPr lang="en-US"/>
            <a:t>Do they supervise other staff?</a:t>
          </a:r>
        </a:p>
      </dgm:t>
    </dgm:pt>
    <dgm:pt modelId="{8F483F27-8D97-48E5-9210-1B448F1CE277}" type="parTrans" cxnId="{8A3D4B73-3658-4A4C-9DFE-F59E22A79482}">
      <dgm:prSet/>
      <dgm:spPr/>
      <dgm:t>
        <a:bodyPr/>
        <a:lstStyle/>
        <a:p>
          <a:endParaRPr lang="en-US"/>
        </a:p>
      </dgm:t>
    </dgm:pt>
    <dgm:pt modelId="{A46A41DD-2CA4-4800-8F85-546ABB24ED07}" type="sibTrans" cxnId="{8A3D4B73-3658-4A4C-9DFE-F59E22A79482}">
      <dgm:prSet/>
      <dgm:spPr/>
      <dgm:t>
        <a:bodyPr/>
        <a:lstStyle/>
        <a:p>
          <a:endParaRPr lang="en-US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/>
            <a:t>Final Step</a:t>
          </a:r>
        </a:p>
      </dgm:t>
    </dgm:pt>
    <dgm:pt modelId="{2CF5AF8A-5687-489A-9838-EDDBB760D421}" type="parTrans" cxnId="{D35DB9DA-961B-46CD-BB14-44CD766D8CB7}">
      <dgm:prSet/>
      <dgm:spPr/>
      <dgm:t>
        <a:bodyPr/>
        <a:lstStyle/>
        <a:p>
          <a:endParaRPr lang="en-US"/>
        </a:p>
      </dgm:t>
    </dgm:pt>
    <dgm:pt modelId="{D5CAA101-B828-45D7-965B-F77CD6FBA109}" type="sibTrans" cxnId="{D35DB9DA-961B-46CD-BB14-44CD766D8CB7}">
      <dgm:prSet/>
      <dgm:spPr/>
      <dgm:t>
        <a:bodyPr/>
        <a:lstStyle/>
        <a:p>
          <a:endParaRPr lang="en-US"/>
        </a:p>
      </dgm:t>
    </dgm:pt>
    <dgm:pt modelId="{EE155DB2-6788-4019-961C-F8B89C275CE8}">
      <dgm:prSet phldrT="[Text]"/>
      <dgm:spPr/>
      <dgm:t>
        <a:bodyPr/>
        <a:lstStyle/>
        <a:p>
          <a:r>
            <a:rPr lang="en-US" b="0" i="0" u="none"/>
            <a:t>Which is closer to 70% of the duties most of the time?</a:t>
          </a:r>
          <a:endParaRPr lang="en-US"/>
        </a:p>
      </dgm:t>
    </dgm:pt>
    <dgm:pt modelId="{8395B9D5-FF39-4045-8569-9C13F11FB1E5}" type="parTrans" cxnId="{E3D274C7-DB39-45B8-B18F-742495FE5026}">
      <dgm:prSet/>
      <dgm:spPr/>
      <dgm:t>
        <a:bodyPr/>
        <a:lstStyle/>
        <a:p>
          <a:endParaRPr lang="en-US"/>
        </a:p>
      </dgm:t>
    </dgm:pt>
    <dgm:pt modelId="{F94C628D-62C1-4AF5-B102-2A2AA7FD22DE}" type="sibTrans" cxnId="{E3D274C7-DB39-45B8-B18F-742495FE5026}">
      <dgm:prSet/>
      <dgm:spPr/>
      <dgm:t>
        <a:bodyPr/>
        <a:lstStyle/>
        <a:p>
          <a:endParaRPr lang="en-US"/>
        </a:p>
      </dgm:t>
    </dgm:pt>
    <dgm:pt modelId="{3A19DE11-722F-4989-AE92-F58CA5B18544}">
      <dgm:prSet/>
      <dgm:spPr/>
      <dgm:t>
        <a:bodyPr/>
        <a:lstStyle/>
        <a:p>
          <a:endParaRPr lang="en-US" b="0" i="0" u="none"/>
        </a:p>
      </dgm:t>
    </dgm:pt>
    <dgm:pt modelId="{BFB44D80-A229-4F83-A6A4-46DD04190F26}" type="parTrans" cxnId="{5FA87C39-C1F2-4472-B130-181B9B0FBCF9}">
      <dgm:prSet/>
      <dgm:spPr/>
      <dgm:t>
        <a:bodyPr/>
        <a:lstStyle/>
        <a:p>
          <a:endParaRPr lang="en-US"/>
        </a:p>
      </dgm:t>
    </dgm:pt>
    <dgm:pt modelId="{AEF293D1-DEFD-4563-B6EA-D74603C0D59D}" type="sibTrans" cxnId="{5FA87C39-C1F2-4472-B130-181B9B0FBCF9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 custLinFactNeighborX="1046" custLinFactNeighborY="1264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95A0F31C-8168-4B8D-8742-85743BD03190}" type="presOf" srcId="{3A19DE11-722F-4989-AE92-F58CA5B18544}" destId="{FD7B29F2-0D66-4B4B-BC8A-82DA23575305}" srcOrd="0" destOrd="1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5FA87C39-C1F2-4472-B130-181B9B0FBCF9}" srcId="{D71FC021-6A65-44D1-95B9-0E6C89079866}" destId="{3A19DE11-722F-4989-AE92-F58CA5B18544}" srcOrd="1" destOrd="0" parTransId="{BFB44D80-A229-4F83-A6A4-46DD04190F26}" sibTransId="{AEF293D1-DEFD-4563-B6EA-D74603C0D59D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/>
            <a:t>Step One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/>
      <dgm:spPr/>
      <dgm:t>
        <a:bodyPr/>
        <a:lstStyle/>
        <a:p>
          <a:r>
            <a:rPr lang="en-US"/>
            <a:t>Which region is your county located in?</a:t>
          </a:r>
        </a:p>
        <a:p>
          <a:endParaRPr lang="en-US"/>
        </a:p>
        <a:p>
          <a:r>
            <a:rPr lang="en-US"/>
            <a:t>Other factors-Twin Cities metro area</a:t>
          </a:r>
        </a:p>
        <a:p>
          <a:endParaRPr lang="en-US"/>
        </a:p>
        <a:p>
          <a:r>
            <a:rPr lang="en-US"/>
            <a:t>Population range—are you close to moving up in category?</a:t>
          </a:r>
        </a:p>
        <a:p>
          <a:endParaRPr lang="en-US"/>
        </a:p>
        <a:p>
          <a:endParaRPr lang="en-US"/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Step Two</a:t>
          </a: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/>
      <dgm:spPr/>
      <dgm:t>
        <a:bodyPr/>
        <a:lstStyle/>
        <a:p>
          <a:pPr rtl="0"/>
          <a:r>
            <a:rPr lang="en-US"/>
            <a:t>Libraries </a:t>
          </a:r>
          <a:r>
            <a:rPr lang="en-US">
              <a:latin typeface="Univers"/>
            </a:rPr>
            <a:t>traditionally </a:t>
          </a:r>
          <a:r>
            <a:rPr lang="en-US"/>
            <a:t>have low wages. Remember these are actual numbers not recommended numbers.</a:t>
          </a:r>
          <a:r>
            <a:rPr lang="en-US">
              <a:latin typeface="Univers"/>
            </a:rPr>
            <a:t> </a:t>
          </a:r>
          <a:endParaRPr lang="en-US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Step Three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/>
      <dgm:spPr/>
      <dgm:t>
        <a:bodyPr/>
        <a:lstStyle/>
        <a:p>
          <a:r>
            <a:rPr lang="en-US" b="0" i="0" u="none"/>
            <a:t>Other Employers in the area—</a:t>
          </a:r>
        </a:p>
        <a:p>
          <a:r>
            <a:rPr lang="en-US"/>
            <a:t>Customer Service such as McDonald’s, Culvers, or Kwik Trip</a:t>
          </a:r>
        </a:p>
        <a:p>
          <a:r>
            <a:rPr lang="en-US"/>
            <a:t>Library Paraprofessionals at the local school district</a:t>
          </a:r>
        </a:p>
        <a:p>
          <a:endParaRPr lang="en-US"/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>
              <a:latin typeface="Univers"/>
            </a:rPr>
            <a:t> </a:t>
          </a:r>
          <a:r>
            <a:rPr lang="en-US"/>
            <a:t>Step Four</a:t>
          </a:r>
        </a:p>
      </dgm:t>
    </dgm:pt>
    <dgm:pt modelId="{775EBB35-E8CF-4A14-B0A8-45A53D65E711}" type="parTrans" cxnId="{7B8F902E-4BA3-41AA-9991-54805A6B93DE}">
      <dgm:prSet/>
      <dgm:spPr/>
      <dgm:t>
        <a:bodyPr/>
        <a:lstStyle/>
        <a:p>
          <a:endParaRPr lang="en-US"/>
        </a:p>
      </dgm:t>
    </dgm:pt>
    <dgm:pt modelId="{A75B061E-69EA-487C-8330-1430DA0F139D}" type="sibTrans" cxnId="{7B8F902E-4BA3-41AA-9991-54805A6B93DE}">
      <dgm:prSet/>
      <dgm:spPr/>
      <dgm:t>
        <a:bodyPr/>
        <a:lstStyle/>
        <a:p>
          <a:endParaRPr lang="en-US"/>
        </a:p>
      </dgm:t>
    </dgm:pt>
    <dgm:pt modelId="{F757DBC8-3670-4122-937A-47DB91C0F3FE}">
      <dgm:prSet phldrT="[Text]"/>
      <dgm:spPr/>
      <dgm:t>
        <a:bodyPr/>
        <a:lstStyle/>
        <a:p>
          <a:r>
            <a:rPr lang="en-US"/>
            <a:t>Other Municipal Employees</a:t>
          </a:r>
        </a:p>
        <a:p>
          <a:r>
            <a:rPr lang="en-US"/>
            <a:t>Comparable positions</a:t>
          </a:r>
        </a:p>
        <a:p>
          <a:r>
            <a:rPr lang="en-US"/>
            <a:t>How do library wages seem to fit within the wage scale of your municipalities</a:t>
          </a:r>
        </a:p>
        <a:p>
          <a:endParaRPr lang="en-US"/>
        </a:p>
      </dgm:t>
    </dgm:pt>
    <dgm:pt modelId="{8F483F27-8D97-48E5-9210-1B448F1CE277}" type="parTrans" cxnId="{8A3D4B73-3658-4A4C-9DFE-F59E22A79482}">
      <dgm:prSet/>
      <dgm:spPr/>
      <dgm:t>
        <a:bodyPr/>
        <a:lstStyle/>
        <a:p>
          <a:endParaRPr lang="en-US"/>
        </a:p>
      </dgm:t>
    </dgm:pt>
    <dgm:pt modelId="{A46A41DD-2CA4-4800-8F85-546ABB24ED07}" type="sibTrans" cxnId="{8A3D4B73-3658-4A4C-9DFE-F59E22A79482}">
      <dgm:prSet/>
      <dgm:spPr/>
      <dgm:t>
        <a:bodyPr/>
        <a:lstStyle/>
        <a:p>
          <a:endParaRPr lang="en-US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/>
            <a:t>Step Five</a:t>
          </a:r>
        </a:p>
      </dgm:t>
    </dgm:pt>
    <dgm:pt modelId="{2CF5AF8A-5687-489A-9838-EDDBB760D421}" type="parTrans" cxnId="{D35DB9DA-961B-46CD-BB14-44CD766D8CB7}">
      <dgm:prSet/>
      <dgm:spPr/>
      <dgm:t>
        <a:bodyPr/>
        <a:lstStyle/>
        <a:p>
          <a:endParaRPr lang="en-US"/>
        </a:p>
      </dgm:t>
    </dgm:pt>
    <dgm:pt modelId="{D5CAA101-B828-45D7-965B-F77CD6FBA109}" type="sibTrans" cxnId="{D35DB9DA-961B-46CD-BB14-44CD766D8CB7}">
      <dgm:prSet/>
      <dgm:spPr/>
      <dgm:t>
        <a:bodyPr/>
        <a:lstStyle/>
        <a:p>
          <a:endParaRPr lang="en-US"/>
        </a:p>
      </dgm:t>
    </dgm:pt>
    <dgm:pt modelId="{EE155DB2-6788-4019-961C-F8B89C275CE8}">
      <dgm:prSet phldrT="[Text]"/>
      <dgm:spPr/>
      <dgm:t>
        <a:bodyPr/>
        <a:lstStyle/>
        <a:p>
          <a:r>
            <a:rPr lang="en-US" b="0" i="0" u="none"/>
            <a:t>Use all the data to advocate for a budget increase to support improved compensation </a:t>
          </a:r>
          <a:endParaRPr lang="en-US"/>
        </a:p>
      </dgm:t>
    </dgm:pt>
    <dgm:pt modelId="{8395B9D5-FF39-4045-8569-9C13F11FB1E5}" type="parTrans" cxnId="{E3D274C7-DB39-45B8-B18F-742495FE5026}">
      <dgm:prSet/>
      <dgm:spPr/>
      <dgm:t>
        <a:bodyPr/>
        <a:lstStyle/>
        <a:p>
          <a:endParaRPr lang="en-US"/>
        </a:p>
      </dgm:t>
    </dgm:pt>
    <dgm:pt modelId="{F94C628D-62C1-4AF5-B102-2A2AA7FD22DE}" type="sibTrans" cxnId="{E3D274C7-DB39-45B8-B18F-742495FE5026}">
      <dgm:prSet/>
      <dgm:spPr/>
      <dgm:t>
        <a:bodyPr/>
        <a:lstStyle/>
        <a:p>
          <a:endParaRPr lang="en-US"/>
        </a:p>
      </dgm:t>
    </dgm:pt>
    <dgm:pt modelId="{61F24458-B67F-45CA-8DCD-034E7253B20F}">
      <dgm:prSet/>
      <dgm:spPr/>
      <dgm:t>
        <a:bodyPr/>
        <a:lstStyle/>
        <a:p>
          <a:endParaRPr lang="en-US"/>
        </a:p>
      </dgm:t>
    </dgm:pt>
    <dgm:pt modelId="{F02A3656-5ACF-4539-BC3E-EF7E5D44111E}" type="parTrans" cxnId="{121C3137-F384-4E12-9022-197A6E33051A}">
      <dgm:prSet/>
      <dgm:spPr/>
      <dgm:t>
        <a:bodyPr/>
        <a:lstStyle/>
        <a:p>
          <a:endParaRPr lang="en-US"/>
        </a:p>
      </dgm:t>
    </dgm:pt>
    <dgm:pt modelId="{33BA87F1-1E8F-435C-85DD-967F04A077EE}" type="sibTrans" cxnId="{121C3137-F384-4E12-9022-197A6E33051A}">
      <dgm:prSet/>
      <dgm:spPr/>
      <dgm:t>
        <a:bodyPr/>
        <a:lstStyle/>
        <a:p>
          <a:endParaRPr lang="en-US"/>
        </a:p>
      </dgm:t>
    </dgm:pt>
    <dgm:pt modelId="{BD866DC3-116E-4357-83C0-C87677350A74}">
      <dgm:prSet/>
      <dgm:spPr/>
      <dgm:t>
        <a:bodyPr/>
        <a:lstStyle/>
        <a:p>
          <a:r>
            <a:rPr lang="en-US"/>
            <a:t>Look at your peers in your area</a:t>
          </a:r>
        </a:p>
      </dgm:t>
    </dgm:pt>
    <dgm:pt modelId="{7B5AB3F3-E2B1-4087-906F-370EB7CAE877}" type="parTrans" cxnId="{282C8B61-0009-4036-9FC9-8D53A70BCC9C}">
      <dgm:prSet/>
      <dgm:spPr/>
      <dgm:t>
        <a:bodyPr/>
        <a:lstStyle/>
        <a:p>
          <a:endParaRPr lang="en-US"/>
        </a:p>
      </dgm:t>
    </dgm:pt>
    <dgm:pt modelId="{543FDC10-2B51-456B-B18D-5338BD22194C}" type="sibTrans" cxnId="{282C8B61-0009-4036-9FC9-8D53A70BCC9C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ScaleY="102751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 custLinFactNeighborX="-946" custLinFactNeighborY="281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D5DE3328-0FA3-447F-94A6-7C5E4FC845AC}" type="presOf" srcId="{61F24458-B67F-45CA-8DCD-034E7253B20F}" destId="{5E07F9E4-149C-4A89-848F-4ABDD305F0C5}" srcOrd="0" destOrd="1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121C3137-F384-4E12-9022-197A6E33051A}" srcId="{D07AD3FD-84FF-467E-9693-752776549C61}" destId="{61F24458-B67F-45CA-8DCD-034E7253B20F}" srcOrd="1" destOrd="0" parTransId="{F02A3656-5ACF-4539-BC3E-EF7E5D44111E}" sibTransId="{33BA87F1-1E8F-435C-85DD-967F04A077EE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282C8B61-0009-4036-9FC9-8D53A70BCC9C}" srcId="{D07AD3FD-84FF-467E-9693-752776549C61}" destId="{BD866DC3-116E-4357-83C0-C87677350A74}" srcOrd="2" destOrd="0" parTransId="{7B5AB3F3-E2B1-4087-906F-370EB7CAE877}" sibTransId="{543FDC10-2B51-456B-B18D-5338BD22194C}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8EF99064-74F7-437B-87B6-9D35C91925CD}" type="presOf" srcId="{BD866DC3-116E-4357-83C0-C87677350A74}" destId="{5E07F9E4-149C-4A89-848F-4ABDD305F0C5}" srcOrd="0" destOrd="2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A95F9-8BCF-40C1-B842-BCFFD43632F6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>
              <a:solidFill>
                <a:schemeClr val="bg1"/>
              </a:solidFill>
            </a:rPr>
            <a:t>John Thompson</a:t>
          </a:r>
        </a:p>
      </dgm:t>
    </dgm:pt>
    <dgm:pt modelId="{FC4F4986-5DCD-4DC2-B7FD-2C5FABEF9979}" type="parTrans" cxnId="{E6EDE7CF-5B3F-4E2C-99EE-D5462F0EC9CE}">
      <dgm:prSet/>
      <dgm:spPr/>
      <dgm:t>
        <a:bodyPr/>
        <a:lstStyle/>
        <a:p>
          <a:endParaRPr lang="en-US"/>
        </a:p>
      </dgm:t>
    </dgm:pt>
    <dgm:pt modelId="{D868EA7F-D868-4231-86D5-66D9B2DF2F62}" type="sibTrans" cxnId="{E6EDE7CF-5B3F-4E2C-99EE-D5462F0EC9CE}">
      <dgm:prSet/>
      <dgm:spPr/>
      <dgm:t>
        <a:bodyPr/>
        <a:lstStyle/>
        <a:p>
          <a:endParaRPr lang="en-US"/>
        </a:p>
      </dgm:t>
    </dgm:pt>
    <dgm:pt modelId="{1E293C9C-50F7-4DF0-A45F-EF6AA41E15B2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>
              <a:solidFill>
                <a:schemeClr val="bg1"/>
              </a:solidFill>
            </a:rPr>
            <a:t>Katelyn Noack</a:t>
          </a:r>
        </a:p>
      </dgm:t>
    </dgm:pt>
    <dgm:pt modelId="{04936CC5-1B2F-4620-ABDF-F195956C3F4A}" type="parTrans" cxnId="{A7E7000F-0D10-4D88-844F-C9CB2A6A39DA}">
      <dgm:prSet/>
      <dgm:spPr/>
      <dgm:t>
        <a:bodyPr/>
        <a:lstStyle/>
        <a:p>
          <a:endParaRPr lang="en-US"/>
        </a:p>
      </dgm:t>
    </dgm:pt>
    <dgm:pt modelId="{E019F05B-61F4-4915-9D10-5D6F328EA591}" type="sibTrans" cxnId="{A7E7000F-0D10-4D88-844F-C9CB2A6A39DA}">
      <dgm:prSet/>
      <dgm:spPr/>
      <dgm:t>
        <a:bodyPr/>
        <a:lstStyle/>
        <a:p>
          <a:endParaRPr lang="en-US"/>
        </a:p>
      </dgm:t>
    </dgm:pt>
    <dgm:pt modelId="{DA3F2F2F-B5A8-4CFD-ABCE-1BC48CD913AF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>
              <a:solidFill>
                <a:schemeClr val="bg1"/>
              </a:solidFill>
            </a:rPr>
            <a:t>Reb Kilde</a:t>
          </a:r>
        </a:p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>
              <a:solidFill>
                <a:schemeClr val="bg1"/>
              </a:solidFill>
            </a:rPr>
            <a:t>Advocacy Support</a:t>
          </a:r>
        </a:p>
      </dgm:t>
    </dgm:pt>
    <dgm:pt modelId="{D4AFA5E0-6624-49A6-B10B-4FFA7483C001}" type="parTrans" cxnId="{307321D6-32A9-4F29-A35B-8328C6417311}">
      <dgm:prSet/>
      <dgm:spPr/>
      <dgm:t>
        <a:bodyPr/>
        <a:lstStyle/>
        <a:p>
          <a:endParaRPr lang="en-US"/>
        </a:p>
      </dgm:t>
    </dgm:pt>
    <dgm:pt modelId="{038FE749-6004-418E-86C7-7C1B1D7930F4}" type="sibTrans" cxnId="{307321D6-32A9-4F29-A35B-8328C6417311}">
      <dgm:prSet/>
      <dgm:spPr/>
      <dgm:t>
        <a:bodyPr/>
        <a:lstStyle/>
        <a:p>
          <a:endParaRPr lang="en-US"/>
        </a:p>
      </dgm:t>
    </dgm:pt>
    <dgm:pt modelId="{B2F9B3BC-1849-4A4A-BBE4-752B9B492C76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>
              <a:solidFill>
                <a:schemeClr val="bg1"/>
              </a:solidFill>
            </a:rPr>
            <a:t>Leah Langby</a:t>
          </a:r>
          <a:br>
            <a:rPr lang="en-US">
              <a:solidFill>
                <a:schemeClr val="bg1"/>
              </a:solidFill>
            </a:rPr>
          </a:br>
          <a:r>
            <a:rPr lang="en-US">
              <a:solidFill>
                <a:schemeClr val="bg1"/>
              </a:solidFill>
            </a:rPr>
            <a:t>Youth Services </a:t>
          </a:r>
        </a:p>
        <a:p>
          <a:pPr algn="ctr">
            <a:lnSpc>
              <a:spcPct val="100000"/>
            </a:lnSpc>
            <a:defRPr b="1" spc="20">
              <a:latin typeface="+mj-lt"/>
            </a:defRPr>
          </a:pPr>
          <a:endParaRPr lang="en-US">
            <a:solidFill>
              <a:schemeClr val="bg1"/>
            </a:solidFill>
          </a:endParaRPr>
        </a:p>
      </dgm:t>
    </dgm:pt>
    <dgm:pt modelId="{48FD486C-824F-4590-8CFC-BC1053E533DD}" type="parTrans" cxnId="{BB48F2B9-3F80-43D5-9223-76526A774C2D}">
      <dgm:prSet/>
      <dgm:spPr/>
      <dgm:t>
        <a:bodyPr/>
        <a:lstStyle/>
        <a:p>
          <a:endParaRPr lang="en-US"/>
        </a:p>
      </dgm:t>
    </dgm:pt>
    <dgm:pt modelId="{2946CE56-B018-4C0E-918D-0B36D170024F}" type="sibTrans" cxnId="{BB48F2B9-3F80-43D5-9223-76526A774C2D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0326" custScaleY="146617" custLinFactNeighborX="-76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44680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0326" custScaleY="146617" custLinFactNeighborX="2441" custLinFactNeighborY="3051"/>
      <dgm:spPr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Y="44680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0326" custScaleY="146617" custLinFactNeighborX="2791" custLinFactNeighborY="4271"/>
      <dgm:spPr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Y="44680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0326" custScaleY="146617"/>
      <dgm:spPr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 member head shot"/>
        </a:ext>
      </dgm:extLst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44680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09957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One</a:t>
          </a:r>
        </a:p>
      </dsp:txBody>
      <dsp:txXfrm>
        <a:off x="1934" y="2872740"/>
        <a:ext cx="1980076" cy="662940"/>
      </dsp:txXfrm>
    </dsp:sp>
    <dsp:sp modelId="{810D7AA7-A541-4507-BE7F-36CCF210089F}">
      <dsp:nvSpPr>
        <dsp:cNvPr id="0" name=""/>
        <dsp:cNvSpPr/>
      </dsp:nvSpPr>
      <dsp:spPr>
        <a:xfrm>
          <a:off x="16697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Compare your positions to the ones listed in the survey.</a:t>
          </a:r>
          <a:r>
            <a:rPr lang="en-US" sz="1100" kern="1200">
              <a:latin typeface="Univers"/>
            </a:rPr>
            <a:t> 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you </a:t>
          </a:r>
          <a:r>
            <a:rPr lang="en-US" sz="1100" kern="1200">
              <a:latin typeface="Univers"/>
            </a:rPr>
            <a:t>have </a:t>
          </a:r>
          <a:r>
            <a:rPr lang="en-US" sz="1100" kern="1200"/>
            <a:t>exact matches?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Library Director</a:t>
          </a:r>
          <a:r>
            <a:rPr lang="en-US" sz="1100" kern="1200">
              <a:latin typeface="Univers"/>
            </a:rPr>
            <a:t> </a:t>
          </a:r>
          <a:endParaRPr lang="en-US" sz="1100" kern="1200"/>
        </a:p>
      </dsp:txBody>
      <dsp:txXfrm>
        <a:off x="166970" y="982941"/>
        <a:ext cx="1675110" cy="1414310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Two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Look at duties not titles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Do staff work alone? Are they handling all the responsibilities for assisting patrons?</a:t>
          </a:r>
          <a:endParaRPr lang="en-US" sz="1100" kern="1200"/>
        </a:p>
      </dsp:txBody>
      <dsp:txXfrm>
        <a:off x="2126766" y="982941"/>
        <a:ext cx="1675110" cy="1414310"/>
      </dsp:txXfrm>
    </dsp:sp>
    <dsp:sp modelId="{473F2067-7126-4D56-A328-5A8CFD3D8D52}">
      <dsp:nvSpPr>
        <dsp:cNvPr id="0" name=""/>
        <dsp:cNvSpPr/>
      </dsp:nvSpPr>
      <dsp:spPr>
        <a:xfrm rot="5400000">
          <a:off x="3031214" y="1804191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43106" y="2881119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Three</a:t>
          </a:r>
        </a:p>
      </dsp:txBody>
      <dsp:txXfrm>
        <a:off x="4108841" y="2881119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108141" y="991320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Do they have specific responsibilities such as youth service programming?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/>
        </a:p>
      </dsp:txBody>
      <dsp:txXfrm>
        <a:off x="4108141" y="991320"/>
        <a:ext cx="1675110" cy="1414310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Univers"/>
            </a:rPr>
            <a:t> </a:t>
          </a:r>
          <a:r>
            <a:rPr lang="en-US" sz="1600" kern="1200"/>
            <a:t>Step Four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they supervise other staff?</a:t>
          </a:r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Final Step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Which is closer to 70% of the duties most of the time?</a:t>
          </a:r>
          <a:endParaRPr lang="en-US" sz="1100" kern="1200"/>
        </a:p>
      </dsp:txBody>
      <dsp:txXfrm>
        <a:off x="8006156" y="982941"/>
        <a:ext cx="1675110" cy="1414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37313" y="1804930"/>
          <a:ext cx="2043532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81177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One</a:t>
          </a:r>
        </a:p>
      </dsp:txBody>
      <dsp:txXfrm>
        <a:off x="1934" y="2872740"/>
        <a:ext cx="1977796" cy="681177"/>
      </dsp:txXfrm>
    </dsp:sp>
    <dsp:sp modelId="{810D7AA7-A541-4507-BE7F-36CCF210089F}">
      <dsp:nvSpPr>
        <dsp:cNvPr id="0" name=""/>
        <dsp:cNvSpPr/>
      </dsp:nvSpPr>
      <dsp:spPr>
        <a:xfrm>
          <a:off x="166970" y="972606"/>
          <a:ext cx="1675110" cy="145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Which region is your county located in?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Other factors-Twin Cities metro area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Population range—are you close to moving up in category?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66970" y="972606"/>
        <a:ext cx="1675110" cy="1453218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Two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Libraries </a:t>
          </a:r>
          <a:r>
            <a:rPr lang="en-US" sz="1100" kern="1200">
              <a:latin typeface="Univers"/>
            </a:rPr>
            <a:t>traditionally </a:t>
          </a:r>
          <a:r>
            <a:rPr lang="en-US" sz="1100" kern="1200"/>
            <a:t>have low wages. Remember these are actual numbers not recommended numbers.</a:t>
          </a:r>
          <a:r>
            <a:rPr lang="en-US" sz="1100" kern="1200">
              <a:latin typeface="Univers"/>
            </a:rPr>
            <a:t> 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Look at your peers in your area</a:t>
          </a:r>
        </a:p>
      </dsp:txBody>
      <dsp:txXfrm>
        <a:off x="2126766" y="982941"/>
        <a:ext cx="1675110" cy="1414310"/>
      </dsp:txXfrm>
    </dsp:sp>
    <dsp:sp modelId="{473F2067-7126-4D56-A328-5A8CFD3D8D52}">
      <dsp:nvSpPr>
        <dsp:cNvPr id="0" name=""/>
        <dsp:cNvSpPr/>
      </dsp:nvSpPr>
      <dsp:spPr>
        <a:xfrm rot="5400000">
          <a:off x="2990120" y="1814474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02012" y="2891401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Three</a:t>
          </a:r>
        </a:p>
      </dsp:txBody>
      <dsp:txXfrm>
        <a:off x="4067747" y="2891401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067048" y="1001603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Other Employers in the area—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Customer Service such as McDonald’s, Culvers, or Kwik Trip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Library Paraprofessionals at the local school district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067048" y="1001603"/>
        <a:ext cx="1675110" cy="1414310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Univers"/>
            </a:rPr>
            <a:t> </a:t>
          </a:r>
          <a:r>
            <a:rPr lang="en-US" sz="1600" kern="1200"/>
            <a:t>Step Four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Other Municipal Employees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Comparable positions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do library wages seem to fit within the wage scale of your municipalities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 Five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Use all the data to advocate for a budget increase to support improved compensation </a:t>
          </a:r>
          <a:endParaRPr lang="en-US" sz="1100" kern="1200"/>
        </a:p>
      </dsp:txBody>
      <dsp:txXfrm>
        <a:off x="8006156" y="982941"/>
        <a:ext cx="1675110" cy="1414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90288" y="460948"/>
          <a:ext cx="2194559" cy="2468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13132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>
              <a:solidFill>
                <a:schemeClr val="bg1"/>
              </a:solidFill>
            </a:rPr>
            <a:t>John Thompson</a:t>
          </a:r>
        </a:p>
      </dsp:txBody>
      <dsp:txXfrm>
        <a:off x="13132" y="3081438"/>
        <a:ext cx="2374568" cy="487349"/>
      </dsp:txXfrm>
    </dsp:sp>
    <dsp:sp modelId="{7D166BBB-55AF-452C-B9A0-94A1EE55FF4F}">
      <dsp:nvSpPr>
        <dsp:cNvPr id="0" name=""/>
        <dsp:cNvSpPr/>
      </dsp:nvSpPr>
      <dsp:spPr>
        <a:xfrm>
          <a:off x="13132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2934358" y="512324"/>
          <a:ext cx="2194559" cy="246888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803250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>
              <a:solidFill>
                <a:schemeClr val="bg1"/>
              </a:solidFill>
            </a:rPr>
            <a:t>Katelyn Noack</a:t>
          </a:r>
        </a:p>
      </dsp:txBody>
      <dsp:txXfrm>
        <a:off x="2803250" y="3081438"/>
        <a:ext cx="2374568" cy="487349"/>
      </dsp:txXfrm>
    </dsp:sp>
    <dsp:sp modelId="{1223E777-77CB-4A9A-BF21-12B513842696}">
      <dsp:nvSpPr>
        <dsp:cNvPr id="0" name=""/>
        <dsp:cNvSpPr/>
      </dsp:nvSpPr>
      <dsp:spPr>
        <a:xfrm>
          <a:off x="2803250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5730370" y="532867"/>
          <a:ext cx="2194559" cy="246888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593368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>
              <a:solidFill>
                <a:schemeClr val="bg1"/>
              </a:solidFill>
            </a:rPr>
            <a:t>Reb Kilde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>
              <a:solidFill>
                <a:schemeClr val="bg1"/>
              </a:solidFill>
            </a:rPr>
            <a:t>Advocacy Support</a:t>
          </a:r>
        </a:p>
      </dsp:txBody>
      <dsp:txXfrm>
        <a:off x="5593368" y="3081438"/>
        <a:ext cx="2374568" cy="487349"/>
      </dsp:txXfrm>
    </dsp:sp>
    <dsp:sp modelId="{EE420F84-477D-4635-BEF8-66426E9A259D}">
      <dsp:nvSpPr>
        <dsp:cNvPr id="0" name=""/>
        <dsp:cNvSpPr/>
      </dsp:nvSpPr>
      <dsp:spPr>
        <a:xfrm>
          <a:off x="5593368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473490" y="460948"/>
          <a:ext cx="2194559" cy="2468883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383486" y="3081438"/>
          <a:ext cx="2374568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1400" kern="1200">
              <a:solidFill>
                <a:schemeClr val="bg1"/>
              </a:solidFill>
            </a:rPr>
            <a:t>Leah Langby</a:t>
          </a:r>
          <a:br>
            <a:rPr lang="en-US" sz="1400" kern="1200">
              <a:solidFill>
                <a:schemeClr val="bg1"/>
              </a:solidFill>
            </a:rPr>
          </a:br>
          <a:r>
            <a:rPr lang="en-US" sz="1400" kern="1200">
              <a:solidFill>
                <a:schemeClr val="bg1"/>
              </a:solidFill>
            </a:rPr>
            <a:t>Youth Services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endParaRPr lang="en-US" sz="1400" kern="1200">
            <a:solidFill>
              <a:schemeClr val="bg1"/>
            </a:solidFill>
          </a:endParaRPr>
        </a:p>
      </dsp:txBody>
      <dsp:txXfrm>
        <a:off x="8383486" y="3081438"/>
        <a:ext cx="2374568" cy="487349"/>
      </dsp:txXfrm>
    </dsp:sp>
    <dsp:sp modelId="{5A7600AF-A34B-4D03-B3D6-B3C760AE8E06}">
      <dsp:nvSpPr>
        <dsp:cNvPr id="0" name=""/>
        <dsp:cNvSpPr/>
      </dsp:nvSpPr>
      <dsp:spPr>
        <a:xfrm>
          <a:off x="8383486" y="3416310"/>
          <a:ext cx="2374568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laaw.org/compensation-study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400">
                <a:solidFill>
                  <a:schemeClr val="bg1"/>
                </a:solidFill>
              </a:rPr>
              <a:t>Wisconsin public library compensation </a:t>
            </a:r>
            <a:r>
              <a:rPr lang="en-US" spc="400"/>
              <a:t>survey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John Thompson</a:t>
            </a:r>
          </a:p>
          <a:p>
            <a:r>
              <a:rPr lang="en-US"/>
              <a:t>Katelyn Noack</a:t>
            </a:r>
          </a:p>
          <a:p>
            <a:r>
              <a:rPr lang="en-US" sz="2000">
                <a:solidFill>
                  <a:schemeClr val="bg1"/>
                </a:solidFill>
              </a:rPr>
              <a:t>Reb Kilde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Position Matching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6" descr="timeline SmartArt Graphic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49221"/>
              </p:ext>
            </p:extLst>
          </p:nvPr>
        </p:nvGraphicFramePr>
        <p:xfrm>
          <a:off x="1447800" y="1325880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Library Assistant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11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1D6BBD-3504-C454-3B9E-206860E24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90" b="9571"/>
          <a:stretch/>
        </p:blipFill>
        <p:spPr>
          <a:xfrm>
            <a:off x="2145586" y="1551398"/>
            <a:ext cx="7900827" cy="4941478"/>
          </a:xfrm>
        </p:spPr>
      </p:pic>
    </p:spTree>
    <p:extLst>
      <p:ext uri="{BB962C8B-B14F-4D97-AF65-F5344CB8AC3E}">
        <p14:creationId xmlns:p14="http://schemas.microsoft.com/office/powerpoint/2010/main" val="255711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Associate Librarian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12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9C6951-A5B8-F7BD-624A-675A79A40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296" y="1426202"/>
            <a:ext cx="7791976" cy="5065530"/>
          </a:xfrm>
        </p:spPr>
      </p:pic>
    </p:spTree>
    <p:extLst>
      <p:ext uri="{BB962C8B-B14F-4D97-AF65-F5344CB8AC3E}">
        <p14:creationId xmlns:p14="http://schemas.microsoft.com/office/powerpoint/2010/main" val="136225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400">
                <a:latin typeface="+mn-lt"/>
              </a:rPr>
              <a:t>Market Comparisons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6" descr="timeline SmartArt Graphic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07125"/>
              </p:ext>
            </p:extLst>
          </p:nvPr>
        </p:nvGraphicFramePr>
        <p:xfrm>
          <a:off x="1447800" y="1325880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95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Advocacy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E04C-F493-1120-6F59-FEA4EF88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Breezy Pines Library -- Municipal Population 1,100</a:t>
            </a:r>
          </a:p>
          <a:p>
            <a:pPr lvl="1"/>
            <a:r>
              <a:rPr lang="en-US" dirty="0"/>
              <a:t>Library Assistant currently makes $12.00 per hour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Library Director seeks to increase wage for the Library Assistant</a:t>
            </a:r>
          </a:p>
          <a:p>
            <a:pPr lvl="2"/>
            <a:r>
              <a:rPr lang="en-US" dirty="0"/>
              <a:t>Reviews positions on pages 24 and 45</a:t>
            </a:r>
          </a:p>
          <a:p>
            <a:pPr lvl="3"/>
            <a:r>
              <a:rPr lang="en-US" dirty="0"/>
              <a:t>Determines the current library position best matches Associate Librarian (non-MLS) since they are responsible for youth services</a:t>
            </a:r>
          </a:p>
          <a:p>
            <a:pPr lvl="3"/>
            <a:r>
              <a:rPr lang="en-US" dirty="0"/>
              <a:t>Based on Population Size</a:t>
            </a:r>
          </a:p>
          <a:p>
            <a:pPr lvl="4"/>
            <a:r>
              <a:rPr lang="en-US" dirty="0"/>
              <a:t>Minimum Average Wage is $16.10</a:t>
            </a:r>
          </a:p>
          <a:p>
            <a:pPr lvl="4"/>
            <a:r>
              <a:rPr lang="en-US" dirty="0"/>
              <a:t>Midpoint Average is $16.52</a:t>
            </a:r>
          </a:p>
          <a:p>
            <a:pPr lvl="3"/>
            <a:r>
              <a:rPr lang="en-US" dirty="0"/>
              <a:t>Based on Region -- Western</a:t>
            </a:r>
          </a:p>
          <a:p>
            <a:pPr lvl="4"/>
            <a:r>
              <a:rPr lang="en-US" dirty="0"/>
              <a:t>Minimum Average Wages is $16.82</a:t>
            </a:r>
          </a:p>
          <a:p>
            <a:pPr lvl="4"/>
            <a:r>
              <a:rPr lang="en-US" dirty="0"/>
              <a:t>Midpoint Average is $17.92</a:t>
            </a:r>
          </a:p>
          <a:p>
            <a:pPr lvl="3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1766841" y="1699533"/>
            <a:ext cx="8778240" cy="3826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3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Advocacy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E04C-F493-1120-6F59-FEA4EF88A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Additional Comparisons to Use</a:t>
            </a:r>
          </a:p>
          <a:p>
            <a:pPr lvl="2"/>
            <a:r>
              <a:rPr lang="en-US" dirty="0"/>
              <a:t>Rolling Meadows School District is advertising a Library Media Specialist position at $15 per hour</a:t>
            </a:r>
          </a:p>
          <a:p>
            <a:pPr lvl="2"/>
            <a:r>
              <a:rPr lang="en-US" dirty="0"/>
              <a:t>KT is advertising minimum starting wage at $15 per hour</a:t>
            </a:r>
          </a:p>
          <a:p>
            <a:pPr lvl="2"/>
            <a:r>
              <a:rPr lang="en-US" dirty="0"/>
              <a:t>Recent library job postings in the area</a:t>
            </a:r>
          </a:p>
          <a:p>
            <a:pPr lvl="1"/>
            <a:r>
              <a:rPr lang="en-US" dirty="0"/>
              <a:t>Library Director recommends a 2-year plan to increase the wage from $12 to $16.</a:t>
            </a:r>
          </a:p>
          <a:p>
            <a:pPr lvl="2"/>
            <a:r>
              <a:rPr lang="en-US" dirty="0"/>
              <a:t>2024 Wage to $14</a:t>
            </a:r>
          </a:p>
          <a:p>
            <a:pPr lvl="2"/>
            <a:r>
              <a:rPr lang="en-US" dirty="0"/>
              <a:t>2025 Wage to $16</a:t>
            </a:r>
          </a:p>
          <a:p>
            <a:pPr lvl="1"/>
            <a:r>
              <a:rPr lang="en-US" dirty="0"/>
              <a:t>Making your case</a:t>
            </a:r>
          </a:p>
          <a:p>
            <a:pPr lvl="2"/>
            <a:r>
              <a:rPr lang="en-US" dirty="0"/>
              <a:t>Use the style</a:t>
            </a:r>
            <a:r>
              <a:rPr lang="en-US"/>
              <a:t>/language </a:t>
            </a:r>
            <a:r>
              <a:rPr lang="en-US" dirty="0"/>
              <a:t>your municipal board likes to use</a:t>
            </a:r>
          </a:p>
          <a:p>
            <a:pPr lvl="2"/>
            <a:r>
              <a:rPr lang="en-US" dirty="0"/>
              <a:t>Need to have connections with board members prior to budget time</a:t>
            </a:r>
          </a:p>
          <a:p>
            <a:pPr lvl="2"/>
            <a:r>
              <a:rPr lang="en-US" dirty="0"/>
              <a:t>What is the overall increase to the budget for the position</a:t>
            </a:r>
          </a:p>
          <a:p>
            <a:pPr lvl="2"/>
            <a:r>
              <a:rPr lang="en-US" dirty="0"/>
              <a:t>Create a chart to show comparisons</a:t>
            </a:r>
          </a:p>
          <a:p>
            <a:pPr lvl="2"/>
            <a:r>
              <a:rPr lang="en-US" dirty="0"/>
              <a:t>Talk about retention and training time</a:t>
            </a:r>
          </a:p>
          <a:p>
            <a:pPr lvl="3"/>
            <a:r>
              <a:rPr lang="en-US" dirty="0"/>
              <a:t>Disruption in programming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1766841" y="1699533"/>
            <a:ext cx="8778240" cy="3826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5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Find the information</a:t>
            </a:r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1766841" y="1699533"/>
            <a:ext cx="8778240" cy="3826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The complete report and toolkit are available on the System and Resource Library Administrators’ Association of Wisconsin (SRLAAW) website: </a:t>
            </a:r>
            <a:r>
              <a:rPr lang="en-US">
                <a:ea typeface="+mn-lt"/>
                <a:cs typeface="+mn-lt"/>
                <a:hlinkClick r:id="rId2"/>
              </a:rPr>
              <a:t>srlaaw.org/compensation-study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r>
              <a:rPr lang="en-US"/>
              <a:t>Links to this webinar and slide deck will be available on the IFLS website. </a:t>
            </a:r>
          </a:p>
        </p:txBody>
      </p:sp>
    </p:spTree>
    <p:extLst>
      <p:ext uri="{BB962C8B-B14F-4D97-AF65-F5344CB8AC3E}">
        <p14:creationId xmlns:p14="http://schemas.microsoft.com/office/powerpoint/2010/main" val="358925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IFLS is here to assist you.</a:t>
            </a:r>
          </a:p>
        </p:txBody>
      </p:sp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63" b="63"/>
          <a:stretch/>
        </p:blipFill>
        <p:spPr/>
      </p:pic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209" b="209"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public library compensation </a:t>
            </a:r>
            <a:r>
              <a:rPr lang="en-US" err="1"/>
              <a:t>surveY</a:t>
            </a:r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public library compensation survey</a:t>
            </a:r>
          </a:p>
        </p:txBody>
      </p:sp>
      <p:graphicFrame>
        <p:nvGraphicFramePr>
          <p:cNvPr id="7" name="Content Placeholder 2" descr="Team SmartArt graphic">
            <a:extLst>
              <a:ext uri="{FF2B5EF4-FFF2-40B4-BE49-F238E27FC236}">
                <a16:creationId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670718"/>
              </p:ext>
            </p:extLst>
          </p:nvPr>
        </p:nvGraphicFramePr>
        <p:xfrm>
          <a:off x="576263" y="1825625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5D16-EDC5-46DE-A0B9-0765F4F5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spc="400">
                <a:solidFill>
                  <a:schemeClr val="bg1"/>
                </a:solidFill>
                <a:latin typeface="+mn-lt"/>
              </a:rPr>
              <a:t>Agenda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Overview of the Survey</a:t>
            </a:r>
          </a:p>
          <a:p>
            <a:pPr algn="r"/>
            <a:r>
              <a:rPr lang="en-US" sz="1800">
                <a:solidFill>
                  <a:schemeClr val="bg1"/>
                </a:solidFill>
              </a:rPr>
              <a:t>Matching Your Position</a:t>
            </a:r>
          </a:p>
          <a:p>
            <a:pPr algn="r"/>
            <a:r>
              <a:rPr lang="en-US" sz="1800">
                <a:solidFill>
                  <a:schemeClr val="bg1"/>
                </a:solidFill>
              </a:rPr>
              <a:t>Market Comparisons</a:t>
            </a:r>
          </a:p>
          <a:p>
            <a:pPr algn="r"/>
            <a:r>
              <a:rPr lang="en-US" sz="180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public library compensation surveY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public library compensation survey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400">
                <a:latin typeface="+mn-lt"/>
              </a:rPr>
              <a:t>Overview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Introduction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endParaRPr lang="en-US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public library compensation survey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7A6DD5-F874-091E-7EEE-03EA6B659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650" y="365124"/>
            <a:ext cx="9453249" cy="647569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/>
              <a:t>Map of </a:t>
            </a:r>
            <a:br>
              <a:rPr lang="en-US"/>
            </a:br>
            <a:r>
              <a:rPr lang="en-US" sz="5400"/>
              <a:t>Survey Regions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5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B88BF87-908B-026D-9EF8-7B0F0EED61FA}"/>
              </a:ext>
            </a:extLst>
          </p:cNvPr>
          <p:cNvSpPr txBox="1">
            <a:spLocks/>
          </p:cNvSpPr>
          <p:nvPr/>
        </p:nvSpPr>
        <p:spPr>
          <a:xfrm>
            <a:off x="729342" y="6608082"/>
            <a:ext cx="4332515" cy="20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/>
              <a:t>*Note: IFLS's region crushed the competition for responses</a:t>
            </a:r>
          </a:p>
        </p:txBody>
      </p:sp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Survey Definitions</a:t>
            </a:r>
            <a:endParaRPr lang="en-US" sz="54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6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71514D-28F0-49F9-C8A7-3837E6F07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" t="16357" r="88" b="7492"/>
          <a:stretch/>
        </p:blipFill>
        <p:spPr>
          <a:xfrm>
            <a:off x="797708" y="1834276"/>
            <a:ext cx="11396912" cy="4160469"/>
          </a:xfrm>
        </p:spPr>
      </p:pic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Wage Chart Example</a:t>
            </a:r>
            <a:endParaRPr lang="en-US" sz="54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7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DB52F7-7C40-C998-5A82-F816A05F7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923" y="1485815"/>
            <a:ext cx="7666763" cy="5202873"/>
          </a:xfrm>
        </p:spPr>
      </p:pic>
    </p:spTree>
    <p:extLst>
      <p:ext uri="{BB962C8B-B14F-4D97-AF65-F5344CB8AC3E}">
        <p14:creationId xmlns:p14="http://schemas.microsoft.com/office/powerpoint/2010/main" val="91898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The way to get started is to quit talking and begin doing.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/>
              <a:t>Walt Disney</a:t>
            </a:r>
          </a:p>
        </p:txBody>
      </p:sp>
      <p:pic>
        <p:nvPicPr>
          <p:cNvPr id="8" name="Picture Placeholder 7" descr="mountains at sunset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public library compensation survey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400">
                <a:latin typeface="+mn-lt"/>
              </a:rPr>
              <a:t>Matching your position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37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D909BD3F-B240-4348-8BE3-67FDD68BA7A7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67D12-FAB5-406C-9279-3EAA5A20A61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1</TotalTime>
  <Words>592</Words>
  <Application>Microsoft Office PowerPoint</Application>
  <PresentationFormat>Widescreen</PresentationFormat>
  <Paragraphs>124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Univers</vt:lpstr>
      <vt:lpstr>Custom</vt:lpstr>
      <vt:lpstr>Wisconsin public library compensation survey</vt:lpstr>
      <vt:lpstr>Agenda</vt:lpstr>
      <vt:lpstr>Overview</vt:lpstr>
      <vt:lpstr>Introduction</vt:lpstr>
      <vt:lpstr>Map of  Survey Regions</vt:lpstr>
      <vt:lpstr>Survey Definitions</vt:lpstr>
      <vt:lpstr>Wage Chart Example</vt:lpstr>
      <vt:lpstr>The way to get started is to quit talking and begin doing.</vt:lpstr>
      <vt:lpstr>Matching your position</vt:lpstr>
      <vt:lpstr>Position Matching</vt:lpstr>
      <vt:lpstr>Library Assistant</vt:lpstr>
      <vt:lpstr>Associate Librarian</vt:lpstr>
      <vt:lpstr>Market Comparisons</vt:lpstr>
      <vt:lpstr>Considerations</vt:lpstr>
      <vt:lpstr>Advocacy Example</vt:lpstr>
      <vt:lpstr>Advocacy Example</vt:lpstr>
      <vt:lpstr>Find the information</vt:lpstr>
      <vt:lpstr>Q&amp;A</vt:lpstr>
      <vt:lpstr>Contact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public library compensation surveY</dc:title>
  <dc:creator>John Thompson</dc:creator>
  <cp:lastModifiedBy>Leah Langby</cp:lastModifiedBy>
  <cp:revision>2</cp:revision>
  <dcterms:created xsi:type="dcterms:W3CDTF">2023-08-31T19:37:17Z</dcterms:created>
  <dcterms:modified xsi:type="dcterms:W3CDTF">2023-09-11T21:47:03Z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