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01" r:id="rId1"/>
  </p:sldMasterIdLst>
  <p:notesMasterIdLst>
    <p:notesMasterId r:id="rId30"/>
  </p:notesMasterIdLst>
  <p:sldIdLst>
    <p:sldId id="274" r:id="rId2"/>
    <p:sldId id="284" r:id="rId3"/>
    <p:sldId id="286" r:id="rId4"/>
    <p:sldId id="287" r:id="rId5"/>
    <p:sldId id="288" r:id="rId6"/>
    <p:sldId id="290" r:id="rId7"/>
    <p:sldId id="289" r:id="rId8"/>
    <p:sldId id="278" r:id="rId9"/>
    <p:sldId id="281" r:id="rId10"/>
    <p:sldId id="291" r:id="rId11"/>
    <p:sldId id="282" r:id="rId12"/>
    <p:sldId id="283" r:id="rId13"/>
    <p:sldId id="279" r:id="rId14"/>
    <p:sldId id="280" r:id="rId15"/>
    <p:sldId id="277"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85" r:id="rId2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81442" autoAdjust="0"/>
  </p:normalViewPr>
  <p:slideViewPr>
    <p:cSldViewPr>
      <p:cViewPr varScale="1">
        <p:scale>
          <a:sx n="121" d="100"/>
          <a:sy n="121" d="100"/>
        </p:scale>
        <p:origin x="1888"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12217569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87388" y="1143000"/>
            <a:ext cx="5483225" cy="3084513"/>
          </a:xfrm>
          <a:ln/>
        </p:spPr>
      </p:sp>
      <p:sp>
        <p:nvSpPr>
          <p:cNvPr id="16387" name="Notes Placeholder 1"/>
          <p:cNvSpPr>
            <a:spLocks noGrp="1"/>
          </p:cNvSpPr>
          <p:nvPr/>
        </p:nvSpPr>
        <p:spPr bwMode="auto">
          <a:xfrm>
            <a:off x="709614" y="4451353"/>
            <a:ext cx="5667375" cy="4217987"/>
          </a:xfrm>
          <a:prstGeom prst="rect">
            <a:avLst/>
          </a:prstGeom>
        </p:spPr>
        <p:txBody>
          <a:bodyPr lIns="94012" tIns="47005" rIns="94012" bIns="47005"/>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14136"/>
            <a:endParaRPr lang="en-US" altLang="en-US" kern="1200">
              <a:solidFill>
                <a:prstClr val="black"/>
              </a:solidFill>
              <a:cs typeface="+mn-cs"/>
            </a:endParaRPr>
          </a:p>
        </p:txBody>
      </p:sp>
    </p:spTree>
    <p:extLst>
      <p:ext uri="{BB962C8B-B14F-4D97-AF65-F5344CB8AC3E}">
        <p14:creationId xmlns:p14="http://schemas.microsoft.com/office/powerpoint/2010/main" val="1558236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dirty="0"/>
              <a:t>https://www.nichd.nih.gov/publications/pubs/nrp/Pages/findings.aspx</a:t>
            </a:r>
          </a:p>
          <a:p>
            <a:pPr>
              <a:spcBef>
                <a:spcPts val="0"/>
              </a:spcBef>
              <a:buNone/>
            </a:pPr>
            <a:endParaRPr lang="en-US" sz="1200" dirty="0"/>
          </a:p>
          <a:p>
            <a:pPr>
              <a:spcBef>
                <a:spcPts val="0"/>
              </a:spcBef>
              <a:buNone/>
            </a:pPr>
            <a:r>
              <a:rPr lang="en-US" sz="1200" dirty="0"/>
              <a:t>Teachers need to know that word recognition accuracy</a:t>
            </a:r>
          </a:p>
          <a:p>
            <a:pPr>
              <a:spcBef>
                <a:spcPts val="0"/>
              </a:spcBef>
              <a:buNone/>
            </a:pPr>
            <a:r>
              <a:rPr lang="en-US" sz="1200" dirty="0"/>
              <a:t>is not the end point of reading instruction. Fluency</a:t>
            </a:r>
          </a:p>
          <a:p>
            <a:pPr>
              <a:spcBef>
                <a:spcPts val="0"/>
              </a:spcBef>
              <a:buNone/>
            </a:pPr>
            <a:r>
              <a:rPr lang="en-US" sz="1200" dirty="0"/>
              <a:t>represents a level of expertise beyond word recognition</a:t>
            </a:r>
          </a:p>
          <a:p>
            <a:pPr>
              <a:spcBef>
                <a:spcPts val="0"/>
              </a:spcBef>
              <a:buNone/>
            </a:pPr>
            <a:r>
              <a:rPr lang="en-US" sz="1200" dirty="0"/>
              <a:t>accuracy, and reading comprehension may be aided by</a:t>
            </a:r>
          </a:p>
          <a:p>
            <a:pPr>
              <a:spcBef>
                <a:spcPts val="0"/>
              </a:spcBef>
              <a:buNone/>
            </a:pPr>
            <a:r>
              <a:rPr lang="en-US" sz="1200" dirty="0"/>
              <a:t>fluency. Skilled readers read words accurately, rapidly</a:t>
            </a:r>
          </a:p>
          <a:p>
            <a:pPr>
              <a:spcBef>
                <a:spcPts val="0"/>
              </a:spcBef>
              <a:buNone/>
            </a:pPr>
            <a:r>
              <a:rPr lang="en-US" sz="1200" dirty="0"/>
              <a:t>and efficiently. Children who do not develop reading</a:t>
            </a:r>
          </a:p>
          <a:p>
            <a:pPr>
              <a:spcBef>
                <a:spcPts val="0"/>
              </a:spcBef>
              <a:buNone/>
            </a:pPr>
            <a:r>
              <a:rPr lang="en-US" sz="1200" dirty="0"/>
              <a:t>fluency, no matter how bright they are, will continue to</a:t>
            </a:r>
          </a:p>
          <a:p>
            <a:pPr>
              <a:spcBef>
                <a:spcPts val="0"/>
              </a:spcBef>
              <a:buNone/>
            </a:pPr>
            <a:r>
              <a:rPr lang="en-US" sz="1200" dirty="0"/>
              <a:t>read slowly and with great effort.</a:t>
            </a:r>
          </a:p>
          <a:p>
            <a:pPr>
              <a:spcBef>
                <a:spcPts val="0"/>
              </a:spcBef>
              <a:buNone/>
            </a:pPr>
            <a:endParaRPr lang="en-US" sz="1200" dirty="0"/>
          </a:p>
          <a:p>
            <a:pPr>
              <a:spcBef>
                <a:spcPts val="0"/>
              </a:spcBef>
              <a:buNone/>
            </a:pPr>
            <a:r>
              <a:rPr lang="en-US" sz="1200" dirty="0"/>
              <a:t>Fluency of a nationally representative sample of 4th</a:t>
            </a:r>
          </a:p>
          <a:p>
            <a:pPr>
              <a:spcBef>
                <a:spcPts val="0"/>
              </a:spcBef>
              <a:buNone/>
            </a:pPr>
            <a:r>
              <a:rPr lang="en-US" sz="1200" dirty="0"/>
              <a:t>graders and found 44% of students to be </a:t>
            </a:r>
            <a:r>
              <a:rPr lang="en-US" sz="1200" dirty="0" err="1"/>
              <a:t>disfluent</a:t>
            </a:r>
            <a:r>
              <a:rPr lang="en-US" sz="1200" dirty="0"/>
              <a:t> even</a:t>
            </a:r>
          </a:p>
          <a:p>
            <a:pPr>
              <a:spcBef>
                <a:spcPts val="0"/>
              </a:spcBef>
              <a:buNone/>
            </a:pPr>
            <a:r>
              <a:rPr lang="en-US" sz="1200" dirty="0"/>
              <a:t>with grade-level stories that the students had read under</a:t>
            </a:r>
          </a:p>
          <a:p>
            <a:pPr>
              <a:spcBef>
                <a:spcPts val="0"/>
              </a:spcBef>
              <a:buNone/>
            </a:pPr>
            <a:r>
              <a:rPr lang="en-US" sz="1200" dirty="0"/>
              <a:t>supportive testing conditions. Moreover, that study</a:t>
            </a:r>
          </a:p>
          <a:p>
            <a:pPr>
              <a:spcBef>
                <a:spcPts val="0"/>
              </a:spcBef>
              <a:buNone/>
            </a:pPr>
            <a:r>
              <a:rPr lang="en-US" sz="1200" dirty="0"/>
              <a:t>found a close relationship between fluency and reading</a:t>
            </a:r>
          </a:p>
          <a:p>
            <a:pPr>
              <a:spcBef>
                <a:spcPts val="0"/>
              </a:spcBef>
              <a:buNone/>
            </a:pPr>
            <a:r>
              <a:rPr lang="en-US" sz="1200" dirty="0"/>
              <a:t>comprehension. Students who are low in fluency may</a:t>
            </a:r>
          </a:p>
          <a:p>
            <a:pPr>
              <a:spcBef>
                <a:spcPts val="0"/>
              </a:spcBef>
              <a:buNone/>
            </a:pPr>
            <a:r>
              <a:rPr lang="en-US" sz="1200" dirty="0"/>
              <a:t>have difficulty getting the meaning of what they read.</a:t>
            </a:r>
          </a:p>
          <a:p>
            <a:pPr>
              <a:spcBef>
                <a:spcPts val="0"/>
              </a:spcBef>
              <a:buNone/>
            </a:pPr>
            <a:r>
              <a:rPr lang="en-US" sz="1200" dirty="0"/>
              <a:t>Given this, it is not surprising that the National Research</a:t>
            </a:r>
          </a:p>
          <a:p>
            <a:pPr>
              <a:spcBef>
                <a:spcPts val="0"/>
              </a:spcBef>
              <a:buNone/>
            </a:pPr>
            <a:r>
              <a:rPr lang="en-US" sz="1200" dirty="0"/>
              <a:t>Council report, Preventing Reading Difficulties in Young</a:t>
            </a:r>
          </a:p>
          <a:p>
            <a:pPr>
              <a:spcBef>
                <a:spcPts val="0"/>
              </a:spcBef>
              <a:buNone/>
            </a:pPr>
            <a:r>
              <a:rPr lang="en-US" sz="1200" dirty="0"/>
              <a:t>Children (Snow, Burns, &amp; Griffin, 1998), states</a:t>
            </a:r>
          </a:p>
          <a:p>
            <a:pPr>
              <a:spcBef>
                <a:spcPts val="0"/>
              </a:spcBef>
              <a:buNone/>
            </a:pPr>
            <a:r>
              <a:rPr lang="en-US" sz="1200" dirty="0"/>
              <a:t>“Adequate progress in learning to read English (or any</a:t>
            </a:r>
          </a:p>
          <a:p>
            <a:pPr>
              <a:spcBef>
                <a:spcPts val="0"/>
              </a:spcBef>
              <a:buNone/>
            </a:pPr>
            <a:r>
              <a:rPr lang="en-US" sz="1200" dirty="0"/>
              <a:t>alphabetic language) beyond the initial level depends on</a:t>
            </a:r>
          </a:p>
          <a:p>
            <a:pPr>
              <a:spcBef>
                <a:spcPts val="0"/>
              </a:spcBef>
              <a:buNone/>
            </a:pPr>
            <a:r>
              <a:rPr lang="en-US" sz="1200" dirty="0"/>
              <a:t>sufficient practice in reading to achieve fluency with</a:t>
            </a:r>
          </a:p>
          <a:p>
            <a:pPr>
              <a:spcBef>
                <a:spcPts val="0"/>
              </a:spcBef>
              <a:buNone/>
            </a:pPr>
            <a:r>
              <a:rPr lang="en-US" sz="1200" dirty="0"/>
              <a:t>different texts” (p. 223)</a:t>
            </a:r>
          </a:p>
          <a:p>
            <a:pPr>
              <a:spcBef>
                <a:spcPts val="0"/>
              </a:spcBef>
              <a:buNone/>
            </a:pPr>
            <a:endParaRPr lang="en-US" sz="1200" dirty="0"/>
          </a:p>
          <a:p>
            <a:pPr>
              <a:spcBef>
                <a:spcPts val="0"/>
              </a:spcBef>
              <a:buNone/>
            </a:pPr>
            <a:r>
              <a:rPr lang="en-US" sz="1200" dirty="0"/>
              <a:t>Especially</a:t>
            </a:r>
            <a:r>
              <a:rPr lang="en-US" sz="1200" baseline="0" dirty="0"/>
              <a:t> critical for ELL students </a:t>
            </a:r>
            <a:endParaRPr sz="1200" dirty="0"/>
          </a:p>
        </p:txBody>
      </p:sp>
    </p:spTree>
    <p:extLst>
      <p:ext uri="{BB962C8B-B14F-4D97-AF65-F5344CB8AC3E}">
        <p14:creationId xmlns:p14="http://schemas.microsoft.com/office/powerpoint/2010/main" val="2137418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dirty="0">
                <a:solidFill>
                  <a:schemeClr val="dk1"/>
                </a:solidFill>
              </a:rPr>
              <a:t>Sound Learning offers lessons &amp; activities that can be used with any audiobook for any audience, by any educator. Ptintable PDFs can be sued as-is, or adapt the Word documents to your needs. Look for expanded teaching tools as Sound Learning develops.</a:t>
            </a:r>
          </a:p>
        </p:txBody>
      </p:sp>
    </p:spTree>
    <p:extLst>
      <p:ext uri="{BB962C8B-B14F-4D97-AF65-F5344CB8AC3E}">
        <p14:creationId xmlns:p14="http://schemas.microsoft.com/office/powerpoint/2010/main" val="337472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dirty="0"/>
          </a:p>
        </p:txBody>
      </p:sp>
    </p:spTree>
    <p:extLst>
      <p:ext uri="{BB962C8B-B14F-4D97-AF65-F5344CB8AC3E}">
        <p14:creationId xmlns:p14="http://schemas.microsoft.com/office/powerpoint/2010/main" val="99513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dirty="0"/>
              <a:t>Some offerings from Sound Learning’s extensive lists for collection-building in school or public libraries</a:t>
            </a:r>
          </a:p>
          <a:p>
            <a:pPr marL="457200" lvl="0" indent="-304800" rtl="0">
              <a:spcBef>
                <a:spcPts val="0"/>
              </a:spcBef>
              <a:buClr>
                <a:srgbClr val="000000"/>
              </a:buClr>
              <a:buSzPct val="100000"/>
              <a:buFont typeface="Arial"/>
              <a:buChar char="●"/>
            </a:pPr>
            <a:r>
              <a:rPr lang="en" sz="1200" dirty="0"/>
              <a:t>Each title is fully annotated and has an audio clip so you can hear a sample of these wonderful audiobooks for yourself</a:t>
            </a:r>
          </a:p>
          <a:p>
            <a:pPr marL="457200" lvl="0" indent="-304800" rtl="0">
              <a:spcBef>
                <a:spcPts val="0"/>
              </a:spcBef>
              <a:buClr>
                <a:srgbClr val="000000"/>
              </a:buClr>
              <a:buSzPct val="100000"/>
              <a:buFont typeface="Arial"/>
              <a:buChar char="●"/>
            </a:pPr>
            <a:r>
              <a:rPr lang="en" sz="1200" dirty="0"/>
              <a:t>The titles we’re featuring in today’s webinar highlight the diversity of culture that can be found in the best audiobook productions</a:t>
            </a:r>
          </a:p>
          <a:p>
            <a:pPr marL="457200" lvl="0" indent="-304800" rtl="0">
              <a:spcBef>
                <a:spcPts val="0"/>
              </a:spcBef>
              <a:buClr>
                <a:srgbClr val="000000"/>
              </a:buClr>
              <a:buSzPct val="100000"/>
              <a:buFont typeface="Arial"/>
              <a:buChar char="●"/>
            </a:pPr>
            <a:r>
              <a:rPr lang="en" sz="1200" dirty="0"/>
              <a:t>There’s a great deal of necessary conversation about the need for more diversity in </a:t>
            </a:r>
            <a:r>
              <a:rPr lang="en" sz="1200" dirty="0">
                <a:solidFill>
                  <a:schemeClr val="dk1"/>
                </a:solidFill>
              </a:rPr>
              <a:t>children’s and young adult books</a:t>
            </a:r>
          </a:p>
          <a:p>
            <a:pPr marL="914400" lvl="1" indent="-304800" rtl="0">
              <a:spcBef>
                <a:spcPts val="0"/>
              </a:spcBef>
              <a:buClr>
                <a:schemeClr val="dk1"/>
              </a:buClr>
              <a:buSzPct val="100000"/>
              <a:buFont typeface="Courier New"/>
              <a:buChar char="o"/>
            </a:pPr>
            <a:r>
              <a:rPr lang="en" sz="1200" dirty="0">
                <a:solidFill>
                  <a:schemeClr val="dk1"/>
                </a:solidFill>
              </a:rPr>
              <a:t>We Need Diverse Books</a:t>
            </a:r>
          </a:p>
          <a:p>
            <a:pPr marL="914400" lvl="1" indent="-304800" rtl="0">
              <a:spcBef>
                <a:spcPts val="0"/>
              </a:spcBef>
              <a:buClr>
                <a:schemeClr val="dk1"/>
              </a:buClr>
              <a:buSzPct val="100000"/>
              <a:buFont typeface="Courier New"/>
              <a:buChar char="o"/>
            </a:pPr>
            <a:r>
              <a:rPr lang="en" sz="1200" dirty="0">
                <a:solidFill>
                  <a:schemeClr val="dk1"/>
                </a:solidFill>
              </a:rPr>
              <a:t>Audiobooks can supply an authentic cultural listening experience for children and teens</a:t>
            </a:r>
          </a:p>
          <a:p>
            <a:pPr marL="914400" lvl="1" indent="-304800" rtl="0">
              <a:spcBef>
                <a:spcPts val="0"/>
              </a:spcBef>
              <a:buClr>
                <a:schemeClr val="dk1"/>
              </a:buClr>
              <a:buSzPct val="100000"/>
              <a:buFont typeface="Courier New"/>
              <a:buChar char="o"/>
            </a:pPr>
            <a:r>
              <a:rPr lang="en" sz="1200" dirty="0">
                <a:solidFill>
                  <a:schemeClr val="dk1"/>
                </a:solidFill>
              </a:rPr>
              <a:t>Illustrations in read-alongs</a:t>
            </a:r>
          </a:p>
          <a:p>
            <a:pPr marL="914400" lvl="1" indent="-304800">
              <a:spcBef>
                <a:spcPts val="0"/>
              </a:spcBef>
              <a:buClr>
                <a:schemeClr val="dk1"/>
              </a:buClr>
              <a:buSzPct val="100000"/>
              <a:buFont typeface="Courier New"/>
              <a:buChar char="o"/>
            </a:pPr>
            <a:r>
              <a:rPr lang="en" sz="1200" dirty="0">
                <a:solidFill>
                  <a:schemeClr val="dk1"/>
                </a:solidFill>
              </a:rPr>
              <a:t>Accurate pronunciation of non-English names and words</a:t>
            </a:r>
          </a:p>
        </p:txBody>
      </p:sp>
    </p:spTree>
    <p:extLst>
      <p:ext uri="{BB962C8B-B14F-4D97-AF65-F5344CB8AC3E}">
        <p14:creationId xmlns:p14="http://schemas.microsoft.com/office/powerpoint/2010/main" val="64550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914400" lvl="1" indent="-304800" rtl="0">
              <a:spcBef>
                <a:spcPts val="480"/>
              </a:spcBef>
              <a:buClr>
                <a:schemeClr val="dk1"/>
              </a:buClr>
              <a:buSzPct val="100000"/>
              <a:buFont typeface="Arial"/>
              <a:buChar char="○"/>
            </a:pPr>
            <a:r>
              <a:rPr lang="en" sz="1200">
                <a:solidFill>
                  <a:schemeClr val="dk1"/>
                </a:solidFill>
              </a:rPr>
              <a:t>Let’s start with our earliest learners </a:t>
            </a:r>
          </a:p>
          <a:p>
            <a:pPr marL="914400" lvl="1" indent="-304800" rtl="0">
              <a:spcBef>
                <a:spcPts val="480"/>
              </a:spcBef>
              <a:buClr>
                <a:schemeClr val="dk1"/>
              </a:buClr>
              <a:buSzPct val="100000"/>
              <a:buFont typeface="Arial"/>
              <a:buChar char="○"/>
            </a:pPr>
            <a:r>
              <a:rPr lang="en" sz="1200">
                <a:solidFill>
                  <a:schemeClr val="dk1"/>
                </a:solidFill>
              </a:rPr>
              <a:t>Pre-readers learn that the squiggles on the page represent the words they are hearing, that (in English) words are read from left to right.</a:t>
            </a:r>
          </a:p>
          <a:p>
            <a:pPr marL="914400" lvl="1" indent="-304800" rtl="0">
              <a:spcBef>
                <a:spcPts val="480"/>
              </a:spcBef>
              <a:buClr>
                <a:schemeClr val="dk1"/>
              </a:buClr>
              <a:buSzPct val="100000"/>
              <a:buFont typeface="Arial"/>
              <a:buChar char="○"/>
            </a:pPr>
            <a:r>
              <a:rPr lang="en" sz="1200">
                <a:solidFill>
                  <a:schemeClr val="dk1"/>
                </a:solidFill>
              </a:rPr>
              <a:t>Beginning readers recognize that sentences are read with inflection and are set apart by capitalization and punctuation.</a:t>
            </a:r>
          </a:p>
          <a:p>
            <a:pPr marL="914400" lvl="1" indent="-304800" rtl="0">
              <a:spcBef>
                <a:spcPts val="480"/>
              </a:spcBef>
              <a:buClr>
                <a:schemeClr val="dk1"/>
              </a:buClr>
              <a:buSzPct val="100000"/>
              <a:buFont typeface="Arial"/>
              <a:buChar char="○"/>
            </a:pPr>
            <a:r>
              <a:rPr lang="en" sz="1200">
                <a:solidFill>
                  <a:schemeClr val="dk1"/>
                </a:solidFill>
              </a:rPr>
              <a:t>Children can “read” the illustrations to help describe the details in the text.</a:t>
            </a:r>
          </a:p>
          <a:p>
            <a:pPr>
              <a:spcBef>
                <a:spcPts val="0"/>
              </a:spcBef>
              <a:buNone/>
            </a:pPr>
            <a:endParaRPr sz="1200"/>
          </a:p>
        </p:txBody>
      </p:sp>
    </p:spTree>
    <p:extLst>
      <p:ext uri="{BB962C8B-B14F-4D97-AF65-F5344CB8AC3E}">
        <p14:creationId xmlns:p14="http://schemas.microsoft.com/office/powerpoint/2010/main" val="3630695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a:t>12 child-centered poems -- one for each month of the year</a:t>
            </a:r>
          </a:p>
          <a:p>
            <a:pPr marL="457200" lvl="0" indent="-304800" rtl="0">
              <a:spcBef>
                <a:spcPts val="0"/>
              </a:spcBef>
              <a:buClr>
                <a:srgbClr val="000000"/>
              </a:buClr>
              <a:buSzPct val="100000"/>
              <a:buFont typeface="Arial"/>
              <a:buChar char="●"/>
            </a:pPr>
            <a:r>
              <a:rPr lang="en" sz="1200"/>
              <a:t>observations of natural world as well as celebrations throughout the year</a:t>
            </a:r>
          </a:p>
          <a:p>
            <a:pPr marL="457200" lvl="0" indent="-304800" rtl="0">
              <a:spcBef>
                <a:spcPts val="0"/>
              </a:spcBef>
              <a:buClr>
                <a:srgbClr val="000000"/>
              </a:buClr>
              <a:buSzPct val="100000"/>
              <a:buFont typeface="Arial"/>
              <a:buChar char="●"/>
            </a:pPr>
            <a:r>
              <a:rPr lang="en" sz="1200"/>
              <a:t>perfect for early childhood lessons on changing seasons</a:t>
            </a:r>
          </a:p>
          <a:p>
            <a:pPr marL="457200" lvl="0" indent="-304800" rtl="0">
              <a:spcBef>
                <a:spcPts val="0"/>
              </a:spcBef>
              <a:buClr>
                <a:srgbClr val="000000"/>
              </a:buClr>
              <a:buSzPct val="100000"/>
              <a:buFont typeface="Arial"/>
              <a:buChar char="●"/>
            </a:pPr>
            <a:r>
              <a:rPr lang="en" sz="1200"/>
              <a:t>features a multiracial cast living somewhere in rural New England</a:t>
            </a:r>
          </a:p>
          <a:p>
            <a:pPr marL="457200" lvl="0" indent="-304800" rtl="0">
              <a:spcBef>
                <a:spcPts val="0"/>
              </a:spcBef>
              <a:buClr>
                <a:srgbClr val="000000"/>
              </a:buClr>
              <a:buSzPct val="100000"/>
              <a:buFont typeface="Arial"/>
              <a:buChar char="●"/>
            </a:pPr>
            <a:r>
              <a:rPr lang="en" sz="1200"/>
              <a:t>elegant, understated narrated by Updike is perfect foil for Hyman’s saturated watercolor paintings</a:t>
            </a:r>
          </a:p>
          <a:p>
            <a:pPr marL="457200" lvl="0" indent="-304800">
              <a:spcBef>
                <a:spcPts val="0"/>
              </a:spcBef>
              <a:buClr>
                <a:srgbClr val="000000"/>
              </a:buClr>
              <a:buSzPct val="100000"/>
              <a:buFont typeface="Arial"/>
              <a:buChar char="●"/>
            </a:pPr>
            <a:r>
              <a:rPr lang="en" sz="1200"/>
              <a:t>quiet, even pacing</a:t>
            </a:r>
          </a:p>
        </p:txBody>
      </p:sp>
    </p:spTree>
    <p:extLst>
      <p:ext uri="{BB962C8B-B14F-4D97-AF65-F5344CB8AC3E}">
        <p14:creationId xmlns:p14="http://schemas.microsoft.com/office/powerpoint/2010/main" val="169644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200"/>
              <a:t>Remember, children can listen and comprehend 2-3 grade levels beyond their reading ability</a:t>
            </a:r>
          </a:p>
          <a:p>
            <a:pPr rtl="0">
              <a:spcBef>
                <a:spcPts val="0"/>
              </a:spcBef>
              <a:buNone/>
            </a:pPr>
            <a:endParaRPr sz="1200"/>
          </a:p>
          <a:p>
            <a:pPr rtl="0">
              <a:spcBef>
                <a:spcPts val="0"/>
              </a:spcBef>
              <a:buNone/>
            </a:pPr>
            <a:r>
              <a:rPr lang="en" sz="1200"/>
              <a:t>Stop that audiobook and talk about what’s happening </a:t>
            </a:r>
          </a:p>
          <a:p>
            <a:pPr rtl="0">
              <a:spcBef>
                <a:spcPts val="0"/>
              </a:spcBef>
              <a:buNone/>
            </a:pPr>
            <a:endParaRPr sz="1200"/>
          </a:p>
          <a:p>
            <a:pPr marL="0" indent="0">
              <a:spcBef>
                <a:spcPts val="0"/>
              </a:spcBef>
              <a:buNone/>
            </a:pPr>
            <a:endParaRPr sz="1200"/>
          </a:p>
        </p:txBody>
      </p:sp>
    </p:spTree>
    <p:extLst>
      <p:ext uri="{BB962C8B-B14F-4D97-AF65-F5344CB8AC3E}">
        <p14:creationId xmlns:p14="http://schemas.microsoft.com/office/powerpoint/2010/main" val="336477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a:t>In the shadow of Fruitless Mountain, Minli and her parents struggle to make ends meet, barely having enough to eat.</a:t>
            </a:r>
          </a:p>
          <a:p>
            <a:pPr marL="457200" lvl="0" indent="-304800" rtl="0">
              <a:spcBef>
                <a:spcPts val="0"/>
              </a:spcBef>
              <a:buClr>
                <a:srgbClr val="000000"/>
              </a:buClr>
              <a:buSzPct val="100000"/>
              <a:buFont typeface="Arial"/>
              <a:buChar char="●"/>
            </a:pPr>
            <a:r>
              <a:rPr lang="en" sz="1200"/>
              <a:t>When Minli spends one of her last two coins on a supposedly magical goldfish, her mother rails against the foolishness put into the girl’s head by her tale-spinning father.</a:t>
            </a:r>
          </a:p>
          <a:p>
            <a:pPr marL="457200" lvl="0" indent="-304800" rtl="0">
              <a:spcBef>
                <a:spcPts val="0"/>
              </a:spcBef>
              <a:buClr>
                <a:srgbClr val="000000"/>
              </a:buClr>
              <a:buSzPct val="100000"/>
              <a:buFont typeface="Arial"/>
              <a:buChar char="●"/>
            </a:pPr>
            <a:r>
              <a:rPr lang="en" sz="1200"/>
              <a:t>Aided by the truly magical fish, Minli sets out to save her family’s fortunes by going to visit the elusive Old Man of the Moon.</a:t>
            </a:r>
          </a:p>
          <a:p>
            <a:pPr marL="457200" lvl="0" indent="-304800" rtl="0">
              <a:spcBef>
                <a:spcPts val="0"/>
              </a:spcBef>
              <a:buClr>
                <a:srgbClr val="000000"/>
              </a:buClr>
              <a:buSzPct val="100000"/>
              <a:buFont typeface="Arial"/>
              <a:buChar char="●"/>
            </a:pPr>
            <a:r>
              <a:rPr lang="en" sz="1200"/>
              <a:t>Chinese American author Grace Lin has created this original story that echoes ancient Chinese folk tales</a:t>
            </a:r>
          </a:p>
          <a:p>
            <a:pPr marL="457200" lvl="0" indent="-304800" rtl="0">
              <a:spcBef>
                <a:spcPts val="0"/>
              </a:spcBef>
              <a:buClr>
                <a:srgbClr val="000000"/>
              </a:buClr>
              <a:buSzPct val="100000"/>
              <a:buFont typeface="Arial"/>
              <a:buChar char="●"/>
            </a:pPr>
            <a:r>
              <a:rPr lang="en" sz="1200">
                <a:solidFill>
                  <a:schemeClr val="dk1"/>
                </a:solidFill>
              </a:rPr>
              <a:t>Janet Song’s narration  wraps this enchanting story with a hint of Chinese inflection and cadence, adding to the authentic listening experience</a:t>
            </a:r>
          </a:p>
          <a:p>
            <a:pPr marL="457200" lvl="0" indent="-228600">
              <a:spcBef>
                <a:spcPts val="0"/>
              </a:spcBef>
              <a:buNone/>
            </a:pPr>
            <a:endParaRPr>
              <a:solidFill>
                <a:schemeClr val="dk1"/>
              </a:solidFill>
            </a:endParaRPr>
          </a:p>
        </p:txBody>
      </p:sp>
    </p:spTree>
    <p:extLst>
      <p:ext uri="{BB962C8B-B14F-4D97-AF65-F5344CB8AC3E}">
        <p14:creationId xmlns:p14="http://schemas.microsoft.com/office/powerpoint/2010/main" val="141086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a:t>Listening to audiobooks can fulfill school assignments for English language arts, history and social studies, and science</a:t>
            </a:r>
          </a:p>
          <a:p>
            <a:pPr marL="457200" lvl="0" indent="-304800">
              <a:spcBef>
                <a:spcPts val="0"/>
              </a:spcBef>
              <a:buClr>
                <a:srgbClr val="000000"/>
              </a:buClr>
              <a:buSzPct val="100000"/>
              <a:buFont typeface="Arial"/>
              <a:buChar char="●"/>
            </a:pPr>
            <a:r>
              <a:rPr lang="en" sz="1200"/>
              <a:t>Reading for pleasure can often decrease beginning in middle school and audiobooks help check that decline by providing the opportunity for kids to “read with their ears” while doing many of the other activities that keep them busy</a:t>
            </a:r>
          </a:p>
        </p:txBody>
      </p:sp>
    </p:spTree>
    <p:extLst>
      <p:ext uri="{BB962C8B-B14F-4D97-AF65-F5344CB8AC3E}">
        <p14:creationId xmlns:p14="http://schemas.microsoft.com/office/powerpoint/2010/main" val="2037893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a:t>It’s particularly important to help inward-focused middle schoolers understand the diversity of a global society</a:t>
            </a:r>
          </a:p>
          <a:p>
            <a:pPr marL="457200" lvl="0" indent="-304800" rtl="0">
              <a:spcBef>
                <a:spcPts val="0"/>
              </a:spcBef>
              <a:buClr>
                <a:srgbClr val="000000"/>
              </a:buClr>
              <a:buSzPct val="100000"/>
              <a:buFont typeface="Arial"/>
              <a:buChar char="●"/>
            </a:pPr>
            <a:r>
              <a:rPr lang="en" sz="1200"/>
              <a:t>In this excellent offering from Full Cast Audio’s Duets line, the terrors of South Sudan are highlighted by the plight of two children living years apart. </a:t>
            </a:r>
          </a:p>
          <a:p>
            <a:pPr marL="457200" lvl="0" indent="-304800" rtl="0">
              <a:spcBef>
                <a:spcPts val="0"/>
              </a:spcBef>
              <a:buClr>
                <a:srgbClr val="000000"/>
              </a:buClr>
              <a:buSzPct val="100000"/>
              <a:buFont typeface="Arial"/>
              <a:buChar char="●"/>
            </a:pPr>
            <a:r>
              <a:rPr lang="en" sz="1200"/>
              <a:t>David Baker's ability to replicate the cadence and intonation of young Salva's speech gives heartrending immediacy to the boy's awful predicament—caught in the crosshairs of a dreadful war </a:t>
            </a:r>
          </a:p>
          <a:p>
            <a:pPr marL="457200" lvl="0" indent="-304800" rtl="0">
              <a:spcBef>
                <a:spcPts val="0"/>
              </a:spcBef>
              <a:buClr>
                <a:srgbClr val="000000"/>
              </a:buClr>
              <a:buSzPct val="100000"/>
              <a:buFont typeface="Arial"/>
              <a:buChar char="●"/>
            </a:pPr>
            <a:r>
              <a:rPr lang="en" sz="1200"/>
              <a:t>Cynthia Bishop quietly portrays Nya, a young Sudanese girl who, 10 years after Salva's ordeal, still struggles each day to carry enough water back to her village so her family can survive. </a:t>
            </a:r>
          </a:p>
          <a:p>
            <a:pPr marL="457200" lvl="0" indent="-304800" rtl="0">
              <a:spcBef>
                <a:spcPts val="0"/>
              </a:spcBef>
              <a:buClr>
                <a:srgbClr val="000000"/>
              </a:buClr>
              <a:buSzPct val="100000"/>
              <a:buFont typeface="Arial"/>
              <a:buChar char="●"/>
            </a:pPr>
            <a:r>
              <a:rPr lang="en" sz="1200"/>
              <a:t>The author's note and Salva's own words at the end will give further understanding to the difficulties faced by other young people around the world in their efforts to survive.</a:t>
            </a:r>
          </a:p>
          <a:p>
            <a:pPr marL="457200" lvl="0" indent="-228600" rtl="0">
              <a:spcBef>
                <a:spcPts val="0"/>
              </a:spcBef>
              <a:buNone/>
            </a:pPr>
            <a:endParaRPr sz="1200"/>
          </a:p>
          <a:p>
            <a:pPr lvl="0">
              <a:spcBef>
                <a:spcPts val="0"/>
              </a:spcBef>
              <a:buNone/>
            </a:pPr>
            <a:endParaRPr sz="1200"/>
          </a:p>
        </p:txBody>
      </p:sp>
    </p:spTree>
    <p:extLst>
      <p:ext uri="{BB962C8B-B14F-4D97-AF65-F5344CB8AC3E}">
        <p14:creationId xmlns:p14="http://schemas.microsoft.com/office/powerpoint/2010/main" val="3518944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87388" y="1143000"/>
            <a:ext cx="5483225" cy="3084513"/>
          </a:xfrm>
          <a:ln/>
        </p:spPr>
      </p:sp>
      <p:sp>
        <p:nvSpPr>
          <p:cNvPr id="16387" name="Notes Placeholder 1"/>
          <p:cNvSpPr>
            <a:spLocks noGrp="1"/>
          </p:cNvSpPr>
          <p:nvPr/>
        </p:nvSpPr>
        <p:spPr bwMode="auto">
          <a:xfrm>
            <a:off x="709614" y="4451353"/>
            <a:ext cx="5667375" cy="4217987"/>
          </a:xfrm>
          <a:prstGeom prst="rect">
            <a:avLst/>
          </a:prstGeom>
        </p:spPr>
        <p:txBody>
          <a:bodyPr lIns="94012" tIns="47005" rIns="94012" bIns="47005"/>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14136"/>
            <a:endParaRPr lang="en-US" altLang="en-US" kern="1200">
              <a:solidFill>
                <a:prstClr val="black"/>
              </a:solidFill>
              <a:cs typeface="+mn-cs"/>
            </a:endParaRPr>
          </a:p>
        </p:txBody>
      </p:sp>
    </p:spTree>
    <p:extLst>
      <p:ext uri="{BB962C8B-B14F-4D97-AF65-F5344CB8AC3E}">
        <p14:creationId xmlns:p14="http://schemas.microsoft.com/office/powerpoint/2010/main" val="63514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a:t>They’re mature one moment and childish the next</a:t>
            </a:r>
          </a:p>
          <a:p>
            <a:pPr marL="457200" lvl="0" indent="-304800" rtl="0">
              <a:spcBef>
                <a:spcPts val="0"/>
              </a:spcBef>
              <a:buClr>
                <a:srgbClr val="000000"/>
              </a:buClr>
              <a:buSzPct val="100000"/>
              <a:buFont typeface="Arial"/>
              <a:buChar char="●"/>
            </a:pPr>
            <a:r>
              <a:rPr lang="en" sz="1200"/>
              <a:t>They have broad interests and they’re busy all the time</a:t>
            </a:r>
          </a:p>
          <a:p>
            <a:pPr marL="914400" lvl="1" indent="-304800" rtl="0">
              <a:spcBef>
                <a:spcPts val="0"/>
              </a:spcBef>
              <a:buClr>
                <a:srgbClr val="000000"/>
              </a:buClr>
              <a:buSzPct val="100000"/>
              <a:buFont typeface="Courier New"/>
              <a:buChar char="o"/>
            </a:pPr>
            <a:r>
              <a:rPr lang="en" sz="1200"/>
              <a:t>With school, sports, extracurricular activities, and jobs</a:t>
            </a:r>
          </a:p>
          <a:p>
            <a:pPr marL="457200" lvl="0" indent="-304800" rtl="0">
              <a:spcBef>
                <a:spcPts val="0"/>
              </a:spcBef>
              <a:buClr>
                <a:srgbClr val="000000"/>
              </a:buClr>
              <a:buSzPct val="100000"/>
              <a:buFont typeface="Arial"/>
              <a:buChar char="●"/>
            </a:pPr>
            <a:r>
              <a:rPr lang="en" sz="1200"/>
              <a:t>They tell us they often use audiobooks to “read” assignments while doing chores, working out, or riding to their various events</a:t>
            </a:r>
          </a:p>
          <a:p>
            <a:pPr marL="914400" lvl="1" indent="-304800">
              <a:spcBef>
                <a:spcPts val="0"/>
              </a:spcBef>
              <a:buClr>
                <a:srgbClr val="000000"/>
              </a:buClr>
              <a:buSzPct val="100000"/>
              <a:buFont typeface="Courier New"/>
              <a:buChar char="o"/>
            </a:pPr>
            <a:r>
              <a:rPr lang="en" sz="1200"/>
              <a:t>They squeeze in pleasure reading by listening while getting ready for school or while waiting to fall asleep at night</a:t>
            </a:r>
          </a:p>
        </p:txBody>
      </p:sp>
    </p:spTree>
    <p:extLst>
      <p:ext uri="{BB962C8B-B14F-4D97-AF65-F5344CB8AC3E}">
        <p14:creationId xmlns:p14="http://schemas.microsoft.com/office/powerpoint/2010/main" val="2303220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a:t>Teens often find it difficult to determine their place in the world</a:t>
            </a:r>
          </a:p>
          <a:p>
            <a:pPr marL="457200" lvl="0" indent="-304800" rtl="0">
              <a:spcBef>
                <a:spcPts val="0"/>
              </a:spcBef>
              <a:buClr>
                <a:srgbClr val="000000"/>
              </a:buClr>
              <a:buSzPct val="100000"/>
              <a:buFont typeface="Arial"/>
              <a:buChar char="●"/>
            </a:pPr>
            <a:r>
              <a:rPr lang="en" sz="1200"/>
              <a:t>Ari and Dante are polar opposites who develop a close friendship over the course of one summer</a:t>
            </a:r>
          </a:p>
          <a:p>
            <a:pPr marL="457200" lvl="0" indent="-304800" rtl="0">
              <a:spcBef>
                <a:spcPts val="0"/>
              </a:spcBef>
              <a:buClr>
                <a:srgbClr val="000000"/>
              </a:buClr>
              <a:buSzPct val="100000"/>
              <a:buFont typeface="Arial"/>
              <a:buChar char="●"/>
            </a:pPr>
            <a:r>
              <a:rPr lang="en" sz="1200"/>
              <a:t>On the cusp of manhood, Ari struggles to find his identity and his family situation doesn’t help</a:t>
            </a:r>
          </a:p>
          <a:p>
            <a:pPr marL="914400" lvl="1" indent="-304800" rtl="0">
              <a:spcBef>
                <a:spcPts val="0"/>
              </a:spcBef>
              <a:buClr>
                <a:srgbClr val="000000"/>
              </a:buClr>
              <a:buSzPct val="100000"/>
              <a:buFont typeface="Courier New"/>
              <a:buChar char="o"/>
            </a:pPr>
            <a:r>
              <a:rPr lang="en" sz="1200"/>
              <a:t>His Vietnam-veteran father finds it too difficult to communicate</a:t>
            </a:r>
          </a:p>
          <a:p>
            <a:pPr marL="914400" lvl="1" indent="-304800" rtl="0">
              <a:spcBef>
                <a:spcPts val="0"/>
              </a:spcBef>
              <a:buClr>
                <a:srgbClr val="000000"/>
              </a:buClr>
              <a:buSzPct val="100000"/>
              <a:buFont typeface="Courier New"/>
              <a:buChar char="o"/>
            </a:pPr>
            <a:r>
              <a:rPr lang="en" sz="1200"/>
              <a:t>His incarcerated older brother has vanished from the family’s conversation</a:t>
            </a:r>
          </a:p>
          <a:p>
            <a:pPr marL="457200" lvl="0" indent="-304800" rtl="0">
              <a:spcBef>
                <a:spcPts val="0"/>
              </a:spcBef>
              <a:buClr>
                <a:srgbClr val="000000"/>
              </a:buClr>
              <a:buSzPct val="100000"/>
              <a:buFont typeface="Arial"/>
              <a:buChar char="●"/>
            </a:pPr>
            <a:r>
              <a:rPr lang="en" sz="1200"/>
              <a:t>Dante knows who he is, but that doesn’t make his life any easier</a:t>
            </a:r>
          </a:p>
          <a:p>
            <a:pPr marL="457200" lvl="0" indent="-304800" rtl="0">
              <a:spcBef>
                <a:spcPts val="0"/>
              </a:spcBef>
              <a:buClr>
                <a:srgbClr val="000000"/>
              </a:buClr>
              <a:buSzPct val="100000"/>
              <a:buFont typeface="Arial"/>
              <a:buChar char="●"/>
            </a:pPr>
            <a:r>
              <a:rPr lang="en" sz="1200"/>
              <a:t>Lin-Manuel Miranda mines the depths of this powerful, poetic, multi-award winner</a:t>
            </a:r>
          </a:p>
          <a:p>
            <a:pPr marL="914400" lvl="1" indent="-304800">
              <a:spcBef>
                <a:spcPts val="0"/>
              </a:spcBef>
              <a:buClr>
                <a:srgbClr val="000000"/>
              </a:buClr>
              <a:buSzPct val="100000"/>
              <a:buFont typeface="Courier New"/>
              <a:buChar char="o"/>
            </a:pPr>
            <a:r>
              <a:rPr lang="en" sz="1200"/>
              <a:t>Giving and authentic voice to the Mexican American community that plays such an important role in this journey of self-discovery </a:t>
            </a:r>
          </a:p>
        </p:txBody>
      </p:sp>
    </p:spTree>
    <p:extLst>
      <p:ext uri="{BB962C8B-B14F-4D97-AF65-F5344CB8AC3E}">
        <p14:creationId xmlns:p14="http://schemas.microsoft.com/office/powerpoint/2010/main" val="2167028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a:t>Teen reader/listeners enjoy a far-ranging variety of reading material</a:t>
            </a:r>
          </a:p>
          <a:p>
            <a:pPr marL="457200" lvl="0" indent="-304800" rtl="0">
              <a:spcBef>
                <a:spcPts val="0"/>
              </a:spcBef>
              <a:buClr>
                <a:srgbClr val="000000"/>
              </a:buClr>
              <a:buSzPct val="100000"/>
              <a:buFont typeface="Arial"/>
              <a:buChar char="●"/>
            </a:pPr>
            <a:r>
              <a:rPr lang="en" sz="1200"/>
              <a:t>Remember that they’re mature one day and childish the next</a:t>
            </a:r>
          </a:p>
          <a:p>
            <a:pPr marL="457200" lvl="0" indent="-304800" rtl="0">
              <a:spcBef>
                <a:spcPts val="0"/>
              </a:spcBef>
              <a:buClr>
                <a:srgbClr val="000000"/>
              </a:buClr>
              <a:buSzPct val="100000"/>
              <a:buFont typeface="Arial"/>
              <a:buChar char="●"/>
            </a:pPr>
            <a:r>
              <a:rPr lang="en" sz="1200"/>
              <a:t>When working with this age group, be sure you have adult titles to book talk and recommend</a:t>
            </a:r>
          </a:p>
          <a:p>
            <a:pPr marL="457200" lvl="0" indent="-304800">
              <a:spcBef>
                <a:spcPts val="0"/>
              </a:spcBef>
              <a:buClr>
                <a:srgbClr val="000000"/>
              </a:buClr>
              <a:buSzPct val="100000"/>
              <a:buFont typeface="Arial"/>
              <a:buChar char="●"/>
            </a:pPr>
            <a:r>
              <a:rPr lang="en" sz="1200"/>
              <a:t>Sound Learning is unique in offering a list of prominent audiobook titles especially for teen listeners</a:t>
            </a:r>
          </a:p>
        </p:txBody>
      </p:sp>
    </p:spTree>
    <p:extLst>
      <p:ext uri="{BB962C8B-B14F-4D97-AF65-F5344CB8AC3E}">
        <p14:creationId xmlns:p14="http://schemas.microsoft.com/office/powerpoint/2010/main" val="17710570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rgbClr val="000000"/>
              </a:buClr>
              <a:buSzPct val="100000"/>
              <a:buFont typeface="Arial"/>
              <a:buChar char="●"/>
            </a:pPr>
            <a:r>
              <a:rPr lang="en" sz="1200"/>
              <a:t>Classics and plays make up a large part of high school reading lists</a:t>
            </a:r>
          </a:p>
          <a:p>
            <a:pPr marL="457200" lvl="0" indent="-304800" rtl="0">
              <a:spcBef>
                <a:spcPts val="0"/>
              </a:spcBef>
              <a:buClr>
                <a:srgbClr val="000000"/>
              </a:buClr>
              <a:buSzPct val="100000"/>
              <a:buFont typeface="Arial"/>
              <a:buChar char="●"/>
            </a:pPr>
            <a:r>
              <a:rPr lang="en" sz="1200"/>
              <a:t>They can be difficult for students, especially struggling readers or English Language Learners, to understand</a:t>
            </a:r>
          </a:p>
          <a:p>
            <a:pPr marL="457200" lvl="0" indent="-304800" rtl="0">
              <a:spcBef>
                <a:spcPts val="0"/>
              </a:spcBef>
              <a:buClr>
                <a:srgbClr val="000000"/>
              </a:buClr>
              <a:buSzPct val="100000"/>
              <a:buFont typeface="Arial"/>
              <a:buChar char="●"/>
            </a:pPr>
            <a:r>
              <a:rPr lang="en" sz="1200"/>
              <a:t>Here’s where the audio format interpretation can be so valuable</a:t>
            </a:r>
          </a:p>
          <a:p>
            <a:pPr marL="457200" lvl="0" indent="-304800" rtl="0">
              <a:spcBef>
                <a:spcPts val="0"/>
              </a:spcBef>
              <a:buClr>
                <a:srgbClr val="000000"/>
              </a:buClr>
              <a:buSzPct val="100000"/>
              <a:buFont typeface="Arial"/>
              <a:buChar char="●"/>
            </a:pPr>
            <a:r>
              <a:rPr lang="en" sz="1200"/>
              <a:t>For example, students might find it difficult to appreciate the full emotional impact of Hansberry’s mid-twentieth century glimpse into an African American family’s attempt to make better lives for themselves with a life insurance bonanza</a:t>
            </a:r>
          </a:p>
          <a:p>
            <a:pPr marL="914400" lvl="1" indent="-304800" rtl="0">
              <a:spcBef>
                <a:spcPts val="0"/>
              </a:spcBef>
              <a:buClr>
                <a:srgbClr val="000000"/>
              </a:buClr>
              <a:buSzPct val="100000"/>
              <a:buFont typeface="Courier New"/>
              <a:buChar char="o"/>
            </a:pPr>
            <a:r>
              <a:rPr lang="en" sz="1200"/>
              <a:t>This stellar full-cast production smooths the path into a time and culture that may not be familiar</a:t>
            </a:r>
          </a:p>
          <a:p>
            <a:pPr marL="914400" lvl="1" indent="-304800">
              <a:spcBef>
                <a:spcPts val="0"/>
              </a:spcBef>
              <a:buClr>
                <a:srgbClr val="000000"/>
              </a:buClr>
              <a:buSzPct val="100000"/>
              <a:buFont typeface="Courier New"/>
              <a:buChar char="o"/>
            </a:pPr>
            <a:r>
              <a:rPr lang="en" sz="1200"/>
              <a:t>Each cast member’s vocal creation of character allows listeners to realize the driving force behind every individual in this iconic play</a:t>
            </a:r>
          </a:p>
        </p:txBody>
      </p:sp>
    </p:spTree>
    <p:extLst>
      <p:ext uri="{BB962C8B-B14F-4D97-AF65-F5344CB8AC3E}">
        <p14:creationId xmlns:p14="http://schemas.microsoft.com/office/powerpoint/2010/main" val="375687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600"/>
              </a:spcBef>
              <a:buClr>
                <a:schemeClr val="dk1"/>
              </a:buClr>
              <a:buSzPct val="100000"/>
              <a:buFont typeface="Arial"/>
              <a:buChar char="●"/>
            </a:pPr>
            <a:r>
              <a:rPr lang="en" sz="1200">
                <a:solidFill>
                  <a:schemeClr val="dk1"/>
                </a:solidFill>
              </a:rPr>
              <a:t>Sound Learning offers many ways to focus attention on “reading with your ears.”</a:t>
            </a:r>
          </a:p>
          <a:p>
            <a:pPr marL="457200" lvl="0" indent="-304800" rtl="0">
              <a:spcBef>
                <a:spcPts val="600"/>
              </a:spcBef>
              <a:buClr>
                <a:schemeClr val="dk1"/>
              </a:buClr>
              <a:buSzPct val="100000"/>
              <a:buFont typeface="Arial"/>
              <a:buChar char="●"/>
            </a:pPr>
            <a:r>
              <a:rPr lang="en" sz="1200">
                <a:solidFill>
                  <a:schemeClr val="dk1"/>
                </a:solidFill>
              </a:rPr>
              <a:t>Check out annual lists of award-winning titles from the American Library Association and the Audio Publishers Association</a:t>
            </a:r>
          </a:p>
          <a:p>
            <a:pPr marL="457200" lvl="0" indent="-304800" rtl="0">
              <a:spcBef>
                <a:spcPts val="0"/>
              </a:spcBef>
              <a:buClr>
                <a:schemeClr val="dk1"/>
              </a:buClr>
              <a:buSzPct val="100000"/>
              <a:buFont typeface="Arial"/>
              <a:buChar char="●"/>
            </a:pPr>
            <a:r>
              <a:rPr lang="en" sz="1200">
                <a:solidFill>
                  <a:schemeClr val="dk1"/>
                </a:solidFill>
              </a:rPr>
              <a:t>The APA guide for libraries is chock-full of terrific tips for increasing audiobook circulation in the public library by, among other things,</a:t>
            </a:r>
          </a:p>
          <a:p>
            <a:pPr marL="914400" lvl="1" indent="-304800" rtl="0">
              <a:spcBef>
                <a:spcPts val="0"/>
              </a:spcBef>
              <a:buClr>
                <a:schemeClr val="dk1"/>
              </a:buClr>
              <a:buSzPct val="100000"/>
              <a:buFont typeface="Courier New"/>
              <a:buChar char="o"/>
            </a:pPr>
            <a:r>
              <a:rPr lang="en" sz="1200">
                <a:solidFill>
                  <a:schemeClr val="dk1"/>
                </a:solidFill>
              </a:rPr>
              <a:t>Hosting workshops for parents, teachers, and students on how audiobooks can increase literacy skills</a:t>
            </a:r>
          </a:p>
          <a:p>
            <a:pPr marL="914400" lvl="1" indent="-304800" rtl="0">
              <a:spcBef>
                <a:spcPts val="0"/>
              </a:spcBef>
              <a:buClr>
                <a:schemeClr val="dk1"/>
              </a:buClr>
              <a:buSzPct val="100000"/>
              <a:buFont typeface="Courier New"/>
              <a:buChar char="o"/>
            </a:pPr>
            <a:r>
              <a:rPr lang="en" sz="1200">
                <a:solidFill>
                  <a:schemeClr val="dk1"/>
                </a:solidFill>
              </a:rPr>
              <a:t>Letting your local schools know that your library’s audiobook collection (usually larger than those in most schools) are available for students and teachers to borrow</a:t>
            </a:r>
          </a:p>
          <a:p>
            <a:pPr marL="914400" lvl="1" indent="-304800" rtl="0">
              <a:spcBef>
                <a:spcPts val="0"/>
              </a:spcBef>
              <a:buClr>
                <a:schemeClr val="dk1"/>
              </a:buClr>
              <a:buSzPct val="100000"/>
              <a:buFont typeface="Courier New"/>
              <a:buChar char="o"/>
            </a:pPr>
            <a:r>
              <a:rPr lang="en" sz="1200">
                <a:solidFill>
                  <a:schemeClr val="dk1"/>
                </a:solidFill>
              </a:rPr>
              <a:t>Displaying audiobooks prominently with other library materials</a:t>
            </a:r>
          </a:p>
          <a:p>
            <a:pPr marL="914400" lvl="1" indent="-304800" rtl="0">
              <a:spcBef>
                <a:spcPts val="0"/>
              </a:spcBef>
              <a:buClr>
                <a:schemeClr val="dk1"/>
              </a:buClr>
              <a:buSzPct val="100000"/>
              <a:buFont typeface="Courier New"/>
              <a:buChar char="o"/>
            </a:pPr>
            <a:r>
              <a:rPr lang="en" sz="1200">
                <a:solidFill>
                  <a:schemeClr val="dk1"/>
                </a:solidFill>
              </a:rPr>
              <a:t>Making audiobooks part of your readers advisory repertoire</a:t>
            </a:r>
          </a:p>
          <a:p>
            <a:pPr lvl="0">
              <a:spcBef>
                <a:spcPts val="0"/>
              </a:spcBef>
              <a:buNone/>
            </a:pPr>
            <a:endParaRPr sz="1200">
              <a:solidFill>
                <a:schemeClr val="dk1"/>
              </a:solidFill>
            </a:endParaRPr>
          </a:p>
        </p:txBody>
      </p:sp>
    </p:spTree>
    <p:extLst>
      <p:ext uri="{BB962C8B-B14F-4D97-AF65-F5344CB8AC3E}">
        <p14:creationId xmlns:p14="http://schemas.microsoft.com/office/powerpoint/2010/main" val="16518325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0"/>
              </a:spcBef>
              <a:buClr>
                <a:schemeClr val="dk1"/>
              </a:buClr>
              <a:buSzPct val="100000"/>
              <a:buFont typeface="Arial"/>
              <a:buChar char="●"/>
            </a:pPr>
            <a:r>
              <a:rPr lang="en" sz="1200">
                <a:solidFill>
                  <a:schemeClr val="dk1"/>
                </a:solidFill>
              </a:rPr>
              <a:t>The Sound Learning bibliography provides the information you need to market your audiobook collection to library patrons and school colleagues</a:t>
            </a:r>
          </a:p>
          <a:p>
            <a:pPr marL="457200" lvl="0" indent="-304800" rtl="0">
              <a:spcBef>
                <a:spcPts val="0"/>
              </a:spcBef>
              <a:buClr>
                <a:schemeClr val="dk1"/>
              </a:buClr>
              <a:buSzPct val="100000"/>
              <a:buFont typeface="Arial"/>
              <a:buChar char="●"/>
            </a:pPr>
            <a:r>
              <a:rPr lang="en" sz="1200">
                <a:solidFill>
                  <a:schemeClr val="dk1"/>
                </a:solidFill>
              </a:rPr>
              <a:t>Articles and additional information will help you connect your community to the latest and best research linking audiobooks to literacy skills</a:t>
            </a:r>
          </a:p>
          <a:p>
            <a:pPr>
              <a:spcBef>
                <a:spcPts val="0"/>
              </a:spcBef>
              <a:buNone/>
            </a:pPr>
            <a:endParaRPr/>
          </a:p>
        </p:txBody>
      </p:sp>
    </p:spTree>
    <p:extLst>
      <p:ext uri="{BB962C8B-B14F-4D97-AF65-F5344CB8AC3E}">
        <p14:creationId xmlns:p14="http://schemas.microsoft.com/office/powerpoint/2010/main" val="1177815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87388" y="1143000"/>
            <a:ext cx="5483225" cy="3084513"/>
          </a:xfrm>
          <a:ln/>
        </p:spPr>
      </p:sp>
      <p:sp>
        <p:nvSpPr>
          <p:cNvPr id="16387" name="Notes Placeholder 1"/>
          <p:cNvSpPr>
            <a:spLocks noGrp="1"/>
          </p:cNvSpPr>
          <p:nvPr/>
        </p:nvSpPr>
        <p:spPr bwMode="auto">
          <a:xfrm>
            <a:off x="709614" y="4451353"/>
            <a:ext cx="5667375" cy="4217987"/>
          </a:xfrm>
          <a:prstGeom prst="rect">
            <a:avLst/>
          </a:prstGeom>
        </p:spPr>
        <p:txBody>
          <a:bodyPr lIns="94012" tIns="47005" rIns="94012" bIns="47005"/>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14136"/>
            <a:endParaRPr lang="en-US" altLang="en-US" kern="1200">
              <a:solidFill>
                <a:prstClr val="black"/>
              </a:solidFill>
              <a:cs typeface="+mn-cs"/>
            </a:endParaRPr>
          </a:p>
        </p:txBody>
      </p:sp>
    </p:spTree>
    <p:extLst>
      <p:ext uri="{BB962C8B-B14F-4D97-AF65-F5344CB8AC3E}">
        <p14:creationId xmlns:p14="http://schemas.microsoft.com/office/powerpoint/2010/main" val="235793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87388" y="1143000"/>
            <a:ext cx="5483225" cy="3084513"/>
          </a:xfrm>
          <a:ln/>
        </p:spPr>
      </p:sp>
      <p:sp>
        <p:nvSpPr>
          <p:cNvPr id="16387" name="Notes Placeholder 1"/>
          <p:cNvSpPr>
            <a:spLocks noGrp="1"/>
          </p:cNvSpPr>
          <p:nvPr/>
        </p:nvSpPr>
        <p:spPr bwMode="auto">
          <a:xfrm>
            <a:off x="709614" y="4451353"/>
            <a:ext cx="5667375" cy="4217987"/>
          </a:xfrm>
          <a:prstGeom prst="rect">
            <a:avLst/>
          </a:prstGeom>
        </p:spPr>
        <p:txBody>
          <a:bodyPr lIns="94012" tIns="47005" rIns="94012" bIns="47005"/>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14136"/>
            <a:endParaRPr lang="en-US" altLang="en-US" kern="1200">
              <a:solidFill>
                <a:prstClr val="black"/>
              </a:solidFill>
              <a:cs typeface="+mn-cs"/>
            </a:endParaRPr>
          </a:p>
        </p:txBody>
      </p:sp>
    </p:spTree>
    <p:extLst>
      <p:ext uri="{BB962C8B-B14F-4D97-AF65-F5344CB8AC3E}">
        <p14:creationId xmlns:p14="http://schemas.microsoft.com/office/powerpoint/2010/main" val="332574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xfrm>
            <a:off x="687388" y="1143000"/>
            <a:ext cx="5483225" cy="3084513"/>
          </a:xfrm>
          <a:ln/>
        </p:spPr>
      </p:sp>
      <p:sp>
        <p:nvSpPr>
          <p:cNvPr id="16387" name="Notes Placeholder 1"/>
          <p:cNvSpPr>
            <a:spLocks noGrp="1"/>
          </p:cNvSpPr>
          <p:nvPr/>
        </p:nvSpPr>
        <p:spPr bwMode="auto">
          <a:xfrm>
            <a:off x="709614" y="4451353"/>
            <a:ext cx="5667375" cy="4217987"/>
          </a:xfrm>
          <a:prstGeom prst="rect">
            <a:avLst/>
          </a:prstGeom>
        </p:spPr>
        <p:txBody>
          <a:bodyPr lIns="94012" tIns="47005" rIns="94012" bIns="47005"/>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defTabSz="914136"/>
            <a:endParaRPr lang="en-US" altLang="en-US" kern="1200">
              <a:solidFill>
                <a:prstClr val="black"/>
              </a:solidFill>
              <a:cs typeface="+mn-cs"/>
            </a:endParaRPr>
          </a:p>
        </p:txBody>
      </p:sp>
    </p:spTree>
    <p:extLst>
      <p:ext uri="{BB962C8B-B14F-4D97-AF65-F5344CB8AC3E}">
        <p14:creationId xmlns:p14="http://schemas.microsoft.com/office/powerpoint/2010/main" val="248334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algn="l">
              <a:buFont typeface="Arial" panose="020B0604020202020204" pitchFamily="34" charset="0"/>
              <a:buChar char="•"/>
            </a:pPr>
            <a:r>
              <a:rPr lang="en-US" sz="1200" b="0" i="0" dirty="0">
                <a:solidFill>
                  <a:srgbClr val="F78A0A"/>
                </a:solidFill>
                <a:effectLst/>
                <a:latin typeface="Lato Light"/>
              </a:rPr>
              <a:t>Listening and Oral language standards</a:t>
            </a:r>
            <a:r>
              <a:rPr lang="en-US" sz="1200" b="0" i="0" baseline="0" dirty="0">
                <a:solidFill>
                  <a:srgbClr val="F78A0A"/>
                </a:solidFill>
                <a:effectLst/>
                <a:latin typeface="Lato Light"/>
              </a:rPr>
              <a:t> have long formed the basis for language instruction, currently </a:t>
            </a:r>
            <a:r>
              <a:rPr lang="en-US" sz="1200" b="0" i="0" dirty="0">
                <a:solidFill>
                  <a:srgbClr val="F78A0A"/>
                </a:solidFill>
                <a:effectLst/>
                <a:latin typeface="Lato Light"/>
              </a:rPr>
              <a:t>46 states recognize the Common Core Standards.</a:t>
            </a:r>
          </a:p>
          <a:p>
            <a:pPr marL="171450" indent="-171450" algn="l">
              <a:buFont typeface="Arial" panose="020B0604020202020204" pitchFamily="34" charset="0"/>
              <a:buChar char="•"/>
            </a:pPr>
            <a:r>
              <a:rPr lang="en-US" sz="1200" b="0" i="0" dirty="0">
                <a:solidFill>
                  <a:srgbClr val="F78A0A"/>
                </a:solidFill>
                <a:effectLst/>
                <a:latin typeface="Lato Light"/>
              </a:rPr>
              <a:t>Speaking and Listening: Flexible communication and collaboration</a:t>
            </a:r>
          </a:p>
          <a:p>
            <a:pPr marL="171450" indent="-171450" algn="l">
              <a:buFont typeface="Arial" panose="020B0604020202020204" pitchFamily="34" charset="0"/>
              <a:buChar char="•"/>
            </a:pPr>
            <a:r>
              <a:rPr lang="en-US" sz="1200" b="0" i="0" dirty="0">
                <a:solidFill>
                  <a:srgbClr val="202020"/>
                </a:solidFill>
                <a:effectLst/>
                <a:latin typeface="Lato Light"/>
              </a:rPr>
              <a:t>Including but not limited to skills necessary for formal presentations, the Speaking and Listening standards require students to develop a range of broadly useful oral communication and interpersonal skills. Students must learn to work together, express and listen carefully to ideas, integrate information from oral, visual, quantitative, and media sources, evaluate what they hear, use media and visual displays strategically to help achieve communicative purposes, and adapt speech to context and task.</a:t>
            </a:r>
          </a:p>
          <a:p>
            <a:pPr marL="171450" indent="-171450" algn="l">
              <a:buFont typeface="Arial" panose="020B0604020202020204" pitchFamily="34" charset="0"/>
              <a:buChar char="•"/>
            </a:pPr>
            <a:r>
              <a:rPr lang="en-US" sz="1200" b="0" i="0" dirty="0">
                <a:solidFill>
                  <a:srgbClr val="F78A0A"/>
                </a:solidFill>
                <a:effectLst/>
                <a:latin typeface="Lato Light"/>
              </a:rPr>
              <a:t>Language: Conventions, effective use, and vocabulary</a:t>
            </a:r>
          </a:p>
          <a:p>
            <a:pPr marL="171450" indent="-171450" algn="l">
              <a:buFont typeface="Arial" panose="020B0604020202020204" pitchFamily="34" charset="0"/>
              <a:buChar char="•"/>
            </a:pPr>
            <a:r>
              <a:rPr lang="en-US" sz="1200" b="0" i="0" dirty="0">
                <a:solidFill>
                  <a:srgbClr val="202020"/>
                </a:solidFill>
                <a:effectLst/>
                <a:latin typeface="Lato Light"/>
              </a:rPr>
              <a:t>The Language standards include the essential “rules” of standard written and spoken English, but they also approach language as a matter of craft and informed choice among alternatives. The vocabulary standards focus on understanding words and phrases, their relationships, and their nuances and on acquiring new vocabulary, particularly general academic and domain-specific words and phrases.</a:t>
            </a:r>
          </a:p>
          <a:p>
            <a:pPr marL="457200" lvl="0" indent="-304800" rtl="0">
              <a:spcBef>
                <a:spcPts val="0"/>
              </a:spcBef>
              <a:buClr>
                <a:srgbClr val="000000"/>
              </a:buClr>
              <a:buSzPct val="100000"/>
              <a:buFont typeface="Arial"/>
              <a:buChar char="●"/>
            </a:pPr>
            <a:endParaRPr lang="en" sz="1200" dirty="0">
              <a:solidFill>
                <a:schemeClr val="dk1"/>
              </a:solidFill>
            </a:endParaRPr>
          </a:p>
        </p:txBody>
      </p:sp>
    </p:spTree>
    <p:extLst>
      <p:ext uri="{BB962C8B-B14F-4D97-AF65-F5344CB8AC3E}">
        <p14:creationId xmlns:p14="http://schemas.microsoft.com/office/powerpoint/2010/main" val="79467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sz="1200" dirty="0"/>
              <a:t>NCTE’s declarations concerning the broadest definitions of multi-modal literacies (http://www.ncte.org/governance/MultimodalLiteracies):</a:t>
            </a:r>
          </a:p>
          <a:p>
            <a:pPr>
              <a:spcBef>
                <a:spcPts val="0"/>
              </a:spcBef>
              <a:buNone/>
            </a:pPr>
            <a:endParaRPr lang="en-US" sz="1200" dirty="0"/>
          </a:p>
          <a:p>
            <a:pPr>
              <a:spcBef>
                <a:spcPts val="0"/>
              </a:spcBef>
              <a:buNone/>
            </a:pPr>
            <a:r>
              <a:rPr lang="en-US" sz="1200" dirty="0"/>
              <a:t>•  Integration of multiple modes of communication and expression can enhance or transform the meaning of the work beyond illustration or decoration.</a:t>
            </a:r>
          </a:p>
          <a:p>
            <a:pPr>
              <a:spcBef>
                <a:spcPts val="0"/>
              </a:spcBef>
              <a:buNone/>
            </a:pPr>
            <a:endParaRPr lang="en-US" sz="1200" dirty="0"/>
          </a:p>
          <a:p>
            <a:pPr>
              <a:spcBef>
                <a:spcPts val="0"/>
              </a:spcBef>
              <a:buNone/>
            </a:pPr>
            <a:r>
              <a:rPr lang="en-US" sz="1200" dirty="0"/>
              <a:t>What this means for teaching:</a:t>
            </a:r>
          </a:p>
          <a:p>
            <a:pPr>
              <a:spcBef>
                <a:spcPts val="0"/>
              </a:spcBef>
              <a:buNone/>
            </a:pPr>
            <a:r>
              <a:rPr lang="en-US" sz="1200" dirty="0"/>
              <a:t>o It is the interplay of meaning-making systems (alphabetic, oral, visual, etc.) that teachers and students should strive to study and produce. “Multiple ways of knowing” (Short &amp; </a:t>
            </a:r>
            <a:r>
              <a:rPr lang="en-US" sz="1200" dirty="0" err="1"/>
              <a:t>Harste</a:t>
            </a:r>
            <a:r>
              <a:rPr lang="en-US" sz="1200" dirty="0"/>
              <a:t>) also include art, music, movement, and drama, which should not be considered curricular luxuries.</a:t>
            </a:r>
          </a:p>
          <a:p>
            <a:pPr>
              <a:spcBef>
                <a:spcPts val="0"/>
              </a:spcBef>
              <a:buNone/>
            </a:pPr>
            <a:endParaRPr lang="en-US" sz="1200" dirty="0"/>
          </a:p>
          <a:p>
            <a:pPr>
              <a:spcBef>
                <a:spcPts val="0"/>
              </a:spcBef>
              <a:buNone/>
            </a:pPr>
            <a:r>
              <a:rPr lang="en-US" sz="1200" dirty="0"/>
              <a:t>o All modes of communication are codependent. Each affects the nature of the content of the other and the overall rhetorical impact of the communication event itself.</a:t>
            </a:r>
          </a:p>
          <a:p>
            <a:pPr>
              <a:spcBef>
                <a:spcPts val="0"/>
              </a:spcBef>
              <a:buNone/>
            </a:pPr>
            <a:endParaRPr lang="en-US" sz="1200" dirty="0"/>
          </a:p>
          <a:p>
            <a:pPr>
              <a:spcBef>
                <a:spcPts val="0"/>
              </a:spcBef>
              <a:buNone/>
            </a:pPr>
            <a:r>
              <a:rPr lang="en-US" sz="1200" dirty="0"/>
              <a:t>•  Young children practice multi-modal literacies naturally and spontaneously. They easily combine and move between drama, art, text, music, speech, sound, physical movement, animation/gaming, etc.</a:t>
            </a:r>
            <a:endParaRPr sz="1200" dirty="0"/>
          </a:p>
        </p:txBody>
      </p:sp>
    </p:spTree>
    <p:extLst>
      <p:ext uri="{BB962C8B-B14F-4D97-AF65-F5344CB8AC3E}">
        <p14:creationId xmlns:p14="http://schemas.microsoft.com/office/powerpoint/2010/main" val="421689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52400" lvl="0" indent="0" rtl="0">
              <a:spcBef>
                <a:spcPts val="0"/>
              </a:spcBef>
              <a:buClr>
                <a:srgbClr val="000000"/>
              </a:buClr>
              <a:buSzPct val="100000"/>
              <a:buFont typeface="Arial"/>
              <a:buNone/>
            </a:pPr>
            <a:endParaRPr lang="en" sz="1200" dirty="0">
              <a:solidFill>
                <a:schemeClr val="dk1"/>
              </a:solidFill>
            </a:endParaRPr>
          </a:p>
        </p:txBody>
      </p:sp>
    </p:spTree>
    <p:extLst>
      <p:ext uri="{BB962C8B-B14F-4D97-AF65-F5344CB8AC3E}">
        <p14:creationId xmlns:p14="http://schemas.microsoft.com/office/powerpoint/2010/main" val="393767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609600" lvl="1" indent="0" rtl="0">
              <a:spcBef>
                <a:spcPts val="480"/>
              </a:spcBef>
              <a:buClr>
                <a:schemeClr val="dk1"/>
              </a:buClr>
              <a:buSzPct val="100000"/>
              <a:buFont typeface="Arial"/>
              <a:buNone/>
            </a:pPr>
            <a:r>
              <a:rPr lang="en-US" sz="1200" dirty="0">
                <a:solidFill>
                  <a:schemeClr val="dk1"/>
                </a:solidFill>
              </a:rPr>
              <a:t>For pre-readers</a:t>
            </a:r>
            <a:r>
              <a:rPr lang="en-US" sz="1200" baseline="0" dirty="0">
                <a:solidFill>
                  <a:schemeClr val="dk1"/>
                </a:solidFill>
              </a:rPr>
              <a:t> &amp; beginning readers</a:t>
            </a:r>
          </a:p>
          <a:p>
            <a:pPr marL="914400" lvl="1" indent="-304800" rtl="0">
              <a:spcBef>
                <a:spcPts val="480"/>
              </a:spcBef>
              <a:buClr>
                <a:schemeClr val="dk1"/>
              </a:buClr>
              <a:buSzPct val="100000"/>
              <a:buFont typeface="Arial"/>
              <a:buChar char="○"/>
            </a:pPr>
            <a:endParaRPr lang="en-US" sz="1200" dirty="0">
              <a:solidFill>
                <a:schemeClr val="dk1"/>
              </a:solidFill>
            </a:endParaRPr>
          </a:p>
          <a:p>
            <a:pPr marL="914400" lvl="1" indent="-304800" rtl="0">
              <a:spcBef>
                <a:spcPts val="480"/>
              </a:spcBef>
              <a:buClr>
                <a:schemeClr val="dk1"/>
              </a:buClr>
              <a:buSzPct val="100000"/>
              <a:buFont typeface="Arial"/>
              <a:buChar char="○"/>
            </a:pPr>
            <a:r>
              <a:rPr lang="en-US" sz="1200" dirty="0">
                <a:solidFill>
                  <a:schemeClr val="dk1"/>
                </a:solidFill>
              </a:rPr>
              <a:t>This word gap in Kindergarten can</a:t>
            </a:r>
            <a:r>
              <a:rPr lang="en-US" sz="1200" baseline="0" dirty="0">
                <a:solidFill>
                  <a:schemeClr val="dk1"/>
                </a:solidFill>
              </a:rPr>
              <a:t> result in</a:t>
            </a:r>
            <a:r>
              <a:rPr lang="en-US" sz="1200" dirty="0">
                <a:solidFill>
                  <a:schemeClr val="dk1"/>
                </a:solidFill>
              </a:rPr>
              <a:t> a 5.2 year difference in reading ability by</a:t>
            </a:r>
            <a:r>
              <a:rPr lang="en-US" sz="1200" baseline="0" dirty="0">
                <a:solidFill>
                  <a:schemeClr val="dk1"/>
                </a:solidFill>
              </a:rPr>
              <a:t> age 13</a:t>
            </a:r>
            <a:endParaRPr lang="en-US" sz="1200" dirty="0">
              <a:solidFill>
                <a:schemeClr val="dk1"/>
              </a:solidFill>
            </a:endParaRPr>
          </a:p>
          <a:p>
            <a:pPr marL="914400" lvl="1" indent="-304800" rtl="0">
              <a:spcBef>
                <a:spcPts val="480"/>
              </a:spcBef>
              <a:buClr>
                <a:schemeClr val="dk1"/>
              </a:buClr>
              <a:buSzPct val="100000"/>
              <a:buFont typeface="Arial"/>
              <a:buChar char="○"/>
            </a:pPr>
            <a:r>
              <a:rPr lang="en-US" sz="1200" dirty="0">
                <a:solidFill>
                  <a:schemeClr val="dk1"/>
                </a:solidFill>
              </a:rPr>
              <a:t>Phonology: The basic sound units of language (phonemes)</a:t>
            </a:r>
          </a:p>
          <a:p>
            <a:pPr marL="914400" lvl="1" indent="-304800" rtl="0">
              <a:spcBef>
                <a:spcPts val="480"/>
              </a:spcBef>
              <a:buClr>
                <a:schemeClr val="dk1"/>
              </a:buClr>
              <a:buSzPct val="100000"/>
              <a:buFont typeface="Arial"/>
              <a:buChar char="○"/>
            </a:pPr>
            <a:r>
              <a:rPr lang="en-US" sz="1200" dirty="0">
                <a:solidFill>
                  <a:schemeClr val="dk1"/>
                </a:solidFill>
              </a:rPr>
              <a:t> Morphology: Units of meaning within words; the way words</a:t>
            </a:r>
          </a:p>
          <a:p>
            <a:pPr marL="914400" lvl="1" indent="-304800" rtl="0">
              <a:spcBef>
                <a:spcPts val="480"/>
              </a:spcBef>
              <a:buClr>
                <a:schemeClr val="dk1"/>
              </a:buClr>
              <a:buSzPct val="100000"/>
              <a:buFont typeface="Arial"/>
              <a:buChar char="○"/>
            </a:pPr>
            <a:r>
              <a:rPr lang="en-US" sz="1200" dirty="0">
                <a:solidFill>
                  <a:schemeClr val="dk1"/>
                </a:solidFill>
              </a:rPr>
              <a:t>are formed (morphemes)</a:t>
            </a:r>
          </a:p>
          <a:p>
            <a:pPr marL="914400" lvl="1" indent="-304800" rtl="0">
              <a:spcBef>
                <a:spcPts val="480"/>
              </a:spcBef>
              <a:buClr>
                <a:schemeClr val="dk1"/>
              </a:buClr>
              <a:buSzPct val="100000"/>
              <a:buFont typeface="Arial"/>
              <a:buChar char="○"/>
            </a:pPr>
            <a:r>
              <a:rPr lang="en-US" sz="1200" dirty="0">
                <a:solidFill>
                  <a:schemeClr val="dk1"/>
                </a:solidFill>
              </a:rPr>
              <a:t> Syntax: Phrase and sentence structure – what makes sense</a:t>
            </a:r>
          </a:p>
          <a:p>
            <a:pPr marL="914400" lvl="1" indent="-304800" rtl="0">
              <a:spcBef>
                <a:spcPts val="480"/>
              </a:spcBef>
              <a:buClr>
                <a:schemeClr val="dk1"/>
              </a:buClr>
              <a:buSzPct val="100000"/>
              <a:buFont typeface="Arial"/>
              <a:buChar char="○"/>
            </a:pPr>
            <a:r>
              <a:rPr lang="en-US" sz="1200" dirty="0">
                <a:solidFill>
                  <a:schemeClr val="dk1"/>
                </a:solidFill>
              </a:rPr>
              <a:t>(grammar)</a:t>
            </a:r>
          </a:p>
          <a:p>
            <a:pPr marL="914400" lvl="1" indent="-304800" rtl="0">
              <a:spcBef>
                <a:spcPts val="480"/>
              </a:spcBef>
              <a:buClr>
                <a:schemeClr val="dk1"/>
              </a:buClr>
              <a:buSzPct val="100000"/>
              <a:buFont typeface="Arial"/>
              <a:buChar char="○"/>
            </a:pPr>
            <a:r>
              <a:rPr lang="en-US" sz="1200" dirty="0">
                <a:solidFill>
                  <a:schemeClr val="dk1"/>
                </a:solidFill>
              </a:rPr>
              <a:t> Semantics: The way language conveys meaning</a:t>
            </a:r>
          </a:p>
          <a:p>
            <a:pPr marL="914400" lvl="1" indent="-304800" rtl="0">
              <a:spcBef>
                <a:spcPts val="480"/>
              </a:spcBef>
              <a:buClr>
                <a:schemeClr val="dk1"/>
              </a:buClr>
              <a:buSzPct val="100000"/>
              <a:buFont typeface="Arial"/>
              <a:buChar char="○"/>
            </a:pPr>
            <a:r>
              <a:rPr lang="en-US" sz="1200" dirty="0">
                <a:solidFill>
                  <a:schemeClr val="dk1"/>
                </a:solidFill>
              </a:rPr>
              <a:t> Pragmatics: Appropriate word choice and use in context to</a:t>
            </a:r>
          </a:p>
          <a:p>
            <a:pPr marL="914400" lvl="1" indent="-304800" rtl="0">
              <a:spcBef>
                <a:spcPts val="480"/>
              </a:spcBef>
              <a:buClr>
                <a:schemeClr val="dk1"/>
              </a:buClr>
              <a:buSzPct val="100000"/>
              <a:buFont typeface="Arial"/>
              <a:buChar char="○"/>
            </a:pPr>
            <a:r>
              <a:rPr lang="en-US" sz="1200" dirty="0">
                <a:solidFill>
                  <a:schemeClr val="dk1"/>
                </a:solidFill>
              </a:rPr>
              <a:t>communicate effectively</a:t>
            </a:r>
          </a:p>
          <a:p>
            <a:pPr marL="914400" lvl="1" indent="-304800" rtl="0">
              <a:spcBef>
                <a:spcPts val="480"/>
              </a:spcBef>
              <a:buClr>
                <a:schemeClr val="dk1"/>
              </a:buClr>
              <a:buSzPct val="100000"/>
              <a:buFont typeface="Arial"/>
              <a:buChar char="○"/>
            </a:pPr>
            <a:r>
              <a:rPr lang="en-US" sz="1200" dirty="0">
                <a:solidFill>
                  <a:schemeClr val="dk1"/>
                </a:solidFill>
              </a:rPr>
              <a:t> Orthography: Spelling patterns</a:t>
            </a:r>
          </a:p>
          <a:p>
            <a:pPr marL="914400" lvl="1" indent="-304800" rtl="0">
              <a:spcBef>
                <a:spcPts val="480"/>
              </a:spcBef>
              <a:buClr>
                <a:schemeClr val="dk1"/>
              </a:buClr>
              <a:buSzPct val="100000"/>
              <a:buFont typeface="Arial"/>
              <a:buChar char="○"/>
            </a:pPr>
            <a:r>
              <a:rPr lang="en-US" sz="1200" dirty="0">
                <a:solidFill>
                  <a:schemeClr val="dk1"/>
                </a:solidFill>
              </a:rPr>
              <a:t> Vocabulary: Knowledge of the meaning and pronunciation of</a:t>
            </a:r>
          </a:p>
          <a:p>
            <a:pPr marL="914400" lvl="1" indent="-304800" rtl="0">
              <a:spcBef>
                <a:spcPts val="480"/>
              </a:spcBef>
              <a:buClr>
                <a:schemeClr val="dk1"/>
              </a:buClr>
              <a:buSzPct val="100000"/>
              <a:buFont typeface="Arial"/>
              <a:buChar char="○"/>
            </a:pPr>
            <a:r>
              <a:rPr lang="en-US" sz="1200" dirty="0">
                <a:solidFill>
                  <a:schemeClr val="dk1"/>
                </a:solidFill>
              </a:rPr>
              <a:t>words (lexicon)</a:t>
            </a:r>
          </a:p>
          <a:p>
            <a:pPr marL="914400" lvl="1" indent="-304800" rtl="0">
              <a:spcBef>
                <a:spcPts val="480"/>
              </a:spcBef>
              <a:buClr>
                <a:schemeClr val="dk1"/>
              </a:buClr>
              <a:buSzPct val="100000"/>
              <a:buFont typeface="Arial"/>
              <a:buChar char="○"/>
            </a:pPr>
            <a:r>
              <a:rPr lang="en-US" sz="1200" dirty="0">
                <a:solidFill>
                  <a:schemeClr val="dk1"/>
                </a:solidFill>
              </a:rPr>
              <a:t>- L.C. Moats (2000) and Burns, Griffin, &amp; Snow (1999)</a:t>
            </a:r>
            <a:endParaRPr sz="1200" dirty="0"/>
          </a:p>
        </p:txBody>
      </p:sp>
    </p:spTree>
    <p:extLst>
      <p:ext uri="{BB962C8B-B14F-4D97-AF65-F5344CB8AC3E}">
        <p14:creationId xmlns:p14="http://schemas.microsoft.com/office/powerpoint/2010/main" val="525299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8BC183B6-76FC-43D9-8179-806EA0C7D802}" type="datetimeFigureOut">
              <a:rPr lang="en-US" smtClean="0"/>
              <a:pPr/>
              <a:t>9/11/19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C183B6-76FC-43D9-8179-806EA0C7D802}" type="datetimeFigureOut">
              <a:rPr lang="en-US" smtClean="0"/>
              <a:pPr/>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C183B6-76FC-43D9-8179-806EA0C7D802}" type="datetimeFigureOut">
              <a:rPr lang="en-US" smtClean="0"/>
              <a:pPr/>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5"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pPr>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BC183B6-76FC-43D9-8179-806EA0C7D802}" type="datetimeFigureOut">
              <a:rPr lang="en-US" smtClean="0"/>
              <a:pPr/>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BC183B6-76FC-43D9-8179-806EA0C7D802}" type="datetimeFigureOut">
              <a:rPr lang="en-US" smtClean="0"/>
              <a:pPr/>
              <a:t>9/11/19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BC183B6-76FC-43D9-8179-806EA0C7D802}" type="datetimeFigureOut">
              <a:rPr lang="en-US" smtClean="0"/>
              <a:pPr/>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BC183B6-76FC-43D9-8179-806EA0C7D802}" type="datetimeFigureOut">
              <a:rPr lang="en-US" smtClean="0"/>
              <a:pPr/>
              <a:t>9/11/19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BC183B6-76FC-43D9-8179-806EA0C7D802}" type="datetimeFigureOut">
              <a:rPr lang="en-US" smtClean="0"/>
              <a:pPr/>
              <a:t>9/11/19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183B6-76FC-43D9-8179-806EA0C7D802}" type="datetimeFigureOut">
              <a:rPr lang="en-US" smtClean="0"/>
              <a:pPr/>
              <a:t>9/11/19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BC183B6-76FC-43D9-8179-806EA0C7D802}" type="datetimeFigureOut">
              <a:rPr lang="en-US" smtClean="0"/>
              <a:pPr/>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smtClean="0"/>
              <a:pPr>
                <a:spcBef>
                  <a:spcPts val="0"/>
                </a:spcBef>
                <a:buNone/>
              </a:pPr>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BC183B6-76FC-43D9-8179-806EA0C7D802}" type="datetimeFigureOut">
              <a:rPr lang="en-US" smtClean="0"/>
              <a:pPr/>
              <a:t>9/11/19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4767263"/>
            <a:ext cx="609600" cy="273844"/>
          </a:xfrm>
        </p:spPr>
        <p:txBody>
          <a:bodyPr/>
          <a:lstStyle/>
          <a:p>
            <a:pPr>
              <a:spcBef>
                <a:spcPts val="0"/>
              </a:spcBef>
              <a:buNone/>
            </a:pPr>
            <a:fld id="{00000000-1234-1234-1234-123412341234}" type="slidenum">
              <a:rPr lang="en" smtClean="0"/>
              <a:pPr>
                <a:spcBef>
                  <a:spcPts val="0"/>
                </a:spcBef>
                <a:buNone/>
              </a:pPr>
              <a:t>‹#›</a:t>
            </a:fld>
            <a:endParaRPr lang="en"/>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BC183B6-76FC-43D9-8179-806EA0C7D802}" type="datetimeFigureOut">
              <a:rPr lang="en-US" smtClean="0"/>
              <a:pPr/>
              <a:t>9/11/19</a:t>
            </a:fld>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spcBef>
                <a:spcPts val="0"/>
              </a:spcBef>
              <a:buNone/>
            </a:pPr>
            <a:fld id="{00000000-1234-1234-1234-123412341234}" type="slidenum">
              <a:rPr lang="en" smtClean="0"/>
              <a:pPr>
                <a:spcBef>
                  <a:spcPts val="0"/>
                </a:spcBef>
                <a:buNone/>
              </a:pPr>
              <a:t>‹#›</a:t>
            </a:fld>
            <a:endParaRPr lang="en"/>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audiopub.org/education/sound-learning" TargetMode="Externa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audiopub.org/audiobook-community-for-listener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hyperlink" Target="https://www.audiopub.org/education/sound-learni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514350"/>
            <a:ext cx="6324600" cy="984885"/>
          </a:xfrm>
          <a:prstGeom prst="rect">
            <a:avLst/>
          </a:prstGeom>
          <a:noFill/>
        </p:spPr>
        <p:txBody>
          <a:bodyPr wrap="square" rtlCol="0">
            <a:spAutoFit/>
          </a:bodyPr>
          <a:lstStyle/>
          <a:p>
            <a:pPr algn="ctr"/>
            <a:r>
              <a:rPr lang="en-US" sz="2000" dirty="0">
                <a:solidFill>
                  <a:schemeClr val="tx2"/>
                </a:solidFill>
                <a:latin typeface="Georgia" pitchFamily="18" charset="0"/>
              </a:rPr>
              <a:t>  Audio Publishers Association  </a:t>
            </a:r>
          </a:p>
          <a:p>
            <a:pPr algn="ctr"/>
            <a:r>
              <a:rPr lang="en-US" sz="2400" dirty="0">
                <a:solidFill>
                  <a:schemeClr val="tx2"/>
                </a:solidFill>
                <a:latin typeface="Georgia" pitchFamily="18" charset="0"/>
              </a:rPr>
              <a:t>Sound Learning Webinar 9/28/16</a:t>
            </a:r>
          </a:p>
          <a:p>
            <a:pPr algn="ctr"/>
            <a:r>
              <a:rPr lang="en-US" dirty="0">
                <a:solidFill>
                  <a:schemeClr val="tx2"/>
                </a:solidFill>
                <a:latin typeface="Georgia" pitchFamily="18" charset="0"/>
              </a:rPr>
              <a:t>Speakers: Michele Cobb, Mary Burkey &amp; Sharon Grover </a:t>
            </a:r>
          </a:p>
        </p:txBody>
      </p:sp>
      <p:sp>
        <p:nvSpPr>
          <p:cNvPr id="9" name="Rectangle 8">
            <a:hlinkClick r:id="rId2"/>
          </p:cNvPr>
          <p:cNvSpPr/>
          <p:nvPr/>
        </p:nvSpPr>
        <p:spPr>
          <a:xfrm>
            <a:off x="3200400" y="45529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2" name="Picture 1"/>
          <p:cNvPicPr>
            <a:picLocks noChangeAspect="1"/>
          </p:cNvPicPr>
          <p:nvPr/>
        </p:nvPicPr>
        <p:blipFill>
          <a:blip r:embed="rId3"/>
          <a:stretch>
            <a:fillRect/>
          </a:stretch>
        </p:blipFill>
        <p:spPr>
          <a:xfrm>
            <a:off x="6629400" y="4171950"/>
            <a:ext cx="2284157" cy="735501"/>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4012060"/>
            <a:ext cx="1371600" cy="1097280"/>
          </a:xfrm>
          <a:prstGeom prst="rect">
            <a:avLst/>
          </a:prstGeom>
          <a:noFill/>
        </p:spPr>
      </p:pic>
      <p:pic>
        <p:nvPicPr>
          <p:cNvPr id="4" name="Picture 3"/>
          <p:cNvPicPr>
            <a:picLocks noChangeAspect="1"/>
          </p:cNvPicPr>
          <p:nvPr/>
        </p:nvPicPr>
        <p:blipFill>
          <a:blip r:embed="rId5"/>
          <a:stretch>
            <a:fillRect/>
          </a:stretch>
        </p:blipFill>
        <p:spPr>
          <a:xfrm>
            <a:off x="1714500" y="1664021"/>
            <a:ext cx="5219700" cy="25280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1856758" y="590550"/>
            <a:ext cx="5306042" cy="721519"/>
          </a:xfrm>
          <a:prstGeom prst="rect">
            <a:avLst/>
          </a:prstGeom>
        </p:spPr>
        <p:txBody>
          <a:bodyPr lIns="91425" tIns="91425" rIns="91425" bIns="91425" anchor="b" anchorCtr="0">
            <a:noAutofit/>
          </a:bodyPr>
          <a:lstStyle/>
          <a:p>
            <a:pPr algn="ctr">
              <a:spcBef>
                <a:spcPts val="0"/>
              </a:spcBef>
              <a:buNone/>
            </a:pPr>
            <a:r>
              <a:rPr lang="en" sz="3600" b="0" dirty="0">
                <a:solidFill>
                  <a:schemeClr val="tx2"/>
                </a:solidFill>
                <a:effectLst/>
                <a:latin typeface="Georgia"/>
                <a:ea typeface="Georgia"/>
                <a:cs typeface="Georgia"/>
                <a:sym typeface="Georgia"/>
              </a:rPr>
              <a:t>Transmedia Literacy</a:t>
            </a:r>
          </a:p>
        </p:txBody>
      </p:sp>
      <p:pic>
        <p:nvPicPr>
          <p:cNvPr id="7"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2" name="AutoShape 2" descr="data:image/jpeg;base64,/9j/4AAQSkZJRgABAQAAAQABAAD/2wCEAAkGBxQSEhUUEhQVFRUVFx0aFxUUFBQUFBkYFBwXFxQXGBQYHCggGBolHBYVITEhJSksLi4uGB8zODMsNyktLisBCgoKDg0OGxAQGywkICQsLCwsLCwsLywsLCwsLCwsLCwsLCwsLCwsLCwsLCwsLCwsLCwsLCwsLCwsLCwsLCwsLP/AABEIAJUBUgMBEQACEQEDEQH/xAAcAAABBQEBAQAAAAAAAAAAAAAAAQIDBAUGBwj/xABFEAACAQIDBQQFCgQEBgMBAAABAhEAAwQSIQUGMUFREyJhcTKBkaGxI0JSU6LB0dLh8AcUFjNDYrPxFSRygpKyY3PCNP/EABoBAQADAQEBAAAAAAAAAAAAAAABAgMEBQb/xAA1EQACAgECAwQJBAICAwAAAAAAAQIRAwQhEjFBBVGBoRMUIlJhcZHR8BUyscHh8TRCIyQz/9oADAMBAAIRAxEAPwD0hVqp0UFCCaziWT0SfLiPZQhpM0cNtQHRxlPXl+lSijg+hbvWFca69COPqNSVTaKbZrWjd+37xVS+0vmI9kRmQyvvFVaJT6MZaulTI9lVTolqzTs3Qwkf7VqnZk1Q5lBEHgakg5TGY9UusmsA8fVMH8a4p6vHDK8c3Xx6HfDDOeNTjuZz7TbM2WCoOnsHOuXUdoSw5eFK1Sf53nRh0qyQu6ZNb2qPnKR5a1fH2phl+61+fArLQ5Fy3L1jaNttMwB8dPjXVDPin+2SM1jnHaSZp2CLqFJEjVTXRFnNmhT4kZrCNDxFDInstIiqs6ccrVD6g1JFaoaMsm24FqhIxciNhNWRCe5r4G9mQHmND6q0RSSpiY+1mXxGv41EiYSpmZZfKQelUOiStG2DWpyFfGppPSqTWxKK2HeGHs9tZxdMszSrcoFAFAFAFAFAFAFAFAJNALQDXoBKAKAKAKA5xeFUOoWgGsKkqxKEGjs7E5FIaY5ffTiRSUdzStXlcaGeo/SpuyjTRTvWDbOe3w5rSi6kpbMjvAFc6ajmOYqjiSm06ZSs4sq2YesdRVkqJas3rN0MARwNWMWcHt5vl7sdffAr5rtSnqPBHvdnKsPizNw6ZRrxJJPr8eekVwTlxNfBUdkVRLNVLCE0oC23KmVJB6gx8K0jmyQ/bJorLHGX7kTHG3JnOSfGDXVDtLUR6380c0tDhfSiaztR1+ifVFdMe15/9orwMv0+Kdxky0u3Oqew/jW0e1cfWLHqc+jROm2k5hh6p+FbLtHTvr5GU9JkqqJV2taPzo8wR91arWYH/wB0cfqmb3WPG0bX019elXWfE+Ul9SjwZF/1f0Lezdo2wxGdYI+kOX7NbRyQfVfUieOVcn9DV/nLf01/8hV+KPeZcMu4xsRfRSRnWB4jhWdrvOmNtcjR2Ljlu25U+iY/D3VOLJHJG4/L6GObG4Spl5hII61ozIyyOVYFzTstKg1unaKMfUgKAKAKAKAKAKAQmgOA2jtB7jsczRm0AYgacOFfM63V5HmlGMmlf8Hv6XTY1ji2t6/k6jdnGm5a7xllME8z0Psr29FmeXCpPnyZ5OrxLHlaXLmjWeus5hKAKAKAKAx22e4GkHy/Cq0brIiIYZ/ot7DUUW4kQPxg6R1qSG7HWF1qGESsaqRJio5BkaGhU1sJiQ46EcR94rROzNqiviLRtnOnD5y8qMvF8SplLG2AIdPRb3HpUEp9GNwWN7KSx7vPw8amxJWcjibuZ2f6TE+o8PdXyWpyekyyl8T6LT4/R44x+AzPWFG1BnpQDNQATQCzQBNBQTQUE0FCE0As0ATShuJUUhuItSSTWMU6TkYrPGDE1vi1OXEqhKkY5MGPJvNWaOC3hvW9Cc46NM/+VdmDtPLDaftLzOTN2djnvHb+C5s/a1y8+qDKeLCQPV1r0MGbLk9qUKXz/o4M+HFj2jK2buAx6Fjazd4axrw+79a7YZI3wXucsoS4eKtjRmtTMJoBaAKAKAKAJoCrtDFLaRmYwAPaeQqs5xguKTpFoxc3wxW55yWr4/JLjm5d7Z9RjjwxUe5FvZOMe3dXs9Sxgr1H3eddnZ+TLHLwwVp81/Zza3HjeO57Vyf9HoU6Cvpj54SgCgCgCgM6ztE8wD5aVWzoeFdC9ZxStwOvQ6GpsxlBxHXbCt6QB/fWpKplPG4QKsqIjjHSqyRdSZn1QsFAORyDI4igqzYw94Os+0VotzNqimUFtip/tv7jQv8AuV9Tm95T2fyfNv8A16/dXFr83o8L73sdmjx+kyLuW7MGa+ZPeCakC5qAbOtAKTQBmqAE1ICaAJoBCaAWaAJpQCaUABpQCaAa55A+fOrQai7aspNNqk6NI7audmEECJ7wAmDwHhXoS7SyOCSSvv8A8HDHs7Hx23t3f5KuCxjWnzoe9znUHrIrmxavLjlxJ/P4nRl0uPJHha+XwL93bmIvmELeItCPfy9tdq1Gr1L/APHsvzqcj0+m069vdmju9t6675HhuGrEKwHMx86u3S58sm4zp13PdHJqcGKKTha+a5nXA16BwC0AUBV2jjVsoXbgOXMnkBVMmSOOLlLki+PHLJJRjzZx+K3qvNOXKg8BJ9p/CvEydq5H+1JeZ7GPszGv3NsycTi3uHvuzeZMeyuDJqMuT98mztx4MeP9sUMsozsFQSx4D4mmDBLNLhiTlyxxR4pHd7C2GlhQY75Gpr6fDhjijS/2fN5s0ssrf+jWetjIZQBQBQBQGEtUO4WgLmGxxGjaj3/rU2Yzxp7o0lYMJGoNWMGmuZm43CZdV4fD9Ko0WTKqLJqrZaiwFiqWWJLD5TPtqYypkSVl3E2Q6kew+PKtzJOmecbZxJa82Y6r3RPRf2a+d7Sk5Zq7kfQaCCWK11ZTmvPo7QzUoBNKAimlAXNSgJNKAgNKAs0oBNKAmalAWaAJoA0oABpQFzUoCBuNTQFzVFAZeeBpVoJXvyKybS2OoxWJOGwttUAW5cXVoGnX16xX0OozywYU63Z4WnwRz5mnyRzJb/fnXzqbu+p71Kq6HpWxcYLlpe8CwAzAEEgxzr66ElJfHqfKzjwv4dDQq5QivYlE9NlX/qIHxqG0uZKTfI5DfHHo5RUcNEkhTI8JPWvJ7TywcFFPez1OzcU1Nya2o5qa8Q9kaGqaBtbo3lXEd6BKmCT01+Hwr1OypRU5J9x5nacW4Ku87624YAggg8CNQfXXuJ3ujxGqdMV6kDKAKAKAKAa+HVhqPXzqKLKbXIo3sLk8QazmqOiE1IrsnSoTNB+FxBQ+HMfvnV0yk4KRrqwYdQaucjtGddw+RjHA8PwrKaNYuyI3RVeFmnCxwNVIZas4kKjFjAUTPgONawltv0MnF3SPNtoYrtLrvGjMSPLgPcK+b1OVZcrkuR9NpcXosSi+ZWJrA2o2Bu1ivqvt2/zV1/p+f3fNHH6/p/e8mH9NYr6r7dv81P0/P7vmh6/p/e8n9hRuzivqvt2/zU/T8/u+aHr+n97yYf01ivqvt2/zU/T8/u+aHr+n97yf2D+msV9V9u3+an6fn93zQ9f0/veT+wg3axX1X27f5qfp+o93zQ9f0/veT+wv9NYr6r7dv81P0/P7vmh6/p/e8n9g/prFfVfbt/mp+n5/d80PX9P73kwO7OK+q+3b/NT9P1Hu+a+4/UNP73kw/prFfVfbt/mp+n5/d80PX9P73k/sH9NYr6r7dv8ANT9Pz+75oev6f3vJ/YP6axX1X27f5qfp+f3fND1/T+95P7B/TOK+q+3b/NT9P1Hu+aHr+n97yf2D+msV9V9u3+an6fn93zQ9f0/veT+wh3ZxX1X27f5qn9P1Hu+aI9f0/veT+wo3axX1X27f5qj9Pz+75on1/T+95P7CHdnFH/C+3b/NVodn57Vx2+aKy1+CnUvJm1vFsW9c7Ls1nKmUjMojh1Nejr9PPLGPB0PO0GphilLj6mKd2MUf8L7dv81edDQ6mLtR3+aPSlrtNJNN8/gzX3Y2TiLF6XtwjLDHMh4cNAfOu7Q4M2Kb41s/lzOHXZ8OWCUHuvnyOtuOFBJIAHEmvUPLPNd4sct2+zIZXQAnnHMeFfO6/LDLl9np9D6LQYp48Xt9fqZueuGjuDPSiKGtcAmTV4Y5SdRRWc4xVyZvbvbutfHaMxVPmxxPjNetpNAq45v5UzydVr3fBBfO0d7hMOLaKi8FECvWjFRVI8mUnJ2yR6kgZQBQBQBQGNhtoOmjajoeI9dVTNXFM2LF5biyNRzB+Bqxm00ynisPl1HD4VjKNcjohkvZlR150TNSxs7EQcp4Hh51pFmOWNqy3tH0D6qSM8f7jIqDqJbDcqpJGckGLjI2bhlM+RGtVVdTN/A83DV800r2PqY3W4jtoarJbFlzPZF4V9ej44WgOX3z24cK9jv3FV8+bshYLnLkj+8Y0zcgfhWGbMsaTZ16TTvM3Vbd9/0Q7I3vDkgnOgOrBSl1J0XPaOpnXUBZ+aH1IjHnjLdO0XzaRw6U/Lwf+/jR1ltwwBBBBEggyCDwIPMV0HDVDqAKAKAKAKAKAKAKAKAKAKAKAKAKAKA883z2lcN97WaEQr3RoDKqST11NeFr9RN5HjT2R7vZ+mgsayNbvy6HPTXnnphNRQEZqkHQbobES+We5rlMRyPA6+2vW0GCE4cT7/A8ftDPkxz4Y7WufU9Cs2goAUQBXrnjj6AY9ANoAoAoAoCtcsK41Hr51wxlKLNE6KYzWm0/QiuiM7LSaZq2rgdZ5Hl91arcy5Mzr9rKY9lYyVM64S4kVmEVZMk1bLdpb16QfOtOhyyXBIyWEeqqnSmCmKhktWT3kDKQeBFZGJ5nik7N2QzoY1HLlXh6jFwTa6H0Wly+lxqXXqQ3G0PlXPLkzpR7PdvKiF3IVVEsTwAGpJr60+O5s4HePfUqdGNtfmqAO0bUrLkkZBMj0lgj0mIZV5smatkd+HScXxOXbaf80e8gu5SABcuXLh77Kph3FoToOLtMiJ58uoakqk+XVPdfnyZ1whwbwv6V5b/0R4rBGwtu5ZLBiYQMxZVJ42i0BihICkETqScrJXBDK4ZN99rtcpR76713nRjk8qcH+M9H3H2gLlsgE5SFuJPEC6MxXzEqx5A3CBoBXu4pXseJqMbg9/idPWpzhQBQBQBQBQBQBQBQBQBQBQBQBQBQHlm+R/5y8PFf/RK+d1n/ACJeH8I+l0P/ABo+P8sxzc8K5qOzcQXDSiBucz5df3+4rRRSq+vUzcnvwrl9rPT9zNn9lYBME3O8Y1GvDXyivf0uJY8SXifOavM8uVvwN+ug5goBj0A2gCgCgCgBl0rPJj4kSnRBfQMvvBrki2pFyrs29DRyPx5V2LYSLmOtys9PhUzVonE6dGZcFZROktbLualeuvsrWJhmXJkW0Ehz46/jRlse8StUGhMp0qjW5zZHvRwu91oriJPBl0+/SvL16fEne3cex2VJOLVb95hudD5V50lsz1j0vfLFZVtoTlUzcc/5bOUnhrIzZxHO2K+myy4Y2fK6dJydnklu2MVir0MexDsUDc9ctuYAAVbatAPAAKIzE1wTlFQbvbmfQyj6FKVJtKn8+b83XmzfvpYRWthAc3dDsAYZRqiEQXkFgYAlSYzTIzwZJpNuKiny6vx+xxTlPI1Kb5dPnXgiHa9xzbsh4Vnu5ynEqB2peSOhuifFG6GuaXAm4RV0m77k23X53F9KkpuV7ct+vQ6bdHGW8JY7XEMEW3bGbiT8t2ZQACSzSrLA5oa9bDJKKfSjgzY8mXIoRVtt/wBm1svfzCYi7btJ2oe6TkD2mUGATObhHdb2VtHNGTpFcvZ+bFBzlVLnTTI8V/EPBW3ZC7sFMNcS2z2wdfnDjwPCZgxUPPBOiYdm6iUVKlvyTasn2tvzhMMyLcdjnQXEZELqyNOUhhpyqZ5oR5lcOgz5U3FcnTt1uR7Q3/wVnJmdjntrcXKjN3bmqzHAwOFRLPCPMnH2dqMl8K5OufVDcV/ELBW7nZu1xW7p1ttADhWBJ5CGFHngnTJh2bnnHiilW/XuJMZv5g7d82GZzcVwhy22ZcxgRm8zFS80FLhKw7Pzyx+kS2q+Yu1t+8Jh7rWmZ2dPT7NC4TrmYaaSJ6TSWaEXQw9n58sVJLZ8rdX8hcfvzg7Vu1cLsyXgSjIjN6BAYEcVIJiDrxpLNBJN9Rj0GecpQS3XO2TLvhhjes2VZmbEKr2yqEqVaYluR7pkHhU+ljaXeU9TyqEptbRdPcfvDvVh8EVW8zZ39FEUu5ExMDgJ0148qTyxhzI0+ky57cFsur2RDgN9cJdS9cDlUsZe0NxGSC+YKACJLSpEDWahZoNN9xeehzwlGLW8uVOyLZW/mExF1bSs6s/odpbZFfkMrcNSCBMSdONRHPCTonL2fnxRcmlS507ohu/xEwas6k3ZQkNFlzGUwSSOU86enhbXcWj2bncVLbfluiXFb+4JLVq6XYpdLBSttyQbeXOGESp7w41LzwSsiPZ2eU3Ct1XVdS1sHe7D4y41uyXzquYh7bJ3ZA5+JFTDLGTpGefR5cMVKdU9tmmcPvl//bf81/00rwtZ/wDeXh/CPc7PX/rx8f5Zilq5zsFJoKDD2i5Kg96Rl8cxy/eK6ccVkg49Vy8WcWaUsU1Lo7vwV2ey7Mw/Z2kQfNUCvfiqVHzcm222WqkgKAY9ANmgCaAJoAmgHrwoDL2isNpwbWOU86zkldmkSoGjWhaje9IeY+NX6GXJmO/A1iuZ29BmAf5RfZ7RWqMJ7ou7VX0T5ikhh6mfUG5Lb4VRnNl5nMb7YAlReHzdG8j+se+uPWYuKHEun8Hb2Zm4MnA+T/k4x30PlXkNbH0SPTt9MNmVD/ldAfG4uUeoAux8Fr39RG1Xemj5TTS4ZP8APieTbDch3tAEPdtkEwQxKuzKVHMgZTHPsnAkwK5lK8fdt170fQ6qmlNb1K6+Ekufjsat7at5UW3bsucpaO5dYMTkUgFXCXAAoHFtdSBOUZ5YtxS4mk+6u75M4lDFNvI3X59fzqO2Vsm/cui9iZE91LQAZ2PJMoiIHzRl7pM5VLOK4sP/AEiqXXvfz/u9xqNRjUVGC5flnU717pXrmAC2xmvLdF10BHe7rqVBMAkZ806BmzmBmgejlxXCkcuh1cMefinyaq+78qvkG71zE3jhbLYHsUsWTbuX79uHUhAgOHJgiY18/DVjcnScar82LaiOKHHNZLcnaS+d+0crb2FjLGGxGBOEuu125bK3bYBtRaYGc/AAwImIkzFc6xzjFwrmei9RgyZY5+NJJO0+e5r3t172bBYV7VxlXDXUuXlGa2j4jOV73/xsF91aeifsxa6HKtZCsmVNJuSaXVpfc57F7pYoYNB/L3WvXLrFoUsUt2V7NFPSWdyPBRWTxTUOW52w12F52+JcKW3xbdt+VG/vDsi9jL2Kb+VurOHttaZl07SyFZkB+kwd08wa1nBzb26HHp8+PBCC41+538ntfhVlC3u/iLF3Z7DDXnNsrevMFnv3bgYqT9JVVQZqvo5RcdvmavVYskMqckr2XyS/smxGxsVhLuPT+Wu31xdu4lu7aGYDtWJDNzHpGZ5jprU8EouW12RHPhzQxPjUXBptP4d30B92L9vC4Oxdw9y7OIa9dW33uzRgtvIWHBo72njT0UlFRa6j1vHLLknCSXs0r6vn/gtbp7vYnC7TS3cW41iz2vZ3cp7PLcUmcwEAkxK/SnrrOKEo5KfLcz1epxZtK5RpSdWuu359C9vrsjEJtGxjbVlsRbQJmS2JcG2WkZeOoaQRzBmKtlhJZFNKzPRZsT00sEpcLd7vlv8A6G7W2Xi8fhcS38qmHZryPaTKqX7qoGBF4zBbvSJjUHzKcZZIvaiMOXDps0Pb4tmm+ivu/syLOxcVi7mAt/y12wuEREuXbgyr3GUlln0tF0jmemtZ8E5uKqqOp6jDhjllxp8bbSXx7/qJd2Bi8RjMawt4iyLy3cjRlR+EW7hjVHCkadR5E8c5Tl0siOqw48GNNqVNX3r4r4op43ZOKfZ9jDrgryul53c5GIaVgMQdZOeOnyZqHCXo1FR6muPPhjqZZHkTTSS+v+PM73cjF3i3ZXMNiEVLcjEYohrzksO4SFAgTprwUV04nK6a+p5GshCuKM023yjyRye+rxjr+o4p/p268bV//eXh/CPX7PX/AK8fH+WYofxrno7Rc9KA7C4o2riuuhBB00kAgkE8IrbDKUZJxZz6jHGcGpI9rwGJW7bV1MhgCCK+gjJSVo+VlFxdPmWKkgKAZcoBlAFAFAFASLwoDP2v831/dVZGmMzZqDU3sIe4vkKsc8uZmXOJ8zWPU7FyK2EPfX/qHxrUylyNPavBfP7qSK4ebM2oOgltDSqM58q3Ido4Nr1m7bSMzIQJ4cqhx4ouK6orikoTUn0Z5htbZ13DkrdXKSDB5GOhrxs+nli/cfUabVY8/wC3n3HtGNwgu2yjcx0mD5cx1HMSOde9KNqj5ROnZ5PvRsG8HCrCvmJUNmhzzKXFGbMYmR0zPk0LcWTTJv59On53nr6XVqKt/Lw+34jW3KwV2891cQ5JRBGW5hrwbWCC3ZFl4DixNV0uCMeJcNfx4btIx1c4bODXgn9zrMFYFpc9tUD5lRi4uNcGZlAXMzEhQWmAcvCIrRZZKFqluk1T2tpf34nO4xcqd1Ta3XRP7eBdXHE3DbBWYgNrGcAFhlnhB015GrLUN5Hj2+fx5v8APmVeFcHHv/j8/oZ/O3MqE5e+SNEdoABPogyeFR6efDF7b/Bsn0UOJru+KLuLuMqSok6cidOZyjU6cq3yylGNx/PAxxxi5UyAYlyyQyZWQvMNwXJOs889ZellxRSapq+vSvuacEVF3dp1/P2IbW1CyEqoLB1AWeKuRl15GJHmDVIapyg2lva2+De3j/ZeWnUZU3tT+q/PoP8A+IFjCRqyjvAyCQ5YETxBWIq3rDk6h3rn4/Yr6FRVy/OX3GX9qFB3gMweDB0KqAzMPGGAjqYquTVOC353Xgt214Pl37Foafje3KvPlX50Jf549sEEFTzg/RzTm4H/AKePPlV/Tv0vAuX+L58vDn1KehXo+Pr/AJr8Yy3jLmVCQrdoDlAlSGClgDJOhiJ8qiObJUW0nxXXzqyZYoW1b25/Wi1grxdZMTJBgFYI5FTqDW2KblG39jLJDhlSKWG2qSFLKAGtq2YTAZ80A+By8evnXNi1baUpKk4p+LvY3np0rSe6bXgqF/n3KuQFGTLxBM5lVuvU1PrE3GTVbV5pP+x6GKkk73vydD7uPKG4GyyioQdQC1wsADroNB76mWocXKLrZL6u1/RWOFSUWurf0VAmMd+zK5IeQZBJBUHMJB11BFSs0pcPDW/9cw8UY8V3t/YwbSaJKjUuqcdXRyiqfMQfU1Vjqm1bXVpfNOq8ef1Lerq6vub+TV/4+hYwmJZnYGIUkaI/KNc/D1VrjyylNp9Pg/55Gc4KMU11+K/jmeWb8H/n7/mn+nbrytX/APaXh/CPoez/APjR8f5ZiZq56O0M1QCfA4V71xVRS+ozAaaHqY0rfBic5crRy6vMscf3U+n+j2vZ+GW1bVFEBRAFe8koqkfLSk5NtlipICgG3KAZQBQBQBQD04UBn7RBZgByHvP7FZzkkbY1sZzCNKJ2XN+2MqieQ+FXOfmziNr732bTFVm4wPeCcBPHvcCfCuLJqIQdcz1sOjyZFfJCYHe/DFlLsyQ3NCYjn3Z0q8dVifUrl0OatlZq397MHdIRbveMZe44E8ACSIBNX9ZxN0mc8dJnguJx2LEVpYtE1pYFZvczk7ZbwI7x8qvjMZCbX2VbxFtkuKDIMGNR4iryipKmRCbg7iy+KsVGYiwtxSrqrqeKsAynzB0NCU2t0QWMBbtyUULIgiTljoATAHlUUg5NlO3eAWBbtxIP94cdCpmP8ojyrNQilVGjlJu2x4xGg7luAcw+WXiSdeHMz76nhjyr4+JFvv8AgNuXhABS3C8PlgI5HWNPSHtqHCLSTXIKUk7T5kl28zDK1tOUDtRPRSNJq0oqSpohOnaZH24IAyWoy5QO2X0WiRw4QB7Kq4RaquleBNtO7ff4jzfk/wBu2SIH90T9JRw8JFS4xbugm0uYy44Mk27erCT2wHeA01jjBqrxwd2uZKlJbJhaxIWMqWhpAi8vMyeXM1MYRjyRDcnzbAXgBHZ2hBH+MuhTQctIoscVsl+IcUn1/GIjKASLVqIgntgRDcuGgPSoWKEeS+BLnJ82S2L5XupbTidBeBJI9LlJNWjFRVJESbk7bI0ugDKLdqCMsdssQkyvDkCfbULHBLhpVVeHcS5Sbu33i9pEjs7fe0I7Ua5QABw5CKcEaarmRxPZ3yFW/mbMLdstAMi6pMLIB4cBmb204I8XFW/2/wBsW0qvYU3iCD2aAklh8qNTGpGmulTwq7oW6qxq4iI7lvRsw+WX0nkzw4mT7aKEVyXW/ENt9fgS4K4C5IVASCSVuhvsj40jCKk2kRJuqbPK9+W/5/Eeaf6duvH1S/8ANL86I+m7P/40PH+WYU1gdlFzZOzrmJui1aALGTqYUAcST0rTFhlllwow1GeOCHFI9Z3W2CMJaCnKz8WYDiTXtYcXo4KJ8xqM7zZHN/6NutTAKAKAa9AMoAoAoAoBHuhR8BUN0SlbKLvxJrlviZ1ckV8Hbz3PAamuiKM5ukYf8RNuXrI7JFAS6pBuayCZkDoY51z6rLOC9lbPqdXZ2nxZZ+09107zzINXkUfTMXNUkBm6ceVNw1apnr+xMZ2ti2/0lE+fP3168Xas+TyQ4JuL6MvVJQt4AcTWuMzmWzWhQM46j20FCzQEVy+moLqJ/wAwmotEpMyU2RhlIKvBEfPQ8ARzHEySTzJ8orUTTin3DG2LhiMufTKFI7RdVUhgD/3CfWeWlKiOPJ3Ep2Zh5Ldp3j84Ok6wOERy5jmfCJ9kcU+4XFbNw9w95+KqsC4PRQqyweIIZZBmZJ1qGosRlNckRDY+GgDPoCpAzW4BtqEXl9EClRHFPuJRs+xIPaei+cDOsBpLfFn4/TI4RE1Ei59w44DDxGYR2vaxmWM3CI5LqdOcnrT2Rc+74EZ2Xh4Az8o9NNQQFblxIVQfLSDMxUSbmH/C8PmDFwSC5Esmna+mNBqDxgyJA6ClRHFMlt4GwoIDiCykjMkTb4acPPrU+yQ3MbY2dh1dHDibc5ZdYAKqkeMKoH4nWnshubVDP+F4fLlz6Rl9NeAACDh80AR1jWaiok3O7oW5s2w05rpaQQQbiahgA3LSYGo6VPsjikug5dn2Bmm5OdGRpdNQ5ZmPDQy7cNBPCnskXPuD+QsZQvaGAmT+4pJXUAEnXTMeEcedPZFzvkMTZWHUhhc1BU+mh9BSijUcApI/2FRUSeKb6EuAwNi0wZXBITIJZPRnNGgHOpXCiJOb5o8s36cHH34IIlNRr/h2+dePqd8svzoj6bs9f+tHx/lmErSQACSTAA4knhWKi26R1Skoq2es7ibsnCqbl3+9cEQDoicQvnwJ8q9fTYPRq3zPmddrPTypftXI6yuk4RJoBKAWgGvQDaAKAKAKAzy/Mn1muVtyZ1JKKKV2/mMAHw6k1rGFFHNGxg7GRfE8fwrRbGMnbPK9796bl+41lrarbQkZSZcnk2bgOR06ca87NqHxcLWx7uk0K9H6SMva/g5JT1rjaXQ9hJ1uLNRRNBmpQo9C/hxjc1p7R4o0jybX45q79NK4V3Hgdp4+HLxd6Oxrc84v4RYXz1reCpGUuZXS8c1xp0UQBy/elOpdxVJd5mxVTp5Gti+7ajwAq75HLDeZy+1diWr4h1E8jzHrrKUIzVSVnZDJKDuLpnD7Y3UuWTKDtF8AMw/GuDJo63geph7ST2ybfExLmGZfSRh5ofwrneCS5o7Y6rFLlNfUMLhWuHKiZjEwAKmGBzdJDJqceNJyfMkxmz7lqO0tFZ4EgQamenlBXJEYtXiyuoS3K2nT4Vlwo3tiadPdThRNsWB0FOFAIHQU4UAgdBThQCB0FOFACB0FOFC2GUdBThQEgdBThRDFgdBThRNgAOgpwoJhA6CnChYADoKcKItjgamgdT/DbAC7jMzCRZQv/wB5IVP/ANH1V16OFzvuPL7VyuOJRXVnr9eofOAaASaAJoBaAa9AMoAoAoAoDAth7ugE+XAeuqKKRo5GxgsCLep1br08qsUbDGYiO6OPOqzlRrihe7PO98cThLVyHtdpdZZ0gRHo5j4/dXJknCP7lZ6mnw5si9iVI4S44JJAgE6DjE8q4pvik2e1ig4QUXvQ3NVaNAzUoHRbh47s8WoPC4CvrGq/A+2t9PKpV3nm9qY+LFxdzPVkWSB1ruSs8BukaF18qk9B/tW/QxirZnMctodXM+ofse2o6HQt5/IjwaZnHt9lQkWyOolnatz0R6/uH31LMsK6mfUHQIwoUkQtaU8VHsoUoS1hFDd1QCdNKFuSJN5MIl6bbAEBQPv/AApJJ7MpibjunueT7a2Y2GuZW1B9E9R+PCvLzYfRv4H0uj1Xp4781z+5nzWFHYGapoBmpQDNSgGalAM1KAgalEIJoTQZ6cLKuUVdssLgrpEi1cI65G56aaVosE6ujnerwp0pL6l1d3MWVzdg8eYn2TV1pslXRl+o6e64vEzRabNkytnmMkd6ekVlwS4uGtzq9LDg4727x+Jw722y3FZW6HSpnBwdSQxZYZY8UHZt7h7XGGxalzCXB2bnkMxBVj5MB6ia100+Ce/U5O0cHpMLrmt/ue1qa9U+XFoBKAKAKARqAbQBQBQBQBbhRyAHqFAU8TtEDRNT15errVWzWON9Sh2556nrVHGzoTpUeWb6YN0xTtDMrjNOp4aEeAGlcWoxvitHsaDPFY+GTSrw5mBNctHqklpCxMcgWOkwFEk/vrVoxtmGfL6ON9XsvE6DdLdVsXmZsyW47r9W8jxFaQgnzR5+t1zwyUccra5mtZ3AuK2YX4KmVIXWRwPGtY4EndnNPtSUo8MoL4ljG7J2klhraXO2VjAbMVurrJh54cvXWvo8lPhZjDPpnkUpxpru3T8CxY21i8ILdvH9+20fKqCWT/7IGq858OdacU4Kp7/HuI4MOVuWFU+59fl8fgdM207V4/JOjqojusG+H70rTiT5GEccoL2lTNHZdvQt6h99WijHM+hmbd2nassWuuqCYBYx++Zqs5JczfBjlNVFWxyuCJGoPOpJFoBpoUkibZyzcHhr7P1iiKTexXxFzMzHqf8AapCVI5/ezYjYm0CkZ0MieY4EfvpWGfH6RUdujzehlxVaZxGzNg3bt7sirJHpEjQDwPAzXHDA3Kmetl1sFj4oO2zT25udcsIXRs4HEQJA6iONaZNNSuJy4e0//JwZNvictmrko9kJpQCaUC7szZl3ENltLMcSdAPX91aY8Up8jk1Gqjhe509n+HV9reYXFzTwjTx1mun1O1szzn2twy3jt8yDae4WIs2g4i43zkXl4iYmolpGo7Pcth7WhLJU1S6P7mPgtk3wwuG0xCENEwTzgeOgpjw5I7voTqNXgmnGLW+11/PwPbNkKGs2yUykoCVIEgkSQY513rkeBJJNpOy/FSVKSbJsi4bgtrnPFoEnzNKV2W4nVXsZu9O7dnFIS4hlBysNCP08KpPHGapmuDUZMMrgzw9unGvHqmfYx3SZ67/DLbL38OyXGzNaMAn0ssDLPXmJ8K9TTzcobny/aWBYs3srZ7nZVueeFAE0AUAjUA2gCgCgCgMS9cJiST66yi31OzhS5EVWBLh8OznThzPKlFZSSL2K2YjWmtn5ykFo11EUlJRW5hxPis8t3u3Pt4Oz2gvHkoVolmP6SfVXnShFK0e3pNdnzZFD8SNH+HO7jHNevD5N0yhDqGB5sDy6eZpCLitzLtLVRySUIdOv2PQCoQZEAAHIfCt4R6nmIZbUkwK1SsN0aBIRfACt+SMlcmZjqCjO4BL6KD4/v3VBs+aicxsndkWMR2lpiAylSnUlpB9WorKONJ2jsnnlKFS+Z3VpMoAHKtzzZO3Zi7Z2Jacl2VTmILSJkqIU+oCqSimdGLLLkZ+1bV02mWwwR47rRMe2qyTrY3g4qSclaM47bbDpbGJQlm0Z0KlZ5aMQSSBMAH11Xicf3F1jU2+DzNPA7StX1zWnVxzymY8xyq0ZKXIzyY5QdSVGnh+7ad+Z7o/fr91X6HNP9yRQoXLKiBVDaKpAEHTWhY072BVkCnpE1dxOCUm3Z4jvZsNsJfKkdxiSjAaR9HzFebnxOEvgz6js/VLNiSfNbP7mLNYUd52O6W5FzE/KX5t2iO6Ae83Az4CJ8deVduLTXvI8TV9p8L4cR3Wz9nW7C5bSgCulJLZHnOUpO5O2dFglhF8p9utaI5Zu5CY14tsfD46CjKo562kkDqY9tC508VJmLQBQDbiSCDzEUB4RvXsRsJfZSpFsn5NuRB1yz1GteZqMTjK+h9V2fqo5saTftLn9xu6m2GwuJtuvBiEcdVYgH1jiKrhm4TVdTTXYI5sLvmt0e9KZE16p8iLQBQBQCGgEoAoAoAoDDsYR25H16VSjpc0i9Y2cB6RnwHCpozllfQuSAIFUllUdkZ8zI3i2lds2x2No3bjGFGgVf8zmdFHhqa5JSct2bYowcvadL85HNYPda/ib4v49w0ejZWezXyB9tVrqdUtVGGP0eFV3vqzr7t0WwFUeroK1hBy3ZxFftRW3CWTNHC2oGvE+7wrWMaM5O2QYhu0bIPRGrHyo9zSK4Vb5lDG38zaeiug/GoJii3sqyfTPkPvP78askVyS6GlNSZGVtG/maBwX486ozfEqKtDcixGHVwQwkH1e/lQHIbf2qNn3ESxbWHlnEQD5MOfqNYZJrHVI69LpvWeJylyqvzuOm2btxMVh7bW9I9NTqVfmD8fIitoTU4po4s2CWHI4yLFsa1ZlYq2WKobk2DSXHhr7KlbmeWVRNea0OI5T+I2yTfwjZBL2znAHExxHsJrHPDig0dmgzLFnUnyez8TxZhBhwRr3gdDHPQ+uvNqnufVN8UG4O+4+h7DKtgZPRyDLHiNK9dtVsfGJNy3M9VkgdTFUR0t0rNytDjKO2bkIB1PuH7FQyUihsxJuDw19n6xQs+RvTUlAmgCaAJoDL3h2MmLstafSeDDiDyIqs4qS4Wa4cssU1OPNHkdzdS/bxi2QjuouIe0AhckgkzwkAGuH1drJS5Hv/qOOenbk6k01R7dbEADwr0D5sdNAE0ATQCUAUAUAUAUBGGgVlPI4kpCFq55ZJSJQVmSJFQCDF3io051pBJkmaTXSSX9m2B6R4g6fjVolZE+PvFV04nSasxjSb3KeLPZoqj5+pPPy99R0L/uluUrCZmA6mKF3yOhVQAAOAqxzMjxVzKhI4gfpQlczADa1RnTyJqFxCaEMxdqbuW8Zdtm4zAJJIEQwMaH9KrLGp8y+PUzwKXB1LeCwKWRltqFWeAECrJJKkZOcp7ydsu2BUMtjJKg1L+zF0J9VWic2d8kXquc5BjT3D46VSfI0xfuRQxu7uHvLFy0pkRMCfbU8Ka3LLJOEri63JL9hbVtLaCFXQDoFEAVD5bDG25NsZgFlx4AmoRfJ+01a0OYydrN3wOg+P+1VZrjRJsdPSPPQfE0RGQ0qsZhQBQBQBQCZRxjWgFoAoAoAoAoAoAoAoA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4012060"/>
            <a:ext cx="1371600" cy="1097280"/>
          </a:xfrm>
          <a:prstGeom prst="rect">
            <a:avLst/>
          </a:prstGeom>
          <a:noFill/>
        </p:spPr>
      </p:pic>
      <p:pic>
        <p:nvPicPr>
          <p:cNvPr id="4" name="Picture 3"/>
          <p:cNvPicPr>
            <a:picLocks noChangeAspect="1"/>
          </p:cNvPicPr>
          <p:nvPr/>
        </p:nvPicPr>
        <p:blipFill>
          <a:blip r:embed="rId5"/>
          <a:stretch>
            <a:fillRect/>
          </a:stretch>
        </p:blipFill>
        <p:spPr>
          <a:xfrm>
            <a:off x="1752600" y="1268771"/>
            <a:ext cx="5410200" cy="2946478"/>
          </a:xfrm>
          <a:prstGeom prst="rect">
            <a:avLst/>
          </a:prstGeom>
        </p:spPr>
      </p:pic>
      <p:sp>
        <p:nvSpPr>
          <p:cNvPr id="5" name="TextBox 4"/>
          <p:cNvSpPr txBox="1"/>
          <p:nvPr/>
        </p:nvSpPr>
        <p:spPr>
          <a:xfrm>
            <a:off x="4267200" y="4560700"/>
            <a:ext cx="4572000" cy="307777"/>
          </a:xfrm>
          <a:prstGeom prst="rect">
            <a:avLst/>
          </a:prstGeom>
          <a:noFill/>
        </p:spPr>
        <p:txBody>
          <a:bodyPr wrap="square" rtlCol="0">
            <a:spAutoFit/>
          </a:bodyPr>
          <a:lstStyle/>
          <a:p>
            <a:r>
              <a:rPr lang="en-US" b="1" dirty="0">
                <a:solidFill>
                  <a:srgbClr val="FF0000"/>
                </a:solidFill>
              </a:rPr>
              <a:t>          </a:t>
            </a:r>
            <a:r>
              <a:rPr lang="en-US" b="1" dirty="0">
                <a:solidFill>
                  <a:srgbClr val="C00000"/>
                </a:solidFill>
              </a:rPr>
              <a:t>https://www.audiopub.org/transmedia-literacy</a:t>
            </a:r>
          </a:p>
        </p:txBody>
      </p:sp>
    </p:spTree>
    <p:extLst>
      <p:ext uri="{BB962C8B-B14F-4D97-AF65-F5344CB8AC3E}">
        <p14:creationId xmlns:p14="http://schemas.microsoft.com/office/powerpoint/2010/main" val="4159369395"/>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85750"/>
            <a:ext cx="8229600" cy="857250"/>
          </a:xfrm>
          <a:prstGeom prst="rect">
            <a:avLst/>
          </a:prstGeom>
        </p:spPr>
        <p:txBody>
          <a:bodyPr lIns="91425" tIns="91425" rIns="91425" bIns="91425" anchor="b" anchorCtr="0">
            <a:noAutofit/>
          </a:bodyPr>
          <a:lstStyle/>
          <a:p>
            <a:pPr algn="ctr">
              <a:spcBef>
                <a:spcPts val="0"/>
              </a:spcBef>
              <a:buNone/>
            </a:pPr>
            <a:r>
              <a:rPr lang="en" sz="3600" dirty="0">
                <a:latin typeface="Georgia"/>
                <a:ea typeface="Georgia"/>
                <a:cs typeface="Georgia"/>
                <a:sym typeface="Georgia"/>
              </a:rPr>
              <a:t>Addressing the Word Gap</a:t>
            </a:r>
          </a:p>
        </p:txBody>
      </p:sp>
      <p:sp>
        <p:nvSpPr>
          <p:cNvPr id="37" name="Shape 37"/>
          <p:cNvSpPr txBox="1">
            <a:spLocks noGrp="1"/>
          </p:cNvSpPr>
          <p:nvPr>
            <p:ph type="body" idx="1"/>
          </p:nvPr>
        </p:nvSpPr>
        <p:spPr>
          <a:xfrm>
            <a:off x="457200" y="1169977"/>
            <a:ext cx="8229600" cy="3001973"/>
          </a:xfrm>
          <a:prstGeom prst="rect">
            <a:avLst/>
          </a:prstGeom>
        </p:spPr>
        <p:txBody>
          <a:bodyPr lIns="91425" tIns="91425" rIns="91425" bIns="91425" anchor="t" anchorCtr="0">
            <a:noAutofit/>
          </a:bodyPr>
          <a:lstStyle/>
          <a:p>
            <a:pPr marL="457200" lvl="0" indent="-381000">
              <a:spcBef>
                <a:spcPts val="1200"/>
              </a:spcBef>
              <a:buClr>
                <a:schemeClr val="dk1"/>
              </a:buClr>
              <a:buSzPct val="100000"/>
              <a:buFont typeface="Georgia"/>
              <a:buChar char="●"/>
            </a:pPr>
            <a:r>
              <a:rPr lang="en-US" sz="2400" dirty="0">
                <a:latin typeface="Georgia"/>
                <a:ea typeface="Georgia"/>
                <a:cs typeface="Georgia"/>
                <a:sym typeface="Georgia"/>
              </a:rPr>
              <a:t>Linguistically “poor” first graders know the meanings of about 5,000 words, while linguistically “rich” first graders have a vocabulary of about 20,000 words, a 400% “word gap”</a:t>
            </a:r>
            <a:r>
              <a:rPr lang="en-US" sz="2400" i="1" dirty="0">
                <a:latin typeface="Georgia"/>
                <a:ea typeface="Georgia"/>
                <a:cs typeface="Georgia"/>
                <a:sym typeface="Georgia"/>
              </a:rPr>
              <a:t>.</a:t>
            </a:r>
            <a:r>
              <a:rPr lang="en-US" sz="1800" i="1" dirty="0">
                <a:latin typeface="Georgia"/>
                <a:ea typeface="Georgia"/>
                <a:cs typeface="Georgia"/>
                <a:sym typeface="Georgia"/>
              </a:rPr>
              <a:t> Moats, 2001</a:t>
            </a:r>
            <a:endParaRPr lang="en" sz="1800" i="1" dirty="0">
              <a:latin typeface="Georgia"/>
              <a:ea typeface="Georgia"/>
              <a:cs typeface="Georgia"/>
              <a:sym typeface="Georgia"/>
            </a:endParaRPr>
          </a:p>
          <a:p>
            <a:pPr marL="457200" lvl="0" indent="-381000" rtl="0">
              <a:spcBef>
                <a:spcPts val="1200"/>
              </a:spcBef>
              <a:buClr>
                <a:schemeClr val="dk1"/>
              </a:buClr>
              <a:buSzPct val="100000"/>
              <a:buFont typeface="Georgia"/>
              <a:buChar char="●"/>
            </a:pPr>
            <a:r>
              <a:rPr lang="en" sz="2400" dirty="0">
                <a:latin typeface="Georgia"/>
                <a:ea typeface="Georgia"/>
                <a:cs typeface="Georgia"/>
                <a:sym typeface="Georgia"/>
              </a:rPr>
              <a:t>Oral language: Sound units lead to grammar which becomes meaning within context that expands vocabulary, creating a rich literacy experience.</a:t>
            </a:r>
          </a:p>
        </p:txBody>
      </p:sp>
      <p:pic>
        <p:nvPicPr>
          <p:cNvPr id="4"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4012060"/>
            <a:ext cx="1371600" cy="1097280"/>
          </a:xfrm>
          <a:prstGeom prst="rect">
            <a:avLst/>
          </a:prstGeom>
          <a:noFill/>
        </p:spPr>
      </p:pic>
    </p:spTree>
    <p:extLst>
      <p:ext uri="{BB962C8B-B14F-4D97-AF65-F5344CB8AC3E}">
        <p14:creationId xmlns:p14="http://schemas.microsoft.com/office/powerpoint/2010/main" val="3529115071"/>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495300"/>
            <a:ext cx="8229600" cy="857250"/>
          </a:xfrm>
          <a:prstGeom prst="rect">
            <a:avLst/>
          </a:prstGeom>
        </p:spPr>
        <p:txBody>
          <a:bodyPr lIns="91425" tIns="91425" rIns="91425" bIns="91425" anchor="b" anchorCtr="0">
            <a:noAutofit/>
          </a:bodyPr>
          <a:lstStyle/>
          <a:p>
            <a:pPr algn="ctr">
              <a:spcBef>
                <a:spcPts val="0"/>
              </a:spcBef>
              <a:buNone/>
            </a:pPr>
            <a:r>
              <a:rPr lang="en" sz="3600" dirty="0">
                <a:latin typeface="Georgia"/>
                <a:ea typeface="Georgia"/>
                <a:cs typeface="Georgia"/>
                <a:sym typeface="Georgia"/>
              </a:rPr>
              <a:t>Fluency: The Flow of Language</a:t>
            </a:r>
          </a:p>
        </p:txBody>
      </p:sp>
      <p:sp>
        <p:nvSpPr>
          <p:cNvPr id="37" name="Shape 37"/>
          <p:cNvSpPr txBox="1">
            <a:spLocks noGrp="1"/>
          </p:cNvSpPr>
          <p:nvPr>
            <p:ph type="body" idx="1"/>
          </p:nvPr>
        </p:nvSpPr>
        <p:spPr>
          <a:xfrm>
            <a:off x="457200" y="1627177"/>
            <a:ext cx="8229600" cy="3001973"/>
          </a:xfrm>
          <a:prstGeom prst="rect">
            <a:avLst/>
          </a:prstGeom>
        </p:spPr>
        <p:txBody>
          <a:bodyPr lIns="91425" tIns="91425" rIns="91425" bIns="91425" anchor="t" anchorCtr="0">
            <a:noAutofit/>
          </a:bodyPr>
          <a:lstStyle/>
          <a:p>
            <a:pPr marL="419100" indent="-342900">
              <a:spcBef>
                <a:spcPts val="1200"/>
              </a:spcBef>
              <a:buClr>
                <a:schemeClr val="dk1"/>
              </a:buClr>
              <a:buSzPct val="100000"/>
            </a:pPr>
            <a:r>
              <a:rPr lang="en" sz="2400" dirty="0">
                <a:latin typeface="Georgia"/>
                <a:ea typeface="Georgia"/>
                <a:cs typeface="Georgia"/>
                <a:sym typeface="Georgia"/>
              </a:rPr>
              <a:t>“</a:t>
            </a:r>
            <a:r>
              <a:rPr lang="en-US" sz="2400" dirty="0">
                <a:latin typeface="Georgia"/>
                <a:ea typeface="Georgia"/>
                <a:cs typeface="Georgia"/>
                <a:sym typeface="Georgia"/>
              </a:rPr>
              <a:t>Fluent readers can read text with speed, accuracy, and proper expression. It is generally acknowledged that fluency is a critical component of skilled reading. Nevertheless, it is often neglected in classroom instruction</a:t>
            </a:r>
            <a:r>
              <a:rPr lang="en" sz="2400" dirty="0">
                <a:latin typeface="Georgia"/>
                <a:ea typeface="Georgia"/>
                <a:cs typeface="Georgia"/>
                <a:sym typeface="Georgia"/>
              </a:rPr>
              <a:t>.” </a:t>
            </a:r>
            <a:r>
              <a:rPr lang="en" sz="1800" i="1" dirty="0">
                <a:latin typeface="Georgia"/>
                <a:ea typeface="Georgia"/>
                <a:cs typeface="Georgia"/>
                <a:sym typeface="Georgia"/>
              </a:rPr>
              <a:t>National Reading Panel, 2014 </a:t>
            </a:r>
          </a:p>
          <a:p>
            <a:pPr marL="914400" lvl="1" indent="-381000">
              <a:spcBef>
                <a:spcPts val="1200"/>
              </a:spcBef>
              <a:buClr>
                <a:schemeClr val="dk1"/>
              </a:buClr>
              <a:buSzPct val="100000"/>
              <a:buFont typeface="Georgia"/>
              <a:buChar char="○"/>
            </a:pPr>
            <a:r>
              <a:rPr lang="en-US" sz="1600" dirty="0">
                <a:latin typeface="Georgia"/>
                <a:ea typeface="Georgia"/>
                <a:cs typeface="Georgia"/>
                <a:sym typeface="Georgia"/>
              </a:rPr>
              <a:t>https://www.nichd.nih.gov/publications/pubs/nrp/Pages/findings.aspx</a:t>
            </a:r>
          </a:p>
        </p:txBody>
      </p:sp>
      <p:pic>
        <p:nvPicPr>
          <p:cNvPr id="4"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3943350"/>
            <a:ext cx="1371600" cy="1097280"/>
          </a:xfrm>
          <a:prstGeom prst="rect">
            <a:avLst/>
          </a:prstGeom>
          <a:noFill/>
        </p:spPr>
      </p:pic>
    </p:spTree>
    <p:extLst>
      <p:ext uri="{BB962C8B-B14F-4D97-AF65-F5344CB8AC3E}">
        <p14:creationId xmlns:p14="http://schemas.microsoft.com/office/powerpoint/2010/main" val="3953417471"/>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1" name="Shape 31"/>
          <p:cNvSpPr txBox="1">
            <a:spLocks noGrp="1"/>
          </p:cNvSpPr>
          <p:nvPr>
            <p:ph type="subTitle" idx="1"/>
          </p:nvPr>
        </p:nvSpPr>
        <p:spPr>
          <a:xfrm>
            <a:off x="1500187" y="3714750"/>
            <a:ext cx="6143625" cy="609600"/>
          </a:xfrm>
          <a:prstGeom prst="rect">
            <a:avLst/>
          </a:prstGeom>
        </p:spPr>
        <p:txBody>
          <a:bodyPr lIns="91425" tIns="91425" rIns="91425" bIns="91425" anchor="t" anchorCtr="0">
            <a:noAutofit/>
          </a:bodyPr>
          <a:lstStyle/>
          <a:p>
            <a:pPr algn="ctr">
              <a:spcBef>
                <a:spcPts val="0"/>
              </a:spcBef>
              <a:buNone/>
            </a:pPr>
            <a:r>
              <a:rPr lang="en" sz="2400" dirty="0">
                <a:solidFill>
                  <a:schemeClr val="tx2"/>
                </a:solidFill>
                <a:latin typeface="Georgia"/>
                <a:ea typeface="Georgia"/>
                <a:cs typeface="Georgia"/>
                <a:sym typeface="Georgia"/>
              </a:rPr>
              <a:t>Lesson Plans for Any Audiobook, Any Age</a:t>
            </a:r>
          </a:p>
        </p:txBody>
      </p:sp>
      <p:pic>
        <p:nvPicPr>
          <p:cNvPr id="7"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9" name="Rectangle 8"/>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sp>
        <p:nvSpPr>
          <p:cNvPr id="2" name="AutoShape 2" descr="data:image/jpeg;base64,/9j/4AAQSkZJRgABAQAAAQABAAD/2wCEAAkGBxQSEhUUEhQVFRUVFx0aFxUUFBQUFBkYFBwXFxQXGBQYHCggGBolHBYVITEhJSksLi4uGB8zODMsNyktLisBCgoKDg0OGxAQGywkICQsLCwsLCwsLywsLCwsLCwsLCwsLCwsLCwsLCwsLCwsLCwsLCwsLCwsLCwsLCwsLCwsLP/AABEIAJUBUgMBEQACEQEDEQH/xAAcAAABBQEBAQAAAAAAAAAAAAAAAQIDBAUGBwj/xABFEAACAQIDBQQFCgQEBgMBAAABAhEAAwQSIQUGMUFREyJhcTKBkaGxI0JSU6LB0dLh8AcUFjNDYrPxFSRygpKyY3PCNP/EABoBAQADAQEBAAAAAAAAAAAAAAABAgMEBQb/xAA1EQACAgECAwQJBAICAwAAAAAAAQIRAwQhEjFBBVGBoRMUIlJhcZHR8BUyscHh8TRCIyQz/9oADAMBAAIRAxEAPwD0hVqp0UFCCaziWT0SfLiPZQhpM0cNtQHRxlPXl+lSijg+hbvWFca69COPqNSVTaKbZrWjd+37xVS+0vmI9kRmQyvvFVaJT6MZaulTI9lVTolqzTs3Qwkf7VqnZk1Q5lBEHgakg5TGY9UusmsA8fVMH8a4p6vHDK8c3Xx6HfDDOeNTjuZz7TbM2WCoOnsHOuXUdoSw5eFK1Sf53nRh0qyQu6ZNb2qPnKR5a1fH2phl+61+fArLQ5Fy3L1jaNttMwB8dPjXVDPin+2SM1jnHaSZp2CLqFJEjVTXRFnNmhT4kZrCNDxFDInstIiqs6ccrVD6g1JFaoaMsm24FqhIxciNhNWRCe5r4G9mQHmND6q0RSSpiY+1mXxGv41EiYSpmZZfKQelUOiStG2DWpyFfGppPSqTWxKK2HeGHs9tZxdMszSrcoFAFAFAFAFAFAFAFAJNALQDXoBKAKAKAKA5xeFUOoWgGsKkqxKEGjs7E5FIaY5ffTiRSUdzStXlcaGeo/SpuyjTRTvWDbOe3w5rSi6kpbMjvAFc6ajmOYqjiSm06ZSs4sq2YesdRVkqJas3rN0MARwNWMWcHt5vl7sdffAr5rtSnqPBHvdnKsPizNw6ZRrxJJPr8eekVwTlxNfBUdkVRLNVLCE0oC23KmVJB6gx8K0jmyQ/bJorLHGX7kTHG3JnOSfGDXVDtLUR6380c0tDhfSiaztR1+ifVFdMe15/9orwMv0+Kdxky0u3Oqew/jW0e1cfWLHqc+jROm2k5hh6p+FbLtHTvr5GU9JkqqJV2taPzo8wR91arWYH/wB0cfqmb3WPG0bX019elXWfE+Ul9SjwZF/1f0Lezdo2wxGdYI+kOX7NbRyQfVfUieOVcn9DV/nLf01/8hV+KPeZcMu4xsRfRSRnWB4jhWdrvOmNtcjR2Ljlu25U+iY/D3VOLJHJG4/L6GObG4Spl5hII61ozIyyOVYFzTstKg1unaKMfUgKAKAKAKAKAKAQmgOA2jtB7jsczRm0AYgacOFfM63V5HmlGMmlf8Hv6XTY1ji2t6/k6jdnGm5a7xllME8z0Psr29FmeXCpPnyZ5OrxLHlaXLmjWeus5hKAKAKAKAx22e4GkHy/Cq0brIiIYZ/ot7DUUW4kQPxg6R1qSG7HWF1qGESsaqRJio5BkaGhU1sJiQ46EcR94rROzNqiviLRtnOnD5y8qMvF8SplLG2AIdPRb3HpUEp9GNwWN7KSx7vPw8amxJWcjibuZ2f6TE+o8PdXyWpyekyyl8T6LT4/R44x+AzPWFG1BnpQDNQATQCzQBNBQTQUE0FCE0As0ATShuJUUhuItSSTWMU6TkYrPGDE1vi1OXEqhKkY5MGPJvNWaOC3hvW9Cc46NM/+VdmDtPLDaftLzOTN2djnvHb+C5s/a1y8+qDKeLCQPV1r0MGbLk9qUKXz/o4M+HFj2jK2buAx6Fjazd4axrw+79a7YZI3wXucsoS4eKtjRmtTMJoBaAKAKAKAJoCrtDFLaRmYwAPaeQqs5xguKTpFoxc3wxW55yWr4/JLjm5d7Z9RjjwxUe5FvZOMe3dXs9Sxgr1H3eddnZ+TLHLwwVp81/Zza3HjeO57Vyf9HoU6Cvpj54SgCgCgCgM6ztE8wD5aVWzoeFdC9ZxStwOvQ6GpsxlBxHXbCt6QB/fWpKplPG4QKsqIjjHSqyRdSZn1QsFAORyDI4igqzYw94Os+0VotzNqimUFtip/tv7jQv8AuV9Tm95T2fyfNv8A16/dXFr83o8L73sdmjx+kyLuW7MGa+ZPeCakC5qAbOtAKTQBmqAE1ICaAJoBCaAWaAJpQCaUABpQCaAa55A+fOrQai7aspNNqk6NI7audmEECJ7wAmDwHhXoS7SyOCSSvv8A8HDHs7Hx23t3f5KuCxjWnzoe9znUHrIrmxavLjlxJ/P4nRl0uPJHha+XwL93bmIvmELeItCPfy9tdq1Gr1L/APHsvzqcj0+m069vdmju9t6675HhuGrEKwHMx86u3S58sm4zp13PdHJqcGKKTha+a5nXA16BwC0AUBV2jjVsoXbgOXMnkBVMmSOOLlLki+PHLJJRjzZx+K3qvNOXKg8BJ9p/CvEydq5H+1JeZ7GPszGv3NsycTi3uHvuzeZMeyuDJqMuT98mztx4MeP9sUMsozsFQSx4D4mmDBLNLhiTlyxxR4pHd7C2GlhQY75Gpr6fDhjijS/2fN5s0ssrf+jWetjIZQBQBQBQGEtUO4WgLmGxxGjaj3/rU2Yzxp7o0lYMJGoNWMGmuZm43CZdV4fD9Ko0WTKqLJqrZaiwFiqWWJLD5TPtqYypkSVl3E2Q6kew+PKtzJOmecbZxJa82Y6r3RPRf2a+d7Sk5Zq7kfQaCCWK11ZTmvPo7QzUoBNKAimlAXNSgJNKAgNKAs0oBNKAmalAWaAJoA0oABpQFzUoCBuNTQFzVFAZeeBpVoJXvyKybS2OoxWJOGwttUAW5cXVoGnX16xX0OozywYU63Z4WnwRz5mnyRzJb/fnXzqbu+p71Kq6HpWxcYLlpe8CwAzAEEgxzr66ElJfHqfKzjwv4dDQq5QivYlE9NlX/qIHxqG0uZKTfI5DfHHo5RUcNEkhTI8JPWvJ7TywcFFPez1OzcU1Nya2o5qa8Q9kaGqaBtbo3lXEd6BKmCT01+Hwr1OypRU5J9x5nacW4Ku87624YAggg8CNQfXXuJ3ujxGqdMV6kDKAKAKAKAa+HVhqPXzqKLKbXIo3sLk8QazmqOiE1IrsnSoTNB+FxBQ+HMfvnV0yk4KRrqwYdQaucjtGddw+RjHA8PwrKaNYuyI3RVeFmnCxwNVIZas4kKjFjAUTPgONawltv0MnF3SPNtoYrtLrvGjMSPLgPcK+b1OVZcrkuR9NpcXosSi+ZWJrA2o2Bu1ivqvt2/zV1/p+f3fNHH6/p/e8mH9NYr6r7dv81P0/P7vmh6/p/e8n9hRuzivqvt2/zU/T8/u+aHr+n97yYf01ivqvt2/zU/T8/u+aHr+n97yf2D+msV9V9u3+an6fn93zQ9f0/veT+wg3axX1X27f5qfp+o93zQ9f0/veT+wv9NYr6r7dv81P0/P7vmh6/p/e8n9g/prFfVfbt/mp+n5/d80PX9P73kwO7OK+q+3b/NT9P1Hu+a+4/UNP73kw/prFfVfbt/mp+n5/d80PX9P73k/sH9NYr6r7dv8ANT9Pz+75oev6f3vJ/YP6axX1X27f5qfp+f3fND1/T+95P7B/TOK+q+3b/NT9P1Hu+aHr+n97yf2D+msV9V9u3+an6fn93zQ9f0/veT+wh3ZxX1X27f5qn9P1Hu+aI9f0/veT+wo3axX1X27f5qj9Pz+75on1/T+95P7CHdnFH/C+3b/NVodn57Vx2+aKy1+CnUvJm1vFsW9c7Ls1nKmUjMojh1Nejr9PPLGPB0PO0GphilLj6mKd2MUf8L7dv81edDQ6mLtR3+aPSlrtNJNN8/gzX3Y2TiLF6XtwjLDHMh4cNAfOu7Q4M2Kb41s/lzOHXZ8OWCUHuvnyOtuOFBJIAHEmvUPLPNd4sct2+zIZXQAnnHMeFfO6/LDLl9np9D6LQYp48Xt9fqZueuGjuDPSiKGtcAmTV4Y5SdRRWc4xVyZvbvbutfHaMxVPmxxPjNetpNAq45v5UzydVr3fBBfO0d7hMOLaKi8FECvWjFRVI8mUnJ2yR6kgZQBQBQBQGNhtoOmjajoeI9dVTNXFM2LF5biyNRzB+Bqxm00ynisPl1HD4VjKNcjohkvZlR150TNSxs7EQcp4Hh51pFmOWNqy3tH0D6qSM8f7jIqDqJbDcqpJGckGLjI2bhlM+RGtVVdTN/A83DV800r2PqY3W4jtoarJbFlzPZF4V9ej44WgOX3z24cK9jv3FV8+bshYLnLkj+8Y0zcgfhWGbMsaTZ16TTvM3Vbd9/0Q7I3vDkgnOgOrBSl1J0XPaOpnXUBZ+aH1IjHnjLdO0XzaRw6U/Lwf+/jR1ltwwBBBBEggyCDwIPMV0HDVDqAKAKAKAKAKAKAKAKAKAKAKAKAKAKA883z2lcN97WaEQr3RoDKqST11NeFr9RN5HjT2R7vZ+mgsayNbvy6HPTXnnphNRQEZqkHQbobES+We5rlMRyPA6+2vW0GCE4cT7/A8ftDPkxz4Y7WufU9Cs2goAUQBXrnjj6AY9ANoAoAoAoCtcsK41Hr51wxlKLNE6KYzWm0/QiuiM7LSaZq2rgdZ5Hl91arcy5Mzr9rKY9lYyVM64S4kVmEVZMk1bLdpb16QfOtOhyyXBIyWEeqqnSmCmKhktWT3kDKQeBFZGJ5nik7N2QzoY1HLlXh6jFwTa6H0Wly+lxqXXqQ3G0PlXPLkzpR7PdvKiF3IVVEsTwAGpJr60+O5s4HePfUqdGNtfmqAO0bUrLkkZBMj0lgj0mIZV5smatkd+HScXxOXbaf80e8gu5SABcuXLh77Kph3FoToOLtMiJ58uoakqk+XVPdfnyZ1whwbwv6V5b/0R4rBGwtu5ZLBiYQMxZVJ42i0BihICkETqScrJXBDK4ZN99rtcpR76713nRjk8qcH+M9H3H2gLlsgE5SFuJPEC6MxXzEqx5A3CBoBXu4pXseJqMbg9/idPWpzhQBQBQBQBQBQBQBQBQBQBQBQBQBQHlm+R/5y8PFf/RK+d1n/ACJeH8I+l0P/ABo+P8sxzc8K5qOzcQXDSiBucz5df3+4rRRSq+vUzcnvwrl9rPT9zNn9lYBME3O8Y1GvDXyivf0uJY8SXifOavM8uVvwN+ug5goBj0A2gCgCgCgBl0rPJj4kSnRBfQMvvBrki2pFyrs29DRyPx5V2LYSLmOtys9PhUzVonE6dGZcFZROktbLualeuvsrWJhmXJkW0Ehz46/jRlse8StUGhMp0qjW5zZHvRwu91oriJPBl0+/SvL16fEne3cex2VJOLVb95hudD5V50lsz1j0vfLFZVtoTlUzcc/5bOUnhrIzZxHO2K+myy4Y2fK6dJydnklu2MVir0MexDsUDc9ctuYAAVbatAPAAKIzE1wTlFQbvbmfQyj6FKVJtKn8+b83XmzfvpYRWthAc3dDsAYZRqiEQXkFgYAlSYzTIzwZJpNuKiny6vx+xxTlPI1Kb5dPnXgiHa9xzbsh4Vnu5ynEqB2peSOhuifFG6GuaXAm4RV0m77k23X53F9KkpuV7ct+vQ6bdHGW8JY7XEMEW3bGbiT8t2ZQACSzSrLA5oa9bDJKKfSjgzY8mXIoRVtt/wBm1svfzCYi7btJ2oe6TkD2mUGATObhHdb2VtHNGTpFcvZ+bFBzlVLnTTI8V/EPBW3ZC7sFMNcS2z2wdfnDjwPCZgxUPPBOiYdm6iUVKlvyTasn2tvzhMMyLcdjnQXEZELqyNOUhhpyqZ5oR5lcOgz5U3FcnTt1uR7Q3/wVnJmdjntrcXKjN3bmqzHAwOFRLPCPMnH2dqMl8K5OufVDcV/ELBW7nZu1xW7p1ttADhWBJ5CGFHngnTJh2bnnHiilW/XuJMZv5g7d82GZzcVwhy22ZcxgRm8zFS80FLhKw7Pzyx+kS2q+Yu1t+8Jh7rWmZ2dPT7NC4TrmYaaSJ6TSWaEXQw9n58sVJLZ8rdX8hcfvzg7Vu1cLsyXgSjIjN6BAYEcVIJiDrxpLNBJN9Rj0GecpQS3XO2TLvhhjes2VZmbEKr2yqEqVaYluR7pkHhU+ljaXeU9TyqEptbRdPcfvDvVh8EVW8zZ39FEUu5ExMDgJ0148qTyxhzI0+ky57cFsur2RDgN9cJdS9cDlUsZe0NxGSC+YKACJLSpEDWahZoNN9xeehzwlGLW8uVOyLZW/mExF1bSs6s/odpbZFfkMrcNSCBMSdONRHPCTonL2fnxRcmlS507ohu/xEwas6k3ZQkNFlzGUwSSOU86enhbXcWj2bncVLbfluiXFb+4JLVq6XYpdLBSttyQbeXOGESp7w41LzwSsiPZ2eU3Ct1XVdS1sHe7D4y41uyXzquYh7bJ3ZA5+JFTDLGTpGefR5cMVKdU9tmmcPvl//bf81/00rwtZ/wDeXh/CPc7PX/rx8f5Zilq5zsFJoKDD2i5Kg96Rl8cxy/eK6ccVkg49Vy8WcWaUsU1Lo7vwV2ey7Mw/Z2kQfNUCvfiqVHzcm222WqkgKAY9ANmgCaAJoAmgHrwoDL2isNpwbWOU86zkldmkSoGjWhaje9IeY+NX6GXJmO/A1iuZ29BmAf5RfZ7RWqMJ7ou7VX0T5ikhh6mfUG5Lb4VRnNl5nMb7YAlReHzdG8j+se+uPWYuKHEun8Hb2Zm4MnA+T/k4x30PlXkNbH0SPTt9MNmVD/ldAfG4uUeoAux8Fr39RG1Xemj5TTS4ZP8APieTbDch3tAEPdtkEwQxKuzKVHMgZTHPsnAkwK5lK8fdt170fQ6qmlNb1K6+Ekufjsat7at5UW3bsucpaO5dYMTkUgFXCXAAoHFtdSBOUZ5YtxS4mk+6u75M4lDFNvI3X59fzqO2Vsm/cui9iZE91LQAZ2PJMoiIHzRl7pM5VLOK4sP/AEiqXXvfz/u9xqNRjUVGC5flnU717pXrmAC2xmvLdF10BHe7rqVBMAkZ806BmzmBmgejlxXCkcuh1cMefinyaq+78qvkG71zE3jhbLYHsUsWTbuX79uHUhAgOHJgiY18/DVjcnScar82LaiOKHHNZLcnaS+d+0crb2FjLGGxGBOEuu125bK3bYBtRaYGc/AAwImIkzFc6xzjFwrmei9RgyZY5+NJJO0+e5r3t172bBYV7VxlXDXUuXlGa2j4jOV73/xsF91aeifsxa6HKtZCsmVNJuSaXVpfc57F7pYoYNB/L3WvXLrFoUsUt2V7NFPSWdyPBRWTxTUOW52w12F52+JcKW3xbdt+VG/vDsi9jL2Kb+VurOHttaZl07SyFZkB+kwd08wa1nBzb26HHp8+PBCC41+538ntfhVlC3u/iLF3Z7DDXnNsrevMFnv3bgYqT9JVVQZqvo5RcdvmavVYskMqckr2XyS/smxGxsVhLuPT+Wu31xdu4lu7aGYDtWJDNzHpGZ5jprU8EouW12RHPhzQxPjUXBptP4d30B92L9vC4Oxdw9y7OIa9dW33uzRgtvIWHBo72njT0UlFRa6j1vHLLknCSXs0r6vn/gtbp7vYnC7TS3cW41iz2vZ3cp7PLcUmcwEAkxK/SnrrOKEo5KfLcz1epxZtK5RpSdWuu359C9vrsjEJtGxjbVlsRbQJmS2JcG2WkZeOoaQRzBmKtlhJZFNKzPRZsT00sEpcLd7vlv8A6G7W2Xi8fhcS38qmHZryPaTKqX7qoGBF4zBbvSJjUHzKcZZIvaiMOXDps0Pb4tmm+ivu/syLOxcVi7mAt/y12wuEREuXbgyr3GUlln0tF0jmemtZ8E5uKqqOp6jDhjllxp8bbSXx7/qJd2Bi8RjMawt4iyLy3cjRlR+EW7hjVHCkadR5E8c5Tl0siOqw48GNNqVNX3r4r4op43ZOKfZ9jDrgryul53c5GIaVgMQdZOeOnyZqHCXo1FR6muPPhjqZZHkTTSS+v+PM73cjF3i3ZXMNiEVLcjEYohrzksO4SFAgTprwUV04nK6a+p5GshCuKM023yjyRye+rxjr+o4p/p268bV//eXh/CPX7PX/AK8fH+WYofxrno7Rc9KA7C4o2riuuhBB00kAgkE8IrbDKUZJxZz6jHGcGpI9rwGJW7bV1MhgCCK+gjJSVo+VlFxdPmWKkgKAZcoBlAFAFAFASLwoDP2v831/dVZGmMzZqDU3sIe4vkKsc8uZmXOJ8zWPU7FyK2EPfX/qHxrUylyNPavBfP7qSK4ebM2oOgltDSqM58q3Ido4Nr1m7bSMzIQJ4cqhx4ouK6orikoTUn0Z5htbZ13DkrdXKSDB5GOhrxs+nli/cfUabVY8/wC3n3HtGNwgu2yjcx0mD5cx1HMSOde9KNqj5ROnZ5PvRsG8HCrCvmJUNmhzzKXFGbMYmR0zPk0LcWTTJv59On53nr6XVqKt/Lw+34jW3KwV2891cQ5JRBGW5hrwbWCC3ZFl4DixNV0uCMeJcNfx4btIx1c4bODXgn9zrMFYFpc9tUD5lRi4uNcGZlAXMzEhQWmAcvCIrRZZKFqluk1T2tpf34nO4xcqd1Ta3XRP7eBdXHE3DbBWYgNrGcAFhlnhB015GrLUN5Hj2+fx5v8APmVeFcHHv/j8/oZ/O3MqE5e+SNEdoABPogyeFR6efDF7b/Bsn0UOJru+KLuLuMqSok6cidOZyjU6cq3yylGNx/PAxxxi5UyAYlyyQyZWQvMNwXJOs889ZellxRSapq+vSvuacEVF3dp1/P2IbW1CyEqoLB1AWeKuRl15GJHmDVIapyg2lva2+De3j/ZeWnUZU3tT+q/PoP8A+IFjCRqyjvAyCQ5YETxBWIq3rDk6h3rn4/Yr6FRVy/OX3GX9qFB3gMweDB0KqAzMPGGAjqYquTVOC353Xgt214Pl37Foafje3KvPlX50Jf549sEEFTzg/RzTm4H/AKePPlV/Tv0vAuX+L58vDn1KehXo+Pr/AJr8Yy3jLmVCQrdoDlAlSGClgDJOhiJ8qiObJUW0nxXXzqyZYoW1b25/Wi1grxdZMTJBgFYI5FTqDW2KblG39jLJDhlSKWG2qSFLKAGtq2YTAZ80A+By8evnXNi1baUpKk4p+LvY3np0rSe6bXgqF/n3KuQFGTLxBM5lVuvU1PrE3GTVbV5pP+x6GKkk73vydD7uPKG4GyyioQdQC1wsADroNB76mWocXKLrZL6u1/RWOFSUWurf0VAmMd+zK5IeQZBJBUHMJB11BFSs0pcPDW/9cw8UY8V3t/YwbSaJKjUuqcdXRyiqfMQfU1Vjqm1bXVpfNOq8ef1Lerq6vub+TV/4+hYwmJZnYGIUkaI/KNc/D1VrjyylNp9Pg/55Gc4KMU11+K/jmeWb8H/n7/mn+nbrytX/APaXh/CPoez/APjR8f5ZiZq56O0M1QCfA4V71xVRS+ozAaaHqY0rfBic5crRy6vMscf3U+n+j2vZ+GW1bVFEBRAFe8koqkfLSk5NtlipICgG3KAZQBQBQBQD04UBn7RBZgByHvP7FZzkkbY1sZzCNKJ2XN+2MqieQ+FXOfmziNr732bTFVm4wPeCcBPHvcCfCuLJqIQdcz1sOjyZFfJCYHe/DFlLsyQ3NCYjn3Z0q8dVifUrl0OatlZq397MHdIRbveMZe44E8ACSIBNX9ZxN0mc8dJnguJx2LEVpYtE1pYFZvczk7ZbwI7x8qvjMZCbX2VbxFtkuKDIMGNR4iryipKmRCbg7iy+KsVGYiwtxSrqrqeKsAynzB0NCU2t0QWMBbtyUULIgiTljoATAHlUUg5NlO3eAWBbtxIP94cdCpmP8ojyrNQilVGjlJu2x4xGg7luAcw+WXiSdeHMz76nhjyr4+JFvv8AgNuXhABS3C8PlgI5HWNPSHtqHCLSTXIKUk7T5kl28zDK1tOUDtRPRSNJq0oqSpohOnaZH24IAyWoy5QO2X0WiRw4QB7Kq4RaquleBNtO7ff4jzfk/wBu2SIH90T9JRw8JFS4xbugm0uYy44Mk27erCT2wHeA01jjBqrxwd2uZKlJbJhaxIWMqWhpAi8vMyeXM1MYRjyRDcnzbAXgBHZ2hBH+MuhTQctIoscVsl+IcUn1/GIjKASLVqIgntgRDcuGgPSoWKEeS+BLnJ82S2L5XupbTidBeBJI9LlJNWjFRVJESbk7bI0ugDKLdqCMsdssQkyvDkCfbULHBLhpVVeHcS5Sbu33i9pEjs7fe0I7Ua5QABw5CKcEaarmRxPZ3yFW/mbMLdstAMi6pMLIB4cBmb204I8XFW/2/wBsW0qvYU3iCD2aAklh8qNTGpGmulTwq7oW6qxq4iI7lvRsw+WX0nkzw4mT7aKEVyXW/ENt9fgS4K4C5IVASCSVuhvsj40jCKk2kRJuqbPK9+W/5/Eeaf6duvH1S/8ANL86I+m7P/40PH+WYU1gdlFzZOzrmJui1aALGTqYUAcST0rTFhlllwow1GeOCHFI9Z3W2CMJaCnKz8WYDiTXtYcXo4KJ8xqM7zZHN/6NutTAKAKAa9AMoAoAoAoBHuhR8BUN0SlbKLvxJrlviZ1ckV8Hbz3PAamuiKM5ukYf8RNuXrI7JFAS6pBuayCZkDoY51z6rLOC9lbPqdXZ2nxZZ+09107zzINXkUfTMXNUkBm6ceVNw1apnr+xMZ2ti2/0lE+fP3168Xas+TyQ4JuL6MvVJQt4AcTWuMzmWzWhQM46j20FCzQEVy+moLqJ/wAwmotEpMyU2RhlIKvBEfPQ8ARzHEySTzJ8orUTTin3DG2LhiMufTKFI7RdVUhgD/3CfWeWlKiOPJ3Ep2Zh5Ldp3j84Ok6wOERy5jmfCJ9kcU+4XFbNw9w95+KqsC4PRQqyweIIZZBmZJ1qGosRlNckRDY+GgDPoCpAzW4BtqEXl9EClRHFPuJRs+xIPaei+cDOsBpLfFn4/TI4RE1Ei59w44DDxGYR2vaxmWM3CI5LqdOcnrT2Rc+74EZ2Xh4Az8o9NNQQFblxIVQfLSDMxUSbmH/C8PmDFwSC5Esmna+mNBqDxgyJA6ClRHFMlt4GwoIDiCykjMkTb4acPPrU+yQ3MbY2dh1dHDibc5ZdYAKqkeMKoH4nWnshubVDP+F4fLlz6Rl9NeAACDh80AR1jWaiok3O7oW5s2w05rpaQQQbiahgA3LSYGo6VPsjikug5dn2Bmm5OdGRpdNQ5ZmPDQy7cNBPCnskXPuD+QsZQvaGAmT+4pJXUAEnXTMeEcedPZFzvkMTZWHUhhc1BU+mh9BSijUcApI/2FRUSeKb6EuAwNi0wZXBITIJZPRnNGgHOpXCiJOb5o8s36cHH34IIlNRr/h2+dePqd8svzoj6bs9f+tHx/lmErSQACSTAA4knhWKi26R1Skoq2es7ibsnCqbl3+9cEQDoicQvnwJ8q9fTYPRq3zPmddrPTypftXI6yuk4RJoBKAWgGvQDaAKAKAKAzy/Mn1muVtyZ1JKKKV2/mMAHw6k1rGFFHNGxg7GRfE8fwrRbGMnbPK9796bl+41lrarbQkZSZcnk2bgOR06ca87NqHxcLWx7uk0K9H6SMva/g5JT1rjaXQ9hJ1uLNRRNBmpQo9C/hxjc1p7R4o0jybX45q79NK4V3Hgdp4+HLxd6Oxrc84v4RYXz1reCpGUuZXS8c1xp0UQBy/elOpdxVJd5mxVTp5Gti+7ajwAq75HLDeZy+1diWr4h1E8jzHrrKUIzVSVnZDJKDuLpnD7Y3UuWTKDtF8AMw/GuDJo63geph7ST2ybfExLmGZfSRh5ofwrneCS5o7Y6rFLlNfUMLhWuHKiZjEwAKmGBzdJDJqceNJyfMkxmz7lqO0tFZ4EgQamenlBXJEYtXiyuoS3K2nT4Vlwo3tiadPdThRNsWB0FOFAIHQU4UAgdBThQCB0FOFACB0FOFC2GUdBThQEgdBThRDFgdBThRNgAOgpwoJhA6CnChYADoKcKItjgamgdT/DbAC7jMzCRZQv/wB5IVP/ANH1V16OFzvuPL7VyuOJRXVnr9eofOAaASaAJoBaAa9AMoAoAoAoDAth7ugE+XAeuqKKRo5GxgsCLep1br08qsUbDGYiO6OPOqzlRrihe7PO98cThLVyHtdpdZZ0gRHo5j4/dXJknCP7lZ6mnw5si9iVI4S44JJAgE6DjE8q4pvik2e1ig4QUXvQ3NVaNAzUoHRbh47s8WoPC4CvrGq/A+2t9PKpV3nm9qY+LFxdzPVkWSB1ruSs8BukaF18qk9B/tW/QxirZnMctodXM+ofse2o6HQt5/IjwaZnHt9lQkWyOolnatz0R6/uH31LMsK6mfUHQIwoUkQtaU8VHsoUoS1hFDd1QCdNKFuSJN5MIl6bbAEBQPv/AApJJ7MpibjunueT7a2Y2GuZW1B9E9R+PCvLzYfRv4H0uj1Xp4781z+5nzWFHYGapoBmpQDNSgGalAM1KAgalEIJoTQZ6cLKuUVdssLgrpEi1cI65G56aaVosE6ujnerwp0pL6l1d3MWVzdg8eYn2TV1pslXRl+o6e64vEzRabNkytnmMkd6ekVlwS4uGtzq9LDg4727x+Jw722y3FZW6HSpnBwdSQxZYZY8UHZt7h7XGGxalzCXB2bnkMxBVj5MB6ia100+Ce/U5O0cHpMLrmt/ue1qa9U+XFoBKAKAKARqAbQBQBQBQBbhRyAHqFAU8TtEDRNT15errVWzWON9Sh2556nrVHGzoTpUeWb6YN0xTtDMrjNOp4aEeAGlcWoxvitHsaDPFY+GTSrw5mBNctHqklpCxMcgWOkwFEk/vrVoxtmGfL6ON9XsvE6DdLdVsXmZsyW47r9W8jxFaQgnzR5+t1zwyUccra5mtZ3AuK2YX4KmVIXWRwPGtY4EndnNPtSUo8MoL4ljG7J2klhraXO2VjAbMVurrJh54cvXWvo8lPhZjDPpnkUpxpru3T8CxY21i8ILdvH9+20fKqCWT/7IGq858OdacU4Kp7/HuI4MOVuWFU+59fl8fgdM207V4/JOjqojusG+H70rTiT5GEccoL2lTNHZdvQt6h99WijHM+hmbd2nassWuuqCYBYx++Zqs5JczfBjlNVFWxyuCJGoPOpJFoBpoUkibZyzcHhr7P1iiKTexXxFzMzHqf8AapCVI5/ezYjYm0CkZ0MieY4EfvpWGfH6RUdujzehlxVaZxGzNg3bt7sirJHpEjQDwPAzXHDA3Kmetl1sFj4oO2zT25udcsIXRs4HEQJA6iONaZNNSuJy4e0//JwZNvictmrko9kJpQCaUC7szZl3ENltLMcSdAPX91aY8Up8jk1Gqjhe509n+HV9reYXFzTwjTx1mun1O1szzn2twy3jt8yDae4WIs2g4i43zkXl4iYmolpGo7Pcth7WhLJU1S6P7mPgtk3wwuG0xCENEwTzgeOgpjw5I7voTqNXgmnGLW+11/PwPbNkKGs2yUykoCVIEgkSQY513rkeBJJNpOy/FSVKSbJsi4bgtrnPFoEnzNKV2W4nVXsZu9O7dnFIS4hlBysNCP08KpPHGapmuDUZMMrgzw9unGvHqmfYx3SZ67/DLbL38OyXGzNaMAn0ssDLPXmJ8K9TTzcobny/aWBYs3srZ7nZVueeFAE0AUAjUA2gCgCgCgMS9cJiST66yi31OzhS5EVWBLh8OznThzPKlFZSSL2K2YjWmtn5ykFo11EUlJRW5hxPis8t3u3Pt4Oz2gvHkoVolmP6SfVXnShFK0e3pNdnzZFD8SNH+HO7jHNevD5N0yhDqGB5sDy6eZpCLitzLtLVRySUIdOv2PQCoQZEAAHIfCt4R6nmIZbUkwK1SsN0aBIRfACt+SMlcmZjqCjO4BL6KD4/v3VBs+aicxsndkWMR2lpiAylSnUlpB9WorKONJ2jsnnlKFS+Z3VpMoAHKtzzZO3Zi7Z2Jacl2VTmILSJkqIU+oCqSimdGLLLkZ+1bV02mWwwR47rRMe2qyTrY3g4qSclaM47bbDpbGJQlm0Z0KlZ5aMQSSBMAH11Xicf3F1jU2+DzNPA7StX1zWnVxzymY8xyq0ZKXIzyY5QdSVGnh+7ad+Z7o/fr91X6HNP9yRQoXLKiBVDaKpAEHTWhY072BVkCnpE1dxOCUm3Z4jvZsNsJfKkdxiSjAaR9HzFebnxOEvgz6js/VLNiSfNbP7mLNYUd52O6W5FzE/KX5t2iO6Ae83Az4CJ8deVduLTXvI8TV9p8L4cR3Wz9nW7C5bSgCulJLZHnOUpO5O2dFglhF8p9utaI5Zu5CY14tsfD46CjKo562kkDqY9tC508VJmLQBQDbiSCDzEUB4RvXsRsJfZSpFsn5NuRB1yz1GteZqMTjK+h9V2fqo5saTftLn9xu6m2GwuJtuvBiEcdVYgH1jiKrhm4TVdTTXYI5sLvmt0e9KZE16p8iLQBQBQCGgEoAoAoAoDDsYR25H16VSjpc0i9Y2cB6RnwHCpozllfQuSAIFUllUdkZ8zI3i2lds2x2No3bjGFGgVf8zmdFHhqa5JSct2bYowcvadL85HNYPda/ib4v49w0ejZWezXyB9tVrqdUtVGGP0eFV3vqzr7t0WwFUeroK1hBy3ZxFftRW3CWTNHC2oGvE+7wrWMaM5O2QYhu0bIPRGrHyo9zSK4Vb5lDG38zaeiug/GoJii3sqyfTPkPvP78askVyS6GlNSZGVtG/maBwX486ozfEqKtDcixGHVwQwkH1e/lQHIbf2qNn3ESxbWHlnEQD5MOfqNYZJrHVI69LpvWeJylyqvzuOm2btxMVh7bW9I9NTqVfmD8fIitoTU4po4s2CWHI4yLFsa1ZlYq2WKobk2DSXHhr7KlbmeWVRNea0OI5T+I2yTfwjZBL2znAHExxHsJrHPDig0dmgzLFnUnyez8TxZhBhwRr3gdDHPQ+uvNqnufVN8UG4O+4+h7DKtgZPRyDLHiNK9dtVsfGJNy3M9VkgdTFUR0t0rNytDjKO2bkIB1PuH7FQyUihsxJuDw19n6xQs+RvTUlAmgCaAJoDL3h2MmLstafSeDDiDyIqs4qS4Wa4cssU1OPNHkdzdS/bxi2QjuouIe0AhckgkzwkAGuH1drJS5Hv/qOOenbk6k01R7dbEADwr0D5sdNAE0ATQCUAUAUAUAUBGGgVlPI4kpCFq55ZJSJQVmSJFQCDF3io051pBJkmaTXSSX9m2B6R4g6fjVolZE+PvFV04nSasxjSb3KeLPZoqj5+pPPy99R0L/uluUrCZmA6mKF3yOhVQAAOAqxzMjxVzKhI4gfpQlczADa1RnTyJqFxCaEMxdqbuW8Zdtm4zAJJIEQwMaH9KrLGp8y+PUzwKXB1LeCwKWRltqFWeAECrJJKkZOcp7ydsu2BUMtjJKg1L+zF0J9VWic2d8kXquc5BjT3D46VSfI0xfuRQxu7uHvLFy0pkRMCfbU8Ka3LLJOEri63JL9hbVtLaCFXQDoFEAVD5bDG25NsZgFlx4AmoRfJ+01a0OYydrN3wOg+P+1VZrjRJsdPSPPQfE0RGQ0qsZhQBQBQBQCZRxjWgFoAoAoAoAoAoAoAoA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819150"/>
            <a:ext cx="6143625" cy="2762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8600" y="3943350"/>
            <a:ext cx="1371600" cy="1097280"/>
          </a:xfrm>
          <a:prstGeom prst="rect">
            <a:avLst/>
          </a:prstGeom>
          <a:noFill/>
        </p:spPr>
      </p:pic>
    </p:spTree>
    <p:extLst>
      <p:ext uri="{BB962C8B-B14F-4D97-AF65-F5344CB8AC3E}">
        <p14:creationId xmlns:p14="http://schemas.microsoft.com/office/powerpoint/2010/main" val="411829451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pic>
        <p:nvPicPr>
          <p:cNvPr id="4"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36" name="Shape 36"/>
          <p:cNvSpPr txBox="1">
            <a:spLocks noGrp="1"/>
          </p:cNvSpPr>
          <p:nvPr>
            <p:ph type="title"/>
          </p:nvPr>
        </p:nvSpPr>
        <p:spPr>
          <a:xfrm>
            <a:off x="457200" y="742950"/>
            <a:ext cx="8229600" cy="857250"/>
          </a:xfrm>
          <a:prstGeom prst="rect">
            <a:avLst/>
          </a:prstGeom>
        </p:spPr>
        <p:txBody>
          <a:bodyPr lIns="91425" tIns="91425" rIns="91425" bIns="91425" anchor="b" anchorCtr="0">
            <a:noAutofit/>
          </a:bodyPr>
          <a:lstStyle/>
          <a:p>
            <a:pPr algn="ctr">
              <a:spcBef>
                <a:spcPts val="0"/>
              </a:spcBef>
              <a:buNone/>
            </a:pPr>
            <a:r>
              <a:rPr lang="en" sz="3600" dirty="0">
                <a:latin typeface="Georgia"/>
                <a:ea typeface="Georgia"/>
                <a:cs typeface="Georgia"/>
                <a:sym typeface="Georgia"/>
              </a:rPr>
              <a:t>For Educators, Librarians &amp; Parents</a:t>
            </a:r>
            <a:br>
              <a:rPr lang="en" sz="2000" dirty="0">
                <a:latin typeface="Georgia"/>
                <a:ea typeface="Georgia"/>
                <a:cs typeface="Georgia"/>
                <a:sym typeface="Georgia"/>
              </a:rPr>
            </a:br>
            <a:r>
              <a:rPr lang="en" sz="2000" dirty="0">
                <a:latin typeface="Georgia"/>
                <a:ea typeface="Georgia"/>
                <a:cs typeface="Georgia"/>
                <a:sym typeface="Georgia"/>
              </a:rPr>
              <a:t>Teaching Literacy with Audiobooks</a:t>
            </a:r>
          </a:p>
        </p:txBody>
      </p:sp>
      <p:sp>
        <p:nvSpPr>
          <p:cNvPr id="37" name="Shape 37"/>
          <p:cNvSpPr txBox="1">
            <a:spLocks noGrp="1"/>
          </p:cNvSpPr>
          <p:nvPr>
            <p:ph type="body" idx="1"/>
          </p:nvPr>
        </p:nvSpPr>
        <p:spPr>
          <a:xfrm>
            <a:off x="1066800" y="1473289"/>
            <a:ext cx="7239000" cy="3155861"/>
          </a:xfrm>
          <a:prstGeom prst="rect">
            <a:avLst/>
          </a:prstGeom>
        </p:spPr>
        <p:txBody>
          <a:bodyPr lIns="91425" tIns="91425" rIns="91425" bIns="91425" anchor="t" anchorCtr="0">
            <a:noAutofit/>
          </a:bodyPr>
          <a:lstStyle/>
          <a:p>
            <a:pPr marL="457200" lvl="0" indent="-381000">
              <a:spcBef>
                <a:spcPts val="1200"/>
              </a:spcBef>
              <a:buClr>
                <a:schemeClr val="dk1"/>
              </a:buClr>
              <a:buSzPct val="100000"/>
              <a:buFont typeface="Georgia"/>
              <a:buChar char="●"/>
            </a:pPr>
            <a:r>
              <a:rPr lang="en-US" sz="2400" dirty="0">
                <a:latin typeface="Georgia"/>
                <a:ea typeface="Georgia"/>
                <a:cs typeface="Georgia"/>
                <a:sym typeface="Georgia"/>
              </a:rPr>
              <a:t>Level 1 - Includes Two Activity Guides </a:t>
            </a:r>
          </a:p>
          <a:p>
            <a:pPr marL="822960" lvl="1" indent="-381000">
              <a:spcBef>
                <a:spcPts val="1200"/>
              </a:spcBef>
              <a:buClr>
                <a:schemeClr val="dk1"/>
              </a:buClr>
              <a:buSzPct val="100000"/>
              <a:buFont typeface="Courier New" panose="02070309020205020404" pitchFamily="49" charset="0"/>
              <a:buChar char="o"/>
            </a:pPr>
            <a:r>
              <a:rPr lang="en-US" sz="2200" dirty="0">
                <a:latin typeface="Georgia"/>
                <a:ea typeface="Georgia"/>
                <a:cs typeface="Georgia"/>
                <a:sym typeface="Georgia"/>
              </a:rPr>
              <a:t>What’s Your Listening Style / Active Listening </a:t>
            </a:r>
          </a:p>
          <a:p>
            <a:pPr marL="457200" lvl="0" indent="-381000">
              <a:spcBef>
                <a:spcPts val="1200"/>
              </a:spcBef>
              <a:buClr>
                <a:schemeClr val="dk1"/>
              </a:buClr>
              <a:buSzPct val="100000"/>
              <a:buFont typeface="Georgia"/>
              <a:buChar char="●"/>
            </a:pPr>
            <a:r>
              <a:rPr lang="en-US" sz="2400" dirty="0">
                <a:latin typeface="Georgia"/>
                <a:ea typeface="Georgia"/>
                <a:cs typeface="Georgia"/>
                <a:sym typeface="Georgia"/>
              </a:rPr>
              <a:t>Level 2 - Listening Log</a:t>
            </a:r>
          </a:p>
          <a:p>
            <a:pPr marL="822960" lvl="1" indent="-381000">
              <a:spcBef>
                <a:spcPts val="1200"/>
              </a:spcBef>
              <a:buClr>
                <a:schemeClr val="dk1"/>
              </a:buClr>
              <a:buSzPct val="100000"/>
              <a:buFont typeface="Courier New" panose="02070309020205020404" pitchFamily="49" charset="0"/>
              <a:buChar char="o"/>
            </a:pPr>
            <a:r>
              <a:rPr lang="en" sz="2200" dirty="0">
                <a:latin typeface="Georgia"/>
                <a:ea typeface="Georgia"/>
                <a:cs typeface="Georgia"/>
                <a:sym typeface="Georgia"/>
              </a:rPr>
              <a:t>Literary Elements through Listening</a:t>
            </a:r>
          </a:p>
          <a:p>
            <a:pPr marL="457200" lvl="0" indent="-381000">
              <a:spcBef>
                <a:spcPts val="1200"/>
              </a:spcBef>
              <a:buClr>
                <a:prstClr val="black"/>
              </a:buClr>
              <a:buSzPct val="100000"/>
              <a:buFont typeface="Georgia"/>
              <a:buChar char="●"/>
            </a:pPr>
            <a:r>
              <a:rPr lang="en-US" sz="2400" dirty="0">
                <a:solidFill>
                  <a:prstClr val="black"/>
                </a:solidFill>
                <a:latin typeface="Georgia"/>
                <a:ea typeface="Georgia"/>
                <a:cs typeface="Georgia"/>
                <a:sym typeface="Georgia"/>
              </a:rPr>
              <a:t>Level 3 - </a:t>
            </a:r>
            <a:r>
              <a:rPr lang="en-US" sz="2400" dirty="0"/>
              <a:t>Advanced Listening Log</a:t>
            </a:r>
          </a:p>
          <a:p>
            <a:pPr marL="822960" lvl="1" indent="-381000">
              <a:spcBef>
                <a:spcPts val="1200"/>
              </a:spcBef>
              <a:buClr>
                <a:prstClr val="black"/>
              </a:buClr>
              <a:buSzPct val="100000"/>
              <a:buFont typeface="Courier New" panose="02070309020205020404" pitchFamily="49" charset="0"/>
              <a:buChar char="o"/>
            </a:pPr>
            <a:r>
              <a:rPr lang="en-US" sz="2200" dirty="0"/>
              <a:t>Listening Comprehension and Critical Analysis</a:t>
            </a:r>
          </a:p>
        </p:txBody>
      </p:sp>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3943350"/>
            <a:ext cx="1371600" cy="1097280"/>
          </a:xfrm>
          <a:prstGeom prst="rect">
            <a:avLst/>
          </a:prstGeom>
          <a:noFill/>
        </p:spPr>
      </p:pic>
    </p:spTree>
    <p:extLst>
      <p:ext uri="{BB962C8B-B14F-4D97-AF65-F5344CB8AC3E}">
        <p14:creationId xmlns:p14="http://schemas.microsoft.com/office/powerpoint/2010/main" val="1807932099"/>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2438400" y="742950"/>
            <a:ext cx="4343400" cy="721519"/>
          </a:xfrm>
          <a:prstGeom prst="rect">
            <a:avLst/>
          </a:prstGeom>
        </p:spPr>
        <p:txBody>
          <a:bodyPr lIns="91425" tIns="91425" rIns="91425" bIns="91425" anchor="b" anchorCtr="0">
            <a:noAutofit/>
          </a:bodyPr>
          <a:lstStyle/>
          <a:p>
            <a:pPr algn="ctr">
              <a:spcBef>
                <a:spcPts val="0"/>
              </a:spcBef>
              <a:buNone/>
            </a:pPr>
            <a:r>
              <a:rPr lang="en" sz="3600" b="0" dirty="0">
                <a:solidFill>
                  <a:srgbClr val="0070C0"/>
                </a:solidFill>
                <a:effectLst/>
                <a:latin typeface="Georgia"/>
                <a:ea typeface="Georgia"/>
                <a:cs typeface="Georgia"/>
                <a:sym typeface="Georgia"/>
              </a:rPr>
              <a:t>Ready, Set, Listen!</a:t>
            </a:r>
          </a:p>
        </p:txBody>
      </p:sp>
      <p:sp>
        <p:nvSpPr>
          <p:cNvPr id="31" name="Shape 31"/>
          <p:cNvSpPr txBox="1">
            <a:spLocks noGrp="1"/>
          </p:cNvSpPr>
          <p:nvPr>
            <p:ph type="subTitle" idx="1"/>
          </p:nvPr>
        </p:nvSpPr>
        <p:spPr>
          <a:xfrm>
            <a:off x="1828800" y="3714750"/>
            <a:ext cx="5715000" cy="609600"/>
          </a:xfrm>
          <a:prstGeom prst="rect">
            <a:avLst/>
          </a:prstGeom>
        </p:spPr>
        <p:txBody>
          <a:bodyPr lIns="91425" tIns="91425" rIns="91425" bIns="91425" anchor="t" anchorCtr="0">
            <a:noAutofit/>
          </a:bodyPr>
          <a:lstStyle/>
          <a:p>
            <a:pPr algn="l">
              <a:spcBef>
                <a:spcPts val="0"/>
              </a:spcBef>
              <a:buNone/>
            </a:pPr>
            <a:r>
              <a:rPr lang="en" sz="2400" dirty="0">
                <a:solidFill>
                  <a:schemeClr val="tx2"/>
                </a:solidFill>
                <a:latin typeface="Georgia"/>
                <a:ea typeface="Georgia"/>
                <a:cs typeface="Georgia"/>
                <a:sym typeface="Georgia"/>
              </a:rPr>
              <a:t>Great Audiobooks for Every Grade Level</a:t>
            </a:r>
          </a:p>
        </p:txBody>
      </p:sp>
      <p:pic>
        <p:nvPicPr>
          <p:cNvPr id="6" name="Picture 5"/>
          <p:cNvPicPr>
            <a:picLocks noChangeAspect="1"/>
          </p:cNvPicPr>
          <p:nvPr/>
        </p:nvPicPr>
        <p:blipFill>
          <a:blip r:embed="rId3"/>
          <a:srcRect l="20833" t="42165" r="19071" b="5413"/>
          <a:stretch>
            <a:fillRect/>
          </a:stretch>
        </p:blipFill>
        <p:spPr bwMode="auto">
          <a:xfrm>
            <a:off x="2286000" y="1352550"/>
            <a:ext cx="4845328" cy="2377440"/>
          </a:xfrm>
          <a:prstGeom prst="rect">
            <a:avLst/>
          </a:prstGeom>
          <a:noFill/>
          <a:ln w="9525">
            <a:noFill/>
            <a:miter lim="800000"/>
            <a:headEnd/>
            <a:tailEnd/>
          </a:ln>
        </p:spPr>
      </p:pic>
      <p:pic>
        <p:nvPicPr>
          <p:cNvPr id="7" name="Picture 2" descr="http://audiopub.org/images/soundlearning.jpg"/>
          <p:cNvPicPr>
            <a:picLocks noChangeAspect="1" noChangeArrowheads="1"/>
          </p:cNvPicPr>
          <p:nvPr/>
        </p:nvPicPr>
        <p:blipFill>
          <a:blip r:embed="rId4"/>
          <a:srcRect/>
          <a:stretch>
            <a:fillRect/>
          </a:stretch>
        </p:blipFill>
        <p:spPr bwMode="auto">
          <a:xfrm>
            <a:off x="304800" y="4171950"/>
            <a:ext cx="1551958" cy="640080"/>
          </a:xfrm>
          <a:prstGeom prst="rect">
            <a:avLst/>
          </a:prstGeom>
          <a:noFill/>
        </p:spPr>
      </p:pic>
      <p:sp>
        <p:nvSpPr>
          <p:cNvPr id="9" name="Rectangle 8"/>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85750"/>
            <a:ext cx="8229600" cy="857250"/>
          </a:xfrm>
          <a:prstGeom prst="rect">
            <a:avLst/>
          </a:prstGeom>
        </p:spPr>
        <p:txBody>
          <a:bodyPr lIns="91425" tIns="91425" rIns="91425" bIns="91425" anchor="b" anchorCtr="0">
            <a:noAutofit/>
          </a:bodyPr>
          <a:lstStyle/>
          <a:p>
            <a:pPr algn="ctr">
              <a:spcBef>
                <a:spcPts val="0"/>
              </a:spcBef>
              <a:buNone/>
            </a:pPr>
            <a:r>
              <a:rPr lang="en" sz="3600" dirty="0">
                <a:latin typeface="Georgia"/>
                <a:ea typeface="Georgia"/>
                <a:cs typeface="Georgia"/>
                <a:sym typeface="Georgia"/>
              </a:rPr>
              <a:t>Read-Alongs for Early Literacy</a:t>
            </a:r>
          </a:p>
        </p:txBody>
      </p:sp>
      <p:sp>
        <p:nvSpPr>
          <p:cNvPr id="37" name="Shape 37"/>
          <p:cNvSpPr txBox="1">
            <a:spLocks noGrp="1"/>
          </p:cNvSpPr>
          <p:nvPr>
            <p:ph type="body" idx="1"/>
          </p:nvPr>
        </p:nvSpPr>
        <p:spPr>
          <a:xfrm>
            <a:off x="457200" y="1169977"/>
            <a:ext cx="8229600" cy="3001973"/>
          </a:xfrm>
          <a:prstGeom prst="rect">
            <a:avLst/>
          </a:prstGeom>
        </p:spPr>
        <p:txBody>
          <a:bodyPr lIns="91425" tIns="91425" rIns="91425" bIns="91425" anchor="t" anchorCtr="0">
            <a:noAutofit/>
          </a:bodyPr>
          <a:lstStyle/>
          <a:p>
            <a:pPr marL="457200" lvl="0" indent="-381000" rtl="0">
              <a:spcBef>
                <a:spcPts val="1200"/>
              </a:spcBef>
              <a:buClr>
                <a:schemeClr val="dk1"/>
              </a:buClr>
              <a:buSzPct val="100000"/>
              <a:buFont typeface="Georgia"/>
              <a:buChar char="●"/>
            </a:pPr>
            <a:r>
              <a:rPr lang="en" sz="2400" dirty="0">
                <a:latin typeface="Georgia"/>
                <a:ea typeface="Georgia"/>
                <a:cs typeface="Georgia"/>
                <a:sym typeface="Georgia"/>
              </a:rPr>
              <a:t>“The single most important activity for building the knowledge required for eventual success in reading is reading aloud to children.” </a:t>
            </a:r>
            <a:r>
              <a:rPr lang="en" sz="1800" i="1" dirty="0">
                <a:latin typeface="Georgia"/>
                <a:ea typeface="Georgia"/>
                <a:cs typeface="Georgia"/>
                <a:sym typeface="Georgia"/>
              </a:rPr>
              <a:t>Becoming a Nation of Readers </a:t>
            </a:r>
          </a:p>
          <a:p>
            <a:pPr marL="914400" lvl="1" indent="-381000" rtl="0">
              <a:spcBef>
                <a:spcPts val="1200"/>
              </a:spcBef>
              <a:buClr>
                <a:schemeClr val="dk1"/>
              </a:buClr>
              <a:buSzPct val="100000"/>
              <a:buFont typeface="Georgia"/>
              <a:buChar char="○"/>
            </a:pPr>
            <a:r>
              <a:rPr lang="en" sz="2000" dirty="0">
                <a:latin typeface="Georgia"/>
                <a:ea typeface="Georgia"/>
                <a:cs typeface="Georgia"/>
                <a:sym typeface="Georgia"/>
              </a:rPr>
              <a:t>Picture book read-alongs offer exactly that -- they read aloud to children. </a:t>
            </a:r>
            <a:endParaRPr lang="en" sz="2400" dirty="0">
              <a:latin typeface="Georgia"/>
              <a:ea typeface="Georgia"/>
              <a:cs typeface="Georgia"/>
              <a:sym typeface="Georgia"/>
            </a:endParaRPr>
          </a:p>
          <a:p>
            <a:pPr marL="457200" lvl="0" indent="-381000" rtl="0">
              <a:spcBef>
                <a:spcPts val="1200"/>
              </a:spcBef>
              <a:buClr>
                <a:schemeClr val="dk1"/>
              </a:buClr>
              <a:buSzPct val="100000"/>
              <a:buFont typeface="Georgia"/>
              <a:buChar char="●"/>
            </a:pPr>
            <a:r>
              <a:rPr lang="en" sz="2400" dirty="0">
                <a:latin typeface="Georgia"/>
                <a:ea typeface="Georgia"/>
                <a:cs typeface="Georgia"/>
                <a:sym typeface="Georgia"/>
              </a:rPr>
              <a:t>Picture books help children acquire both print and visual literacy skills.</a:t>
            </a:r>
          </a:p>
        </p:txBody>
      </p:sp>
      <p:pic>
        <p:nvPicPr>
          <p:cNvPr id="4"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3943350"/>
            <a:ext cx="1371600" cy="1097280"/>
          </a:xfrm>
          <a:prstGeom prst="rect">
            <a:avLst/>
          </a:prstGeom>
          <a:noFill/>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pic>
        <p:nvPicPr>
          <p:cNvPr id="42" name="Shape 42"/>
          <p:cNvPicPr preferRelativeResize="0">
            <a:picLocks noChangeAspect="1"/>
          </p:cNvPicPr>
          <p:nvPr/>
        </p:nvPicPr>
        <p:blipFill>
          <a:blip r:embed="rId3">
            <a:alphaModFix/>
          </a:blip>
          <a:stretch>
            <a:fillRect/>
          </a:stretch>
        </p:blipFill>
        <p:spPr>
          <a:xfrm>
            <a:off x="2895600" y="590550"/>
            <a:ext cx="2782518" cy="3108960"/>
          </a:xfrm>
          <a:prstGeom prst="rect">
            <a:avLst/>
          </a:prstGeom>
          <a:noFill/>
          <a:ln>
            <a:noFill/>
          </a:ln>
        </p:spPr>
      </p:pic>
      <p:sp>
        <p:nvSpPr>
          <p:cNvPr id="43" name="Shape 43"/>
          <p:cNvSpPr txBox="1"/>
          <p:nvPr/>
        </p:nvSpPr>
        <p:spPr>
          <a:xfrm>
            <a:off x="3124202" y="3714751"/>
            <a:ext cx="2330399" cy="506399"/>
          </a:xfrm>
          <a:prstGeom prst="rect">
            <a:avLst/>
          </a:prstGeom>
          <a:noFill/>
          <a:ln>
            <a:noFill/>
          </a:ln>
        </p:spPr>
        <p:txBody>
          <a:bodyPr lIns="91425" tIns="91425" rIns="91425" bIns="91425" anchor="t" anchorCtr="0">
            <a:noAutofit/>
          </a:bodyPr>
          <a:lstStyle/>
          <a:p>
            <a:pPr>
              <a:spcBef>
                <a:spcPts val="0"/>
              </a:spcBef>
              <a:buNone/>
            </a:pPr>
            <a:r>
              <a:rPr lang="en" sz="2400" dirty="0">
                <a:latin typeface="Georgia"/>
                <a:ea typeface="Georgia"/>
                <a:cs typeface="Georgia"/>
                <a:sym typeface="Georgia"/>
              </a:rPr>
              <a:t>Live Oak Media</a:t>
            </a:r>
          </a:p>
        </p:txBody>
      </p:sp>
      <p:pic>
        <p:nvPicPr>
          <p:cNvPr id="5" name="Picture 2" descr="http://audiopub.org/images/soundlearning.jpg"/>
          <p:cNvPicPr>
            <a:picLocks noChangeAspect="1" noChangeArrowheads="1"/>
          </p:cNvPicPr>
          <p:nvPr/>
        </p:nvPicPr>
        <p:blipFill>
          <a:blip r:embed="rId4"/>
          <a:srcRect/>
          <a:stretch>
            <a:fillRect/>
          </a:stretch>
        </p:blipFill>
        <p:spPr bwMode="auto">
          <a:xfrm>
            <a:off x="228600" y="4171950"/>
            <a:ext cx="1551958" cy="640080"/>
          </a:xfrm>
          <a:prstGeom prst="rect">
            <a:avLst/>
          </a:prstGeom>
          <a:noFill/>
        </p:spPr>
      </p:pic>
      <p:sp>
        <p:nvSpPr>
          <p:cNvPr id="6" name="Rectangle 5"/>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438150"/>
            <a:ext cx="8229600" cy="857250"/>
          </a:xfrm>
          <a:prstGeom prst="rect">
            <a:avLst/>
          </a:prstGeom>
        </p:spPr>
        <p:txBody>
          <a:bodyPr lIns="91425" tIns="91425" rIns="91425" bIns="91425" anchor="b" anchorCtr="0">
            <a:noAutofit/>
          </a:bodyPr>
          <a:lstStyle/>
          <a:p>
            <a:pPr rtl="0">
              <a:spcBef>
                <a:spcPts val="0"/>
              </a:spcBef>
              <a:buNone/>
            </a:pPr>
            <a:endParaRPr dirty="0">
              <a:latin typeface="Georgia"/>
              <a:ea typeface="Georgia"/>
              <a:cs typeface="Georgia"/>
              <a:sym typeface="Georgia"/>
            </a:endParaRPr>
          </a:p>
          <a:p>
            <a:pPr rtl="0">
              <a:spcBef>
                <a:spcPts val="0"/>
              </a:spcBef>
              <a:buNone/>
            </a:pPr>
            <a:endParaRPr dirty="0">
              <a:latin typeface="Georgia"/>
              <a:ea typeface="Georgia"/>
              <a:cs typeface="Georgia"/>
              <a:sym typeface="Georgia"/>
            </a:endParaRPr>
          </a:p>
          <a:p>
            <a:pPr rtl="0">
              <a:spcBef>
                <a:spcPts val="0"/>
              </a:spcBef>
              <a:buNone/>
            </a:pPr>
            <a:endParaRPr dirty="0">
              <a:latin typeface="Georgia"/>
              <a:ea typeface="Georgia"/>
              <a:cs typeface="Georgia"/>
              <a:sym typeface="Georgia"/>
            </a:endParaRPr>
          </a:p>
          <a:p>
            <a:pPr rtl="0">
              <a:spcBef>
                <a:spcPts val="0"/>
              </a:spcBef>
              <a:buNone/>
            </a:pPr>
            <a:endParaRPr dirty="0">
              <a:latin typeface="Georgia"/>
              <a:ea typeface="Georgia"/>
              <a:cs typeface="Georgia"/>
              <a:sym typeface="Georgia"/>
            </a:endParaRPr>
          </a:p>
          <a:p>
            <a:pPr algn="ctr">
              <a:spcBef>
                <a:spcPts val="0"/>
              </a:spcBef>
              <a:buNone/>
            </a:pPr>
            <a:r>
              <a:rPr lang="en" sz="3600" dirty="0">
                <a:latin typeface="Georgia"/>
                <a:ea typeface="Georgia"/>
                <a:cs typeface="Georgia"/>
                <a:sym typeface="Georgia"/>
              </a:rPr>
              <a:t>Read-Alouds for Primary Grades</a:t>
            </a:r>
          </a:p>
        </p:txBody>
      </p:sp>
      <p:sp>
        <p:nvSpPr>
          <p:cNvPr id="49" name="Shape 49"/>
          <p:cNvSpPr txBox="1">
            <a:spLocks noGrp="1"/>
          </p:cNvSpPr>
          <p:nvPr>
            <p:ph type="body" idx="1"/>
          </p:nvPr>
        </p:nvSpPr>
        <p:spPr>
          <a:xfrm>
            <a:off x="609600" y="1200150"/>
            <a:ext cx="8077200" cy="3048000"/>
          </a:xfrm>
          <a:prstGeom prst="rect">
            <a:avLst/>
          </a:prstGeom>
        </p:spPr>
        <p:txBody>
          <a:bodyPr lIns="91425" tIns="91425" rIns="91425" bIns="91425" anchor="t" anchorCtr="0">
            <a:noAutofit/>
          </a:bodyPr>
          <a:lstStyle/>
          <a:p>
            <a:pPr marL="381000" indent="-342900">
              <a:buClr>
                <a:schemeClr val="dk1"/>
              </a:buClr>
              <a:buSzPct val="125000"/>
            </a:pPr>
            <a:r>
              <a:rPr lang="en" sz="2400" dirty="0">
                <a:latin typeface="Georgia"/>
                <a:ea typeface="Georgia"/>
                <a:cs typeface="Georgia"/>
                <a:sym typeface="Georgia"/>
              </a:rPr>
              <a:t>Original folk tales score big hits with young listeners, their teachers, and families</a:t>
            </a:r>
            <a:endParaRPr lang="en-US" sz="2400" dirty="0">
              <a:latin typeface="Georgia"/>
              <a:ea typeface="Georgia"/>
              <a:cs typeface="Georgia"/>
              <a:sym typeface="Georgia"/>
            </a:endParaRPr>
          </a:p>
          <a:p>
            <a:pPr marL="381000" indent="-342900">
              <a:buClr>
                <a:schemeClr val="dk1"/>
              </a:buClr>
              <a:buSzPct val="125000"/>
            </a:pPr>
            <a:r>
              <a:rPr lang="en" sz="2400" dirty="0">
                <a:latin typeface="Georgia"/>
                <a:ea typeface="Georgia"/>
                <a:cs typeface="Georgia"/>
                <a:sym typeface="Georgia"/>
              </a:rPr>
              <a:t>Family listening provides opportunities for shared experiences and conversation</a:t>
            </a:r>
          </a:p>
          <a:p>
            <a:pPr marL="914400" lvl="1" indent="-381000">
              <a:buClr>
                <a:schemeClr val="dk1"/>
              </a:buClr>
              <a:buSzPct val="109090"/>
              <a:buFont typeface="Courier New"/>
              <a:buChar char="o"/>
            </a:pPr>
            <a:r>
              <a:rPr lang="en" sz="2000" dirty="0">
                <a:latin typeface="Georgia"/>
                <a:ea typeface="Georgia"/>
                <a:cs typeface="Georgia"/>
                <a:sym typeface="Georgia"/>
              </a:rPr>
              <a:t>“It can be a wonderful bonding experience, giving the parent a chance to talk about ideas and values at the same time that it increases an understanding of story and a love for books.” Bruce Coville, </a:t>
            </a:r>
            <a:r>
              <a:rPr lang="en" sz="2000" i="1" dirty="0">
                <a:latin typeface="Georgia"/>
                <a:ea typeface="Georgia"/>
                <a:cs typeface="Georgia"/>
                <a:sym typeface="Georgia"/>
              </a:rPr>
              <a:t>Listening to Literacy</a:t>
            </a:r>
          </a:p>
        </p:txBody>
      </p:sp>
      <p:pic>
        <p:nvPicPr>
          <p:cNvPr id="4"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3943350"/>
            <a:ext cx="1371600" cy="1097280"/>
          </a:xfrm>
          <a:prstGeom prst="rect">
            <a:avLst/>
          </a:prstGeom>
          <a:noFill/>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2667000" y="585752"/>
            <a:ext cx="3810000" cy="3495675"/>
          </a:xfrm>
          <a:prstGeom prst="rect">
            <a:avLst/>
          </a:prstGeom>
          <a:noFill/>
          <a:ln>
            <a:noFill/>
          </a:ln>
        </p:spPr>
      </p:pic>
      <p:sp>
        <p:nvSpPr>
          <p:cNvPr id="55" name="Shape 55"/>
          <p:cNvSpPr txBox="1"/>
          <p:nvPr/>
        </p:nvSpPr>
        <p:spPr>
          <a:xfrm>
            <a:off x="2844954" y="4220300"/>
            <a:ext cx="3391199" cy="565200"/>
          </a:xfrm>
          <a:prstGeom prst="rect">
            <a:avLst/>
          </a:prstGeom>
          <a:noFill/>
          <a:ln>
            <a:noFill/>
          </a:ln>
        </p:spPr>
        <p:txBody>
          <a:bodyPr lIns="91425" tIns="91425" rIns="91425" bIns="91425" anchor="t" anchorCtr="0">
            <a:noAutofit/>
          </a:bodyPr>
          <a:lstStyle/>
          <a:p>
            <a:pPr algn="ctr">
              <a:spcBef>
                <a:spcPts val="0"/>
              </a:spcBef>
              <a:buNone/>
            </a:pPr>
            <a:r>
              <a:rPr lang="en" sz="2400">
                <a:latin typeface="Georgia"/>
                <a:ea typeface="Georgia"/>
                <a:cs typeface="Georgia"/>
                <a:sym typeface="Georgia"/>
              </a:rPr>
              <a:t>Listening Library</a:t>
            </a:r>
          </a:p>
        </p:txBody>
      </p:sp>
      <p:pic>
        <p:nvPicPr>
          <p:cNvPr id="5" name="Picture 2" descr="http://audiopub.org/images/soundlearning.jpg"/>
          <p:cNvPicPr>
            <a:picLocks noChangeAspect="1" noChangeArrowheads="1"/>
          </p:cNvPicPr>
          <p:nvPr/>
        </p:nvPicPr>
        <p:blipFill>
          <a:blip r:embed="rId4"/>
          <a:srcRect/>
          <a:stretch>
            <a:fillRect/>
          </a:stretch>
        </p:blipFill>
        <p:spPr bwMode="auto">
          <a:xfrm>
            <a:off x="304800" y="4171950"/>
            <a:ext cx="1551958" cy="640080"/>
          </a:xfrm>
          <a:prstGeom prst="rect">
            <a:avLst/>
          </a:prstGeom>
          <a:noFill/>
        </p:spPr>
      </p:pic>
      <p:sp>
        <p:nvSpPr>
          <p:cNvPr id="6" name="Rectangle 5"/>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Georgia" panose="02040502050405020303" pitchFamily="18" charset="0"/>
              </a:rPr>
              <a:t>Today’s Presenters</a:t>
            </a:r>
          </a:p>
        </p:txBody>
      </p:sp>
      <p:sp>
        <p:nvSpPr>
          <p:cNvPr id="3" name="TextBox 2"/>
          <p:cNvSpPr txBox="1"/>
          <p:nvPr/>
        </p:nvSpPr>
        <p:spPr>
          <a:xfrm>
            <a:off x="1981200" y="1581150"/>
            <a:ext cx="4724400" cy="584775"/>
          </a:xfrm>
          <a:prstGeom prst="rect">
            <a:avLst/>
          </a:prstGeom>
          <a:noFill/>
        </p:spPr>
        <p:txBody>
          <a:bodyPr wrap="square" rtlCol="0">
            <a:spAutoFit/>
          </a:bodyPr>
          <a:lstStyle/>
          <a:p>
            <a:pPr algn="ctr"/>
            <a:r>
              <a:rPr lang="en-US" sz="1800" dirty="0">
                <a:latin typeface="Georgia" panose="02040502050405020303" pitchFamily="18" charset="0"/>
              </a:rPr>
              <a:t>Michele Lee Cobb</a:t>
            </a:r>
            <a:br>
              <a:rPr lang="en-US" sz="1800" dirty="0">
                <a:latin typeface="Georgia" panose="02040502050405020303" pitchFamily="18" charset="0"/>
              </a:rPr>
            </a:br>
            <a:r>
              <a:rPr lang="en-US" dirty="0">
                <a:latin typeface="Georgia" panose="02040502050405020303" pitchFamily="18" charset="0"/>
              </a:rPr>
              <a:t>Executive Director, Audio Publishers Association</a:t>
            </a:r>
            <a:endParaRPr lang="en-US" sz="1800" dirty="0">
              <a:latin typeface="Georgia" panose="02040502050405020303" pitchFamily="18" charset="0"/>
            </a:endParaRPr>
          </a:p>
        </p:txBody>
      </p:sp>
      <p:sp>
        <p:nvSpPr>
          <p:cNvPr id="4" name="TextBox 3"/>
          <p:cNvSpPr txBox="1"/>
          <p:nvPr/>
        </p:nvSpPr>
        <p:spPr>
          <a:xfrm>
            <a:off x="914400" y="2571750"/>
            <a:ext cx="6629400" cy="1292662"/>
          </a:xfrm>
          <a:prstGeom prst="rect">
            <a:avLst/>
          </a:prstGeom>
          <a:noFill/>
        </p:spPr>
        <p:txBody>
          <a:bodyPr wrap="square" rtlCol="0">
            <a:spAutoFit/>
          </a:bodyPr>
          <a:lstStyle/>
          <a:p>
            <a:pPr algn="ctr"/>
            <a:r>
              <a:rPr lang="en-US" sz="1800" dirty="0">
                <a:latin typeface="Georgia" panose="02040502050405020303" pitchFamily="18" charset="0"/>
              </a:rPr>
              <a:t>Mary Burkey</a:t>
            </a:r>
          </a:p>
          <a:p>
            <a:pPr algn="ctr"/>
            <a:r>
              <a:rPr lang="en-US" dirty="0">
                <a:latin typeface="Georgia" panose="02040502050405020303" pitchFamily="18" charset="0"/>
              </a:rPr>
              <a:t>National Board Certified Teacher-Librarian, Columbus, OH</a:t>
            </a:r>
          </a:p>
          <a:p>
            <a:pPr algn="ctr"/>
            <a:r>
              <a:rPr lang="en-US" i="1" dirty="0">
                <a:latin typeface="Georgia" panose="02040502050405020303" pitchFamily="18" charset="0"/>
              </a:rPr>
              <a:t>Audiobooks for Youth: A Practical Guide to Sound Literature </a:t>
            </a:r>
            <a:r>
              <a:rPr lang="en-US" dirty="0">
                <a:latin typeface="Georgia" panose="02040502050405020303" pitchFamily="18" charset="0"/>
              </a:rPr>
              <a:t>(ALA Editions)</a:t>
            </a:r>
          </a:p>
          <a:p>
            <a:pPr algn="ctr"/>
            <a:r>
              <a:rPr lang="en-US" dirty="0">
                <a:latin typeface="Georgia" panose="02040502050405020303" pitchFamily="18" charset="0"/>
              </a:rPr>
              <a:t>“Voices In My Head” columnist &amp; </a:t>
            </a:r>
            <a:r>
              <a:rPr lang="en-US" dirty="0" err="1">
                <a:latin typeface="Georgia" panose="02040502050405020303" pitchFamily="18" charset="0"/>
              </a:rPr>
              <a:t>Audiobooker</a:t>
            </a:r>
            <a:r>
              <a:rPr lang="en-US" dirty="0">
                <a:latin typeface="Georgia" panose="02040502050405020303" pitchFamily="18" charset="0"/>
              </a:rPr>
              <a:t> blogger for </a:t>
            </a:r>
            <a:r>
              <a:rPr lang="en-US" i="1" dirty="0">
                <a:latin typeface="Georgia" panose="02040502050405020303" pitchFamily="18" charset="0"/>
              </a:rPr>
              <a:t>Booklist</a:t>
            </a:r>
            <a:br>
              <a:rPr lang="en-US" sz="1800" dirty="0">
                <a:latin typeface="Georgia" panose="02040502050405020303" pitchFamily="18" charset="0"/>
              </a:rPr>
            </a:br>
            <a:endParaRPr lang="en-US" sz="1800" dirty="0">
              <a:latin typeface="Georgia" panose="02040502050405020303" pitchFamily="18" charset="0"/>
            </a:endParaRPr>
          </a:p>
        </p:txBody>
      </p:sp>
      <p:sp>
        <p:nvSpPr>
          <p:cNvPr id="5" name="TextBox 4"/>
          <p:cNvSpPr txBox="1"/>
          <p:nvPr/>
        </p:nvSpPr>
        <p:spPr>
          <a:xfrm>
            <a:off x="1303176" y="3790950"/>
            <a:ext cx="5943600" cy="1292662"/>
          </a:xfrm>
          <a:prstGeom prst="rect">
            <a:avLst/>
          </a:prstGeom>
          <a:noFill/>
        </p:spPr>
        <p:txBody>
          <a:bodyPr wrap="square" rtlCol="0">
            <a:spAutoFit/>
          </a:bodyPr>
          <a:lstStyle/>
          <a:p>
            <a:pPr algn="ctr"/>
            <a:r>
              <a:rPr lang="en-US" sz="1800" dirty="0">
                <a:latin typeface="Georgia" panose="02040502050405020303" pitchFamily="18" charset="0"/>
              </a:rPr>
              <a:t>Sharon Grover</a:t>
            </a:r>
            <a:br>
              <a:rPr lang="en-US" sz="1800" dirty="0">
                <a:latin typeface="Georgia" panose="02040502050405020303" pitchFamily="18" charset="0"/>
              </a:rPr>
            </a:br>
            <a:r>
              <a:rPr lang="en-US" dirty="0">
                <a:latin typeface="Georgia" panose="02040502050405020303" pitchFamily="18" charset="0"/>
              </a:rPr>
              <a:t>Youth Services and Audiobook Literacy Consultant, Janesville, WI</a:t>
            </a:r>
          </a:p>
          <a:p>
            <a:pPr algn="ctr"/>
            <a:r>
              <a:rPr lang="en-US" i="1" dirty="0">
                <a:latin typeface="Georgia" panose="02040502050405020303" pitchFamily="18" charset="0"/>
              </a:rPr>
              <a:t>Listening to Learn: Audiobooks Supporting Literacy</a:t>
            </a:r>
            <a:r>
              <a:rPr lang="en-US" dirty="0">
                <a:latin typeface="Georgia" panose="02040502050405020303" pitchFamily="18" charset="0"/>
              </a:rPr>
              <a:t> (ALA Editions)</a:t>
            </a:r>
          </a:p>
          <a:p>
            <a:pPr algn="ctr"/>
            <a:r>
              <a:rPr lang="en-US" dirty="0">
                <a:latin typeface="Georgia" panose="02040502050405020303" pitchFamily="18" charset="0"/>
              </a:rPr>
              <a:t>Contributing Editor, </a:t>
            </a:r>
            <a:r>
              <a:rPr lang="en-US" i="1" dirty="0">
                <a:latin typeface="Georgia" panose="02040502050405020303" pitchFamily="18" charset="0"/>
              </a:rPr>
              <a:t>AudioFile Magazine</a:t>
            </a:r>
            <a:endParaRPr lang="en-US" dirty="0">
              <a:latin typeface="Georgia" panose="02040502050405020303" pitchFamily="18" charset="0"/>
            </a:endParaRPr>
          </a:p>
          <a:p>
            <a:pPr algn="ctr"/>
            <a:endParaRPr lang="en-US" sz="1800" i="1" dirty="0">
              <a:latin typeface="Georgia" panose="02040502050405020303" pitchFamily="18" charset="0"/>
            </a:endParaRPr>
          </a:p>
        </p:txBody>
      </p:sp>
    </p:spTree>
    <p:extLst>
      <p:ext uri="{BB962C8B-B14F-4D97-AF65-F5344CB8AC3E}">
        <p14:creationId xmlns:p14="http://schemas.microsoft.com/office/powerpoint/2010/main" val="901499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85750"/>
            <a:ext cx="8305800" cy="1360799"/>
          </a:xfrm>
          <a:prstGeom prst="rect">
            <a:avLst/>
          </a:prstGeom>
        </p:spPr>
        <p:txBody>
          <a:bodyPr lIns="91425" tIns="91425" rIns="91425" bIns="91425" anchor="b" anchorCtr="0">
            <a:noAutofit/>
          </a:bodyPr>
          <a:lstStyle/>
          <a:p>
            <a:pPr algn="ctr">
              <a:spcBef>
                <a:spcPts val="0"/>
              </a:spcBef>
              <a:buNone/>
            </a:pPr>
            <a:r>
              <a:rPr lang="en" sz="3600" dirty="0">
                <a:latin typeface="Georgia"/>
                <a:ea typeface="Georgia"/>
                <a:cs typeface="Georgia"/>
                <a:sym typeface="Georgia"/>
              </a:rPr>
              <a:t>Expanding the View for                  Middle Grade Listeners</a:t>
            </a:r>
          </a:p>
        </p:txBody>
      </p:sp>
      <p:sp>
        <p:nvSpPr>
          <p:cNvPr id="61" name="Shape 61"/>
          <p:cNvSpPr txBox="1">
            <a:spLocks noGrp="1"/>
          </p:cNvSpPr>
          <p:nvPr>
            <p:ph type="body" idx="1"/>
          </p:nvPr>
        </p:nvSpPr>
        <p:spPr>
          <a:xfrm>
            <a:off x="685800" y="1566777"/>
            <a:ext cx="8001000" cy="2681373"/>
          </a:xfrm>
          <a:prstGeom prst="rect">
            <a:avLst/>
          </a:prstGeom>
        </p:spPr>
        <p:txBody>
          <a:bodyPr lIns="91425" tIns="91425" rIns="91425" bIns="91425" anchor="t" anchorCtr="0">
            <a:noAutofit/>
          </a:bodyPr>
          <a:lstStyle/>
          <a:p>
            <a:pPr marL="457200" lvl="0" indent="-406400" rtl="0">
              <a:spcBef>
                <a:spcPts val="1200"/>
              </a:spcBef>
              <a:buClr>
                <a:schemeClr val="dk1"/>
              </a:buClr>
              <a:buSzPct val="100000"/>
              <a:buFont typeface="Arial"/>
              <a:buChar char="●"/>
            </a:pPr>
            <a:r>
              <a:rPr lang="en" sz="2600" dirty="0">
                <a:latin typeface="Georgia"/>
                <a:ea typeface="Georgia"/>
                <a:cs typeface="Georgia"/>
                <a:sym typeface="Georgia"/>
              </a:rPr>
              <a:t>The transition to adolescence marks changes in reading and listening habits. </a:t>
            </a:r>
            <a:endParaRPr lang="en" sz="2800" dirty="0">
              <a:latin typeface="Georgia"/>
              <a:ea typeface="Georgia"/>
              <a:cs typeface="Georgia"/>
              <a:sym typeface="Georgia"/>
            </a:endParaRPr>
          </a:p>
          <a:p>
            <a:pPr marL="457200" lvl="0" indent="-406400" rtl="0">
              <a:spcBef>
                <a:spcPts val="1200"/>
              </a:spcBef>
              <a:buClr>
                <a:schemeClr val="dk1"/>
              </a:buClr>
              <a:buSzPct val="100000"/>
              <a:buFont typeface="Arial"/>
              <a:buChar char="●"/>
            </a:pPr>
            <a:r>
              <a:rPr lang="en" sz="2600" dirty="0">
                <a:latin typeface="Georgia"/>
                <a:ea typeface="Georgia"/>
                <a:cs typeface="Georgia"/>
                <a:sym typeface="Georgia"/>
              </a:rPr>
              <a:t>With increased roles in activities, students often turn to mobile listening connections </a:t>
            </a:r>
            <a:endParaRPr lang="en" sz="2800" dirty="0">
              <a:latin typeface="Georgia"/>
              <a:ea typeface="Georgia"/>
              <a:cs typeface="Georgia"/>
              <a:sym typeface="Georgia"/>
            </a:endParaRPr>
          </a:p>
          <a:p>
            <a:pPr marL="914400" lvl="1" indent="-381000" rtl="0">
              <a:spcBef>
                <a:spcPts val="1200"/>
              </a:spcBef>
              <a:buClr>
                <a:schemeClr val="dk1"/>
              </a:buClr>
              <a:buSzPct val="80000"/>
              <a:buFont typeface="Courier New"/>
              <a:buChar char="o"/>
            </a:pPr>
            <a:r>
              <a:rPr lang="en" sz="1800" dirty="0">
                <a:latin typeface="Georgia"/>
                <a:ea typeface="Georgia"/>
                <a:cs typeface="Georgia"/>
                <a:sym typeface="Georgia"/>
              </a:rPr>
              <a:t>The use of smartphones and MP3 players helps adolescent listeners keep up with their “reading”</a:t>
            </a:r>
          </a:p>
        </p:txBody>
      </p:sp>
      <p:pic>
        <p:nvPicPr>
          <p:cNvPr id="4" name="Picture 2" descr="http://audiopub.org/images/soundlearning.jpg"/>
          <p:cNvPicPr>
            <a:picLocks noChangeAspect="1" noChangeArrowheads="1"/>
          </p:cNvPicPr>
          <p:nvPr/>
        </p:nvPicPr>
        <p:blipFill>
          <a:blip r:embed="rId3"/>
          <a:srcRect/>
          <a:stretch>
            <a:fillRect/>
          </a:stretch>
        </p:blipFill>
        <p:spPr bwMode="auto">
          <a:xfrm>
            <a:off x="304800" y="4248150"/>
            <a:ext cx="1551958" cy="640080"/>
          </a:xfrm>
          <a:prstGeom prst="rect">
            <a:avLst/>
          </a:prstGeom>
          <a:noFill/>
        </p:spPr>
      </p:pic>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3943350"/>
            <a:ext cx="1371600" cy="1097280"/>
          </a:xfrm>
          <a:prstGeom prst="rect">
            <a:avLst/>
          </a:prstGeom>
          <a:noFill/>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Shape 66"/>
          <p:cNvPicPr preferRelativeResize="0"/>
          <p:nvPr/>
        </p:nvPicPr>
        <p:blipFill>
          <a:blip r:embed="rId3">
            <a:alphaModFix/>
          </a:blip>
          <a:stretch>
            <a:fillRect/>
          </a:stretch>
        </p:blipFill>
        <p:spPr>
          <a:xfrm>
            <a:off x="2483855" y="628151"/>
            <a:ext cx="4116449" cy="3312549"/>
          </a:xfrm>
          <a:prstGeom prst="rect">
            <a:avLst/>
          </a:prstGeom>
          <a:noFill/>
          <a:ln>
            <a:noFill/>
          </a:ln>
        </p:spPr>
      </p:pic>
      <p:sp>
        <p:nvSpPr>
          <p:cNvPr id="67" name="Shape 67"/>
          <p:cNvSpPr txBox="1"/>
          <p:nvPr/>
        </p:nvSpPr>
        <p:spPr>
          <a:xfrm>
            <a:off x="3038625" y="4288902"/>
            <a:ext cx="3006900" cy="617099"/>
          </a:xfrm>
          <a:prstGeom prst="rect">
            <a:avLst/>
          </a:prstGeom>
          <a:noFill/>
          <a:ln>
            <a:noFill/>
          </a:ln>
        </p:spPr>
        <p:txBody>
          <a:bodyPr lIns="91425" tIns="91425" rIns="91425" bIns="91425" anchor="t" anchorCtr="0">
            <a:noAutofit/>
          </a:bodyPr>
          <a:lstStyle/>
          <a:p>
            <a:pPr algn="ctr">
              <a:spcBef>
                <a:spcPts val="0"/>
              </a:spcBef>
              <a:buNone/>
            </a:pPr>
            <a:r>
              <a:rPr lang="en" sz="2400">
                <a:latin typeface="Georgia"/>
                <a:ea typeface="Georgia"/>
                <a:cs typeface="Georgia"/>
                <a:sym typeface="Georgia"/>
              </a:rPr>
              <a:t>Full Cast Audio</a:t>
            </a:r>
          </a:p>
        </p:txBody>
      </p:sp>
      <p:pic>
        <p:nvPicPr>
          <p:cNvPr id="5" name="Picture 2" descr="http://audiopub.org/images/soundlearning.jpg"/>
          <p:cNvPicPr>
            <a:picLocks noChangeAspect="1" noChangeArrowheads="1"/>
          </p:cNvPicPr>
          <p:nvPr/>
        </p:nvPicPr>
        <p:blipFill>
          <a:blip r:embed="rId4"/>
          <a:srcRect/>
          <a:stretch>
            <a:fillRect/>
          </a:stretch>
        </p:blipFill>
        <p:spPr bwMode="auto">
          <a:xfrm>
            <a:off x="304800" y="4171950"/>
            <a:ext cx="1551958" cy="640080"/>
          </a:xfrm>
          <a:prstGeom prst="rect">
            <a:avLst/>
          </a:prstGeom>
          <a:noFill/>
        </p:spPr>
      </p:pic>
      <p:sp>
        <p:nvSpPr>
          <p:cNvPr id="6" name="Rectangle 5"/>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533400" y="590550"/>
            <a:ext cx="8229600" cy="1188300"/>
          </a:xfrm>
          <a:prstGeom prst="rect">
            <a:avLst/>
          </a:prstGeom>
        </p:spPr>
        <p:txBody>
          <a:bodyPr lIns="91425" tIns="91425" rIns="91425" bIns="91425" anchor="b" anchorCtr="0">
            <a:noAutofit/>
          </a:bodyPr>
          <a:lstStyle/>
          <a:p>
            <a:pPr algn="ctr">
              <a:spcBef>
                <a:spcPts val="0"/>
              </a:spcBef>
              <a:buNone/>
            </a:pPr>
            <a:r>
              <a:rPr lang="en" sz="3600" dirty="0">
                <a:latin typeface="Georgia"/>
                <a:ea typeface="Georgia"/>
                <a:cs typeface="Georgia"/>
                <a:sym typeface="Georgia"/>
              </a:rPr>
              <a:t>Exploring What Life Holds in Store for High School Students</a:t>
            </a:r>
          </a:p>
        </p:txBody>
      </p:sp>
      <p:sp>
        <p:nvSpPr>
          <p:cNvPr id="73" name="Shape 73"/>
          <p:cNvSpPr txBox="1">
            <a:spLocks noGrp="1"/>
          </p:cNvSpPr>
          <p:nvPr>
            <p:ph type="body" idx="1"/>
          </p:nvPr>
        </p:nvSpPr>
        <p:spPr>
          <a:xfrm>
            <a:off x="457200" y="1962150"/>
            <a:ext cx="8229600" cy="1905225"/>
          </a:xfrm>
          <a:prstGeom prst="rect">
            <a:avLst/>
          </a:prstGeom>
        </p:spPr>
        <p:txBody>
          <a:bodyPr lIns="91425" tIns="91425" rIns="91425" bIns="91425" anchor="t" anchorCtr="0">
            <a:noAutofit/>
          </a:bodyPr>
          <a:lstStyle/>
          <a:p>
            <a:pPr marL="457200" lvl="0" indent="-419100" rtl="0">
              <a:spcBef>
                <a:spcPts val="1200"/>
              </a:spcBef>
              <a:buClr>
                <a:schemeClr val="dk1"/>
              </a:buClr>
              <a:buSzPct val="100000"/>
              <a:buFont typeface="Arial"/>
              <a:buChar char="●"/>
            </a:pPr>
            <a:r>
              <a:rPr lang="en" sz="2400" dirty="0">
                <a:latin typeface="Georgia"/>
                <a:ea typeface="Georgia"/>
                <a:cs typeface="Georgia"/>
                <a:sym typeface="Georgia"/>
              </a:rPr>
              <a:t>They’re poised on the brink of a brave, and sometimes frightening, new world</a:t>
            </a:r>
          </a:p>
          <a:p>
            <a:pPr marL="457200" lvl="0" indent="-419100" rtl="0">
              <a:spcBef>
                <a:spcPts val="1200"/>
              </a:spcBef>
              <a:buClr>
                <a:schemeClr val="dk1"/>
              </a:buClr>
              <a:buSzPct val="100000"/>
              <a:buFont typeface="Arial"/>
              <a:buChar char="●"/>
            </a:pPr>
            <a:r>
              <a:rPr lang="en" sz="2400" dirty="0">
                <a:latin typeface="Georgia"/>
                <a:ea typeface="Georgia"/>
                <a:cs typeface="Georgia"/>
                <a:sym typeface="Georgia"/>
              </a:rPr>
              <a:t>Books can help them make sense of what is going on in this unfamiliar landscape</a:t>
            </a:r>
          </a:p>
        </p:txBody>
      </p:sp>
      <p:pic>
        <p:nvPicPr>
          <p:cNvPr id="4"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3124200" y="590550"/>
            <a:ext cx="2981325" cy="3333750"/>
          </a:xfrm>
          <a:prstGeom prst="rect">
            <a:avLst/>
          </a:prstGeom>
          <a:noFill/>
          <a:ln>
            <a:noFill/>
          </a:ln>
        </p:spPr>
      </p:pic>
      <p:sp>
        <p:nvSpPr>
          <p:cNvPr id="79" name="Shape 79"/>
          <p:cNvSpPr txBox="1"/>
          <p:nvPr/>
        </p:nvSpPr>
        <p:spPr>
          <a:xfrm>
            <a:off x="2028462" y="3824652"/>
            <a:ext cx="5087100" cy="847499"/>
          </a:xfrm>
          <a:prstGeom prst="rect">
            <a:avLst/>
          </a:prstGeom>
          <a:noFill/>
          <a:ln>
            <a:noFill/>
          </a:ln>
        </p:spPr>
        <p:txBody>
          <a:bodyPr lIns="91425" tIns="91425" rIns="91425" bIns="91425" anchor="t" anchorCtr="0">
            <a:noAutofit/>
          </a:bodyPr>
          <a:lstStyle/>
          <a:p>
            <a:pPr algn="ctr">
              <a:spcBef>
                <a:spcPts val="0"/>
              </a:spcBef>
              <a:buNone/>
            </a:pPr>
            <a:r>
              <a:rPr lang="en" sz="2400" dirty="0">
                <a:latin typeface="Georgia"/>
                <a:ea typeface="Georgia"/>
                <a:cs typeface="Georgia"/>
                <a:sym typeface="Georgia"/>
              </a:rPr>
              <a:t>Simon &amp; Schuster/Recorded Books</a:t>
            </a:r>
          </a:p>
        </p:txBody>
      </p:sp>
      <p:pic>
        <p:nvPicPr>
          <p:cNvPr id="5" name="Picture 2" descr="http://audiopub.org/images/soundlearning.jpg"/>
          <p:cNvPicPr>
            <a:picLocks noChangeAspect="1" noChangeArrowheads="1"/>
          </p:cNvPicPr>
          <p:nvPr/>
        </p:nvPicPr>
        <p:blipFill>
          <a:blip r:embed="rId4"/>
          <a:srcRect/>
          <a:stretch>
            <a:fillRect/>
          </a:stretch>
        </p:blipFill>
        <p:spPr bwMode="auto">
          <a:xfrm>
            <a:off x="304800" y="4171950"/>
            <a:ext cx="1551958" cy="640080"/>
          </a:xfrm>
          <a:prstGeom prst="rect">
            <a:avLst/>
          </a:prstGeom>
          <a:noFill/>
        </p:spPr>
      </p:pic>
      <p:sp>
        <p:nvSpPr>
          <p:cNvPr id="6" name="Rectangle 5"/>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590550"/>
            <a:ext cx="8229600" cy="1169400"/>
          </a:xfrm>
          <a:prstGeom prst="rect">
            <a:avLst/>
          </a:prstGeom>
        </p:spPr>
        <p:txBody>
          <a:bodyPr lIns="91425" tIns="91425" rIns="91425" bIns="91425" anchor="b" anchorCtr="0">
            <a:noAutofit/>
          </a:bodyPr>
          <a:lstStyle/>
          <a:p>
            <a:pPr algn="ctr">
              <a:spcBef>
                <a:spcPts val="0"/>
              </a:spcBef>
              <a:buNone/>
            </a:pPr>
            <a:r>
              <a:rPr lang="en" sz="3400" dirty="0">
                <a:latin typeface="Georgia"/>
                <a:ea typeface="Georgia"/>
                <a:cs typeface="Georgia"/>
                <a:sym typeface="Georgia"/>
              </a:rPr>
              <a:t>Audio Formats Interpret Adult Books         for Teen Listeners</a:t>
            </a:r>
          </a:p>
        </p:txBody>
      </p:sp>
      <p:sp>
        <p:nvSpPr>
          <p:cNvPr id="85" name="Shape 85"/>
          <p:cNvSpPr txBox="1">
            <a:spLocks noGrp="1"/>
          </p:cNvSpPr>
          <p:nvPr>
            <p:ph type="body" idx="1"/>
          </p:nvPr>
        </p:nvSpPr>
        <p:spPr>
          <a:xfrm>
            <a:off x="609600" y="1733550"/>
            <a:ext cx="8305800" cy="2398423"/>
          </a:xfrm>
          <a:prstGeom prst="rect">
            <a:avLst/>
          </a:prstGeom>
        </p:spPr>
        <p:txBody>
          <a:bodyPr lIns="91425" tIns="91425" rIns="91425" bIns="91425" anchor="t" anchorCtr="0">
            <a:noAutofit/>
          </a:bodyPr>
          <a:lstStyle/>
          <a:p>
            <a:pPr marL="457200" lvl="0" indent="-419100" rtl="0">
              <a:spcBef>
                <a:spcPts val="1200"/>
              </a:spcBef>
              <a:buClr>
                <a:schemeClr val="dk1"/>
              </a:buClr>
              <a:buSzPct val="100000"/>
              <a:buFont typeface="Arial"/>
              <a:buChar char="●"/>
            </a:pPr>
            <a:r>
              <a:rPr lang="en" dirty="0">
                <a:latin typeface="Georgia"/>
                <a:ea typeface="Georgia"/>
                <a:cs typeface="Georgia"/>
                <a:sym typeface="Georgia"/>
              </a:rPr>
              <a:t>Teen readers often move between young adult literature and books targeted to an adult audience</a:t>
            </a:r>
          </a:p>
          <a:p>
            <a:pPr marL="457200" lvl="0" indent="-419100">
              <a:spcBef>
                <a:spcPts val="1200"/>
              </a:spcBef>
              <a:buClr>
                <a:schemeClr val="dk1"/>
              </a:buClr>
              <a:buSzPct val="100000"/>
              <a:buFont typeface="Arial"/>
              <a:buChar char="●"/>
            </a:pPr>
            <a:r>
              <a:rPr lang="en" dirty="0">
                <a:latin typeface="Georgia"/>
                <a:ea typeface="Georgia"/>
                <a:cs typeface="Georgia"/>
                <a:sym typeface="Georgia"/>
              </a:rPr>
              <a:t>Teachers, librarians, and parents are wise to offer a wide range of materials to these unpredictable reader/listeners</a:t>
            </a:r>
          </a:p>
        </p:txBody>
      </p:sp>
      <p:pic>
        <p:nvPicPr>
          <p:cNvPr id="4"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2819400" y="4171950"/>
            <a:ext cx="3307499" cy="601499"/>
          </a:xfrm>
          <a:prstGeom prst="rect">
            <a:avLst/>
          </a:prstGeom>
          <a:noFill/>
          <a:ln>
            <a:noFill/>
          </a:ln>
        </p:spPr>
        <p:txBody>
          <a:bodyPr lIns="91425" tIns="91425" rIns="91425" bIns="91425" anchor="t" anchorCtr="0">
            <a:noAutofit/>
          </a:bodyPr>
          <a:lstStyle/>
          <a:p>
            <a:pPr algn="ctr">
              <a:spcBef>
                <a:spcPts val="0"/>
              </a:spcBef>
              <a:buNone/>
            </a:pPr>
            <a:r>
              <a:rPr lang="en" sz="2400" dirty="0">
                <a:latin typeface="Georgia"/>
                <a:ea typeface="Georgia"/>
                <a:cs typeface="Georgia"/>
                <a:sym typeface="Georgia"/>
              </a:rPr>
              <a:t>L.A. Theatre Works</a:t>
            </a:r>
          </a:p>
        </p:txBody>
      </p:sp>
      <p:pic>
        <p:nvPicPr>
          <p:cNvPr id="91" name="Shape 91"/>
          <p:cNvPicPr preferRelativeResize="0">
            <a:picLocks noChangeAspect="1"/>
          </p:cNvPicPr>
          <p:nvPr/>
        </p:nvPicPr>
        <p:blipFill>
          <a:blip r:embed="rId3">
            <a:alphaModFix/>
          </a:blip>
          <a:stretch>
            <a:fillRect/>
          </a:stretch>
        </p:blipFill>
        <p:spPr>
          <a:xfrm>
            <a:off x="2743200" y="742950"/>
            <a:ext cx="3383280" cy="3383280"/>
          </a:xfrm>
          <a:prstGeom prst="rect">
            <a:avLst/>
          </a:prstGeom>
          <a:noFill/>
          <a:ln>
            <a:noFill/>
          </a:ln>
        </p:spPr>
      </p:pic>
      <p:pic>
        <p:nvPicPr>
          <p:cNvPr id="5" name="Picture 2" descr="http://audiopub.org/images/soundlearning.jpg"/>
          <p:cNvPicPr>
            <a:picLocks noChangeAspect="1" noChangeArrowheads="1"/>
          </p:cNvPicPr>
          <p:nvPr/>
        </p:nvPicPr>
        <p:blipFill>
          <a:blip r:embed="rId4"/>
          <a:srcRect/>
          <a:stretch>
            <a:fillRect/>
          </a:stretch>
        </p:blipFill>
        <p:spPr bwMode="auto">
          <a:xfrm>
            <a:off x="304800" y="4171950"/>
            <a:ext cx="1551958" cy="640080"/>
          </a:xfrm>
          <a:prstGeom prst="rect">
            <a:avLst/>
          </a:prstGeom>
          <a:noFill/>
        </p:spPr>
      </p:pic>
      <p:sp>
        <p:nvSpPr>
          <p:cNvPr id="6" name="Rectangle 5"/>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914400" y="438150"/>
            <a:ext cx="7239000" cy="861250"/>
          </a:xfrm>
          <a:prstGeom prst="rect">
            <a:avLst/>
          </a:prstGeom>
        </p:spPr>
        <p:txBody>
          <a:bodyPr lIns="91425" tIns="91425" rIns="91425" bIns="91425" anchor="b" anchorCtr="0">
            <a:noAutofit/>
          </a:bodyPr>
          <a:lstStyle/>
          <a:p>
            <a:pPr algn="ctr">
              <a:spcBef>
                <a:spcPts val="0"/>
              </a:spcBef>
              <a:buNone/>
            </a:pPr>
            <a:r>
              <a:rPr lang="en" sz="3600" b="0" dirty="0">
                <a:solidFill>
                  <a:schemeClr val="tx2"/>
                </a:solidFill>
                <a:effectLst/>
                <a:latin typeface="Georgia"/>
                <a:ea typeface="Georgia"/>
                <a:cs typeface="Georgia"/>
                <a:sym typeface="Georgia"/>
              </a:rPr>
              <a:t>Public Libraries &amp; Audiobooks</a:t>
            </a:r>
          </a:p>
        </p:txBody>
      </p:sp>
      <p:sp>
        <p:nvSpPr>
          <p:cNvPr id="97" name="Shape 97"/>
          <p:cNvSpPr txBox="1">
            <a:spLocks noGrp="1"/>
          </p:cNvSpPr>
          <p:nvPr>
            <p:ph type="subTitle" idx="1"/>
          </p:nvPr>
        </p:nvSpPr>
        <p:spPr>
          <a:xfrm>
            <a:off x="1447800" y="3638550"/>
            <a:ext cx="6400800" cy="571500"/>
          </a:xfrm>
          <a:prstGeom prst="rect">
            <a:avLst/>
          </a:prstGeom>
        </p:spPr>
        <p:txBody>
          <a:bodyPr lIns="91425" tIns="91425" rIns="91425" bIns="91425" anchor="t" anchorCtr="0">
            <a:noAutofit/>
          </a:bodyPr>
          <a:lstStyle/>
          <a:p>
            <a:pPr>
              <a:spcBef>
                <a:spcPts val="0"/>
              </a:spcBef>
              <a:buNone/>
            </a:pPr>
            <a:r>
              <a:rPr lang="en" sz="2400" dirty="0">
                <a:solidFill>
                  <a:schemeClr val="tx2"/>
                </a:solidFill>
                <a:latin typeface="Georgia"/>
                <a:ea typeface="Georgia"/>
                <a:cs typeface="Georgia"/>
                <a:sym typeface="Georgia"/>
              </a:rPr>
              <a:t>Partners in Promoting Listening &amp; Learning</a:t>
            </a:r>
          </a:p>
        </p:txBody>
      </p:sp>
      <p:pic>
        <p:nvPicPr>
          <p:cNvPr id="5" name="Picture 4"/>
          <p:cNvPicPr>
            <a:picLocks noChangeAspect="1"/>
          </p:cNvPicPr>
          <p:nvPr/>
        </p:nvPicPr>
        <p:blipFill>
          <a:blip r:embed="rId3"/>
          <a:srcRect l="20834" t="38746" r="21809" b="5128"/>
          <a:stretch>
            <a:fillRect/>
          </a:stretch>
        </p:blipFill>
        <p:spPr bwMode="auto">
          <a:xfrm>
            <a:off x="2514602" y="1352550"/>
            <a:ext cx="3987213" cy="2194560"/>
          </a:xfrm>
          <a:prstGeom prst="rect">
            <a:avLst/>
          </a:prstGeom>
          <a:noFill/>
          <a:ln w="9525">
            <a:noFill/>
            <a:miter lim="800000"/>
            <a:headEnd/>
            <a:tailEnd/>
          </a:ln>
        </p:spPr>
      </p:pic>
      <p:sp>
        <p:nvSpPr>
          <p:cNvPr id="7" name="Rectangle 6"/>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2667000" y="590550"/>
            <a:ext cx="3733800" cy="738202"/>
          </a:xfrm>
          <a:prstGeom prst="rect">
            <a:avLst/>
          </a:prstGeom>
        </p:spPr>
        <p:txBody>
          <a:bodyPr lIns="91425" tIns="91425" rIns="91425" bIns="91425" anchor="b" anchorCtr="0">
            <a:noAutofit/>
          </a:bodyPr>
          <a:lstStyle/>
          <a:p>
            <a:pPr>
              <a:spcBef>
                <a:spcPts val="0"/>
              </a:spcBef>
              <a:buNone/>
            </a:pPr>
            <a:r>
              <a:rPr lang="en" sz="3600" b="0" dirty="0">
                <a:solidFill>
                  <a:schemeClr val="tx2"/>
                </a:solidFill>
                <a:effectLst/>
                <a:latin typeface="Georgia"/>
                <a:ea typeface="Georgia"/>
                <a:cs typeface="Georgia"/>
                <a:sym typeface="Georgia"/>
              </a:rPr>
              <a:t>Research &amp; More</a:t>
            </a:r>
          </a:p>
        </p:txBody>
      </p:sp>
      <p:sp>
        <p:nvSpPr>
          <p:cNvPr id="103" name="Shape 103"/>
          <p:cNvSpPr txBox="1">
            <a:spLocks noGrp="1"/>
          </p:cNvSpPr>
          <p:nvPr>
            <p:ph type="subTitle" idx="1"/>
          </p:nvPr>
        </p:nvSpPr>
        <p:spPr>
          <a:xfrm>
            <a:off x="2971800" y="3867150"/>
            <a:ext cx="3276600" cy="685800"/>
          </a:xfrm>
          <a:prstGeom prst="rect">
            <a:avLst/>
          </a:prstGeom>
        </p:spPr>
        <p:txBody>
          <a:bodyPr lIns="91425" tIns="91425" rIns="91425" bIns="91425" anchor="t" anchorCtr="0">
            <a:noAutofit/>
          </a:bodyPr>
          <a:lstStyle/>
          <a:p>
            <a:pPr algn="ctr">
              <a:spcBef>
                <a:spcPts val="0"/>
              </a:spcBef>
              <a:buNone/>
            </a:pPr>
            <a:r>
              <a:rPr lang="en" sz="2400" dirty="0">
                <a:solidFill>
                  <a:schemeClr val="tx2"/>
                </a:solidFill>
                <a:latin typeface="Georgia"/>
                <a:ea typeface="Georgia"/>
                <a:cs typeface="Georgia"/>
                <a:sym typeface="Georgia"/>
              </a:rPr>
              <a:t>Connecting the Dots</a:t>
            </a:r>
          </a:p>
        </p:txBody>
      </p:sp>
      <p:pic>
        <p:nvPicPr>
          <p:cNvPr id="19458" name="Picture 2" descr="A section from the infographic"/>
          <p:cNvPicPr>
            <a:picLocks noChangeAspect="1" noChangeArrowheads="1"/>
          </p:cNvPicPr>
          <p:nvPr/>
        </p:nvPicPr>
        <p:blipFill>
          <a:blip r:embed="rId3"/>
          <a:srcRect/>
          <a:stretch>
            <a:fillRect/>
          </a:stretch>
        </p:blipFill>
        <p:spPr bwMode="auto">
          <a:xfrm>
            <a:off x="2133602" y="1276350"/>
            <a:ext cx="4908587" cy="2377440"/>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1000" y="3932167"/>
            <a:ext cx="1371600" cy="1097280"/>
          </a:xfrm>
          <a:prstGeom prst="rect">
            <a:avLst/>
          </a:prstGeom>
          <a:noFill/>
        </p:spPr>
      </p:pic>
      <p:sp>
        <p:nvSpPr>
          <p:cNvPr id="7" name="Rectangle 6"/>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895350"/>
            <a:ext cx="6324600" cy="1938992"/>
          </a:xfrm>
          <a:prstGeom prst="rect">
            <a:avLst/>
          </a:prstGeom>
          <a:noFill/>
        </p:spPr>
        <p:txBody>
          <a:bodyPr wrap="square" rtlCol="0">
            <a:spAutoFit/>
          </a:bodyPr>
          <a:lstStyle/>
          <a:p>
            <a:pPr algn="ctr"/>
            <a:endParaRPr lang="en-US" sz="6000" dirty="0">
              <a:solidFill>
                <a:schemeClr val="tx2"/>
              </a:solidFill>
              <a:latin typeface="Georgia" pitchFamily="18" charset="0"/>
            </a:endParaRPr>
          </a:p>
          <a:p>
            <a:pPr algn="ctr"/>
            <a:r>
              <a:rPr lang="en-US" sz="6000" dirty="0">
                <a:solidFill>
                  <a:schemeClr val="tx2"/>
                </a:solidFill>
                <a:latin typeface="Georgia" pitchFamily="18" charset="0"/>
              </a:rPr>
              <a:t>Q&amp;A</a:t>
            </a:r>
            <a:endParaRPr lang="en-US" sz="3200" dirty="0">
              <a:solidFill>
                <a:schemeClr val="tx2"/>
              </a:solidFill>
              <a:latin typeface="Georgia" pitchFamily="18" charset="0"/>
            </a:endParaRPr>
          </a:p>
        </p:txBody>
      </p:sp>
      <p:sp>
        <p:nvSpPr>
          <p:cNvPr id="9" name="Rectangle 8"/>
          <p:cNvSpPr/>
          <p:nvPr/>
        </p:nvSpPr>
        <p:spPr>
          <a:xfrm>
            <a:off x="3429000" y="45529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2" name="Picture 1"/>
          <p:cNvPicPr>
            <a:picLocks noChangeAspect="1"/>
          </p:cNvPicPr>
          <p:nvPr/>
        </p:nvPicPr>
        <p:blipFill>
          <a:blip r:embed="rId2"/>
          <a:stretch>
            <a:fillRect/>
          </a:stretch>
        </p:blipFill>
        <p:spPr>
          <a:xfrm>
            <a:off x="152400" y="3700449"/>
            <a:ext cx="1778000" cy="1422400"/>
          </a:xfrm>
          <a:prstGeom prst="rect">
            <a:avLst/>
          </a:prstGeom>
        </p:spPr>
      </p:pic>
      <p:pic>
        <p:nvPicPr>
          <p:cNvPr id="5" name="Picture 4"/>
          <p:cNvPicPr>
            <a:picLocks noChangeAspect="1"/>
          </p:cNvPicPr>
          <p:nvPr/>
        </p:nvPicPr>
        <p:blipFill>
          <a:blip r:embed="rId3"/>
          <a:stretch>
            <a:fillRect/>
          </a:stretch>
        </p:blipFill>
        <p:spPr>
          <a:xfrm>
            <a:off x="6096000" y="4095750"/>
            <a:ext cx="2832100" cy="838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0" y="895351"/>
            <a:ext cx="914400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endParaRPr lang="en-US" altLang="en-US" sz="3200" kern="1200">
              <a:solidFill>
                <a:prstClr val="black"/>
              </a:solidFill>
              <a:latin typeface="Calibri" panose="020F0502020204030204" pitchFamily="34" charset="0"/>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048" y="1260601"/>
            <a:ext cx="6044568" cy="2620887"/>
          </a:xfrm>
          <a:prstGeom prst="rect">
            <a:avLst/>
          </a:prstGeom>
        </p:spPr>
      </p:pic>
      <p:sp>
        <p:nvSpPr>
          <p:cNvPr id="2" name="TextBox 1"/>
          <p:cNvSpPr txBox="1"/>
          <p:nvPr/>
        </p:nvSpPr>
        <p:spPr>
          <a:xfrm>
            <a:off x="1642051" y="4108238"/>
            <a:ext cx="6513921" cy="369332"/>
          </a:xfrm>
          <a:prstGeom prst="rect">
            <a:avLst/>
          </a:prstGeom>
          <a:noFill/>
        </p:spPr>
        <p:txBody>
          <a:bodyPr wrap="square" rtlCol="0">
            <a:spAutoFit/>
          </a:bodyPr>
          <a:lstStyle/>
          <a:p>
            <a:pPr defTabSz="457200"/>
            <a:r>
              <a:rPr lang="en-US" sz="1800" kern="1200" dirty="0">
                <a:solidFill>
                  <a:prstClr val="black"/>
                </a:solidFill>
                <a:latin typeface="Calibri"/>
                <a:ea typeface="+mn-ea"/>
                <a:cs typeface="+mn-cs"/>
                <a:hlinkClick r:id="rId4"/>
              </a:rPr>
              <a:t>https://www.audiopub.org/audiobook-community-for-listeners</a:t>
            </a:r>
            <a:r>
              <a:rPr lang="en-US" sz="1800" kern="1200" dirty="0">
                <a:solidFill>
                  <a:prstClr val="black"/>
                </a:solidFill>
                <a:latin typeface="Calibri"/>
                <a:ea typeface="+mn-ea"/>
                <a:cs typeface="+mn-cs"/>
              </a:rPr>
              <a:t> </a:t>
            </a:r>
          </a:p>
        </p:txBody>
      </p:sp>
    </p:spTree>
    <p:extLst>
      <p:ext uri="{BB962C8B-B14F-4D97-AF65-F5344CB8AC3E}">
        <p14:creationId xmlns:p14="http://schemas.microsoft.com/office/powerpoint/2010/main" val="222782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0" y="895351"/>
            <a:ext cx="914400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endParaRPr lang="en-US" altLang="en-US" sz="3200" kern="1200">
              <a:solidFill>
                <a:prstClr val="black"/>
              </a:solidFill>
              <a:latin typeface="Calibri" panose="020F0502020204030204" pitchFamily="34" charset="0"/>
              <a:cs typeface="+mn-cs"/>
            </a:endParaRPr>
          </a:p>
        </p:txBody>
      </p:sp>
      <p:sp>
        <p:nvSpPr>
          <p:cNvPr id="15363" name="Title 1"/>
          <p:cNvSpPr txBox="1">
            <a:spLocks/>
          </p:cNvSpPr>
          <p:nvPr/>
        </p:nvSpPr>
        <p:spPr bwMode="auto">
          <a:xfrm>
            <a:off x="1828800" y="514350"/>
            <a:ext cx="5665510"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r>
              <a:rPr lang="en-US" sz="3600" dirty="0">
                <a:solidFill>
                  <a:schemeClr val="tx2"/>
                </a:solidFill>
                <a:latin typeface="Georgia" panose="02040502050405020303" pitchFamily="18" charset="0"/>
              </a:rPr>
              <a:t>Sales Growth</a:t>
            </a:r>
          </a:p>
          <a:p>
            <a:pPr algn="ctr" defTabSz="457200"/>
            <a:endParaRPr lang="en-US" sz="3600" kern="1200" dirty="0">
              <a:solidFill>
                <a:prstClr val="black">
                  <a:lumMod val="65000"/>
                  <a:lumOff val="35000"/>
                </a:prstClr>
              </a:solidFill>
              <a:cs typeface="+mn-cs"/>
            </a:endParaRPr>
          </a:p>
          <a:p>
            <a:pPr algn="ctr" defTabSz="457200"/>
            <a:r>
              <a:rPr lang="en-US" sz="3200" b="1" kern="1200" dirty="0">
                <a:solidFill>
                  <a:srgbClr val="00B050"/>
                </a:solidFill>
                <a:cs typeface="+mn-cs"/>
              </a:rPr>
              <a:t>20.7% Sales Increase </a:t>
            </a:r>
          </a:p>
          <a:p>
            <a:pPr algn="ctr" defTabSz="457200"/>
            <a:r>
              <a:rPr lang="en-US" sz="3200" b="1" kern="1200" dirty="0">
                <a:solidFill>
                  <a:srgbClr val="00B050"/>
                </a:solidFill>
                <a:cs typeface="+mn-cs"/>
              </a:rPr>
              <a:t>24.1% Units Increase</a:t>
            </a:r>
          </a:p>
          <a:p>
            <a:pPr algn="ctr" defTabSz="457200"/>
            <a:endParaRPr lang="en-US" sz="1800" kern="1200" dirty="0">
              <a:solidFill>
                <a:prstClr val="black">
                  <a:lumMod val="65000"/>
                  <a:lumOff val="35000"/>
                </a:prstClr>
              </a:solidFill>
              <a:cs typeface="+mn-cs"/>
            </a:endParaRPr>
          </a:p>
        </p:txBody>
      </p:sp>
      <p:sp>
        <p:nvSpPr>
          <p:cNvPr id="5" name="Title 1"/>
          <p:cNvSpPr txBox="1">
            <a:spLocks/>
          </p:cNvSpPr>
          <p:nvPr/>
        </p:nvSpPr>
        <p:spPr>
          <a:xfrm>
            <a:off x="400639" y="605434"/>
            <a:ext cx="8229600" cy="579835"/>
          </a:xfrm>
          <a:prstGeom prst="rect">
            <a:avLst/>
          </a:prstGeom>
        </p:spPr>
        <p:txBody>
          <a:bodyPr anchor="b">
            <a:normAutofit fontScale="92500" lnSpcReduction="20000"/>
          </a:bodyPr>
          <a:lstStyle>
            <a:lvl1pPr algn="l" rtl="0" eaLnBrk="0" fontAlgn="base" hangingPunct="0">
              <a:lnSpc>
                <a:spcPct val="85000"/>
              </a:lnSpc>
              <a:spcBef>
                <a:spcPct val="0"/>
              </a:spcBef>
              <a:spcAft>
                <a:spcPct val="0"/>
              </a:spcAft>
              <a:defRPr sz="4800" kern="1200" spc="-50">
                <a:solidFill>
                  <a:srgbClr val="40404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457200">
              <a:defRPr/>
            </a:pPr>
            <a:endParaRPr lang="en-US" dirty="0">
              <a:latin typeface="Arial"/>
              <a:cs typeface="Arial"/>
            </a:endParaRPr>
          </a:p>
        </p:txBody>
      </p:sp>
      <p:sp>
        <p:nvSpPr>
          <p:cNvPr id="6" name="Up Arrow 5"/>
          <p:cNvSpPr/>
          <p:nvPr/>
        </p:nvSpPr>
        <p:spPr>
          <a:xfrm>
            <a:off x="3448881" y="3183007"/>
            <a:ext cx="1958009" cy="1714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kern="1200">
              <a:solidFill>
                <a:prstClr val="white"/>
              </a:solidFill>
              <a:latin typeface="Calibri"/>
            </a:endParaRPr>
          </a:p>
        </p:txBody>
      </p:sp>
      <p:sp>
        <p:nvSpPr>
          <p:cNvPr id="2" name="TextBox 1"/>
          <p:cNvSpPr txBox="1"/>
          <p:nvPr/>
        </p:nvSpPr>
        <p:spPr>
          <a:xfrm>
            <a:off x="263950" y="4446067"/>
            <a:ext cx="3723588" cy="307777"/>
          </a:xfrm>
          <a:prstGeom prst="rect">
            <a:avLst/>
          </a:prstGeom>
          <a:noFill/>
        </p:spPr>
        <p:txBody>
          <a:bodyPr wrap="square" rtlCol="0">
            <a:spAutoFit/>
          </a:bodyPr>
          <a:lstStyle/>
          <a:p>
            <a:pPr defTabSz="457200"/>
            <a:r>
              <a:rPr lang="en-US" kern="1200" dirty="0">
                <a:solidFill>
                  <a:prstClr val="black"/>
                </a:solidFill>
                <a:latin typeface="Calibri"/>
                <a:ea typeface="+mn-ea"/>
                <a:cs typeface="+mn-cs"/>
              </a:rPr>
              <a:t>Audio Publishers Association Sales Survey 2015</a:t>
            </a:r>
          </a:p>
        </p:txBody>
      </p:sp>
    </p:spTree>
    <p:extLst>
      <p:ext uri="{BB962C8B-B14F-4D97-AF65-F5344CB8AC3E}">
        <p14:creationId xmlns:p14="http://schemas.microsoft.com/office/powerpoint/2010/main" val="417822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0" y="895351"/>
            <a:ext cx="914400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endParaRPr lang="en-US" altLang="en-US" sz="3200" kern="1200">
              <a:solidFill>
                <a:prstClr val="black"/>
              </a:solidFill>
              <a:latin typeface="Calibri" panose="020F0502020204030204" pitchFamily="34" charset="0"/>
              <a:cs typeface="+mn-cs"/>
            </a:endParaRPr>
          </a:p>
        </p:txBody>
      </p:sp>
      <p:sp>
        <p:nvSpPr>
          <p:cNvPr id="15363" name="Title 1"/>
          <p:cNvSpPr txBox="1">
            <a:spLocks/>
          </p:cNvSpPr>
          <p:nvPr/>
        </p:nvSpPr>
        <p:spPr bwMode="auto">
          <a:xfrm>
            <a:off x="3195689" y="1375175"/>
            <a:ext cx="2762053" cy="284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457200"/>
            <a:r>
              <a:rPr lang="en-US" sz="2400" b="1" u="sng" kern="1200" dirty="0">
                <a:solidFill>
                  <a:prstClr val="black">
                    <a:lumMod val="65000"/>
                    <a:lumOff val="35000"/>
                  </a:prstClr>
                </a:solidFill>
                <a:cs typeface="+mn-cs"/>
              </a:rPr>
              <a:t>Year</a:t>
            </a:r>
            <a:r>
              <a:rPr lang="en-US" sz="2400" b="1" kern="1200" dirty="0">
                <a:solidFill>
                  <a:prstClr val="black">
                    <a:lumMod val="65000"/>
                    <a:lumOff val="35000"/>
                  </a:prstClr>
                </a:solidFill>
                <a:cs typeface="+mn-cs"/>
              </a:rPr>
              <a:t>		 </a:t>
            </a:r>
            <a:r>
              <a:rPr lang="en-US" sz="2400" b="1" u="sng" kern="1200" dirty="0">
                <a:solidFill>
                  <a:prstClr val="black">
                    <a:lumMod val="65000"/>
                    <a:lumOff val="35000"/>
                  </a:prstClr>
                </a:solidFill>
                <a:cs typeface="+mn-cs"/>
              </a:rPr>
              <a:t>Titles </a:t>
            </a:r>
            <a:r>
              <a:rPr lang="en-US" sz="2400" b="1" kern="1200" dirty="0">
                <a:solidFill>
                  <a:prstClr val="black">
                    <a:lumMod val="65000"/>
                    <a:lumOff val="35000"/>
                  </a:prstClr>
                </a:solidFill>
                <a:cs typeface="+mn-cs"/>
              </a:rPr>
              <a:t>				</a:t>
            </a:r>
          </a:p>
          <a:p>
            <a:pPr algn="just" defTabSz="457200"/>
            <a:r>
              <a:rPr lang="en-US" sz="2400" b="1" kern="1200" dirty="0">
                <a:solidFill>
                  <a:prstClr val="black">
                    <a:lumMod val="65000"/>
                    <a:lumOff val="35000"/>
                  </a:prstClr>
                </a:solidFill>
                <a:cs typeface="+mn-cs"/>
              </a:rPr>
              <a:t>2015		35,574</a:t>
            </a:r>
          </a:p>
          <a:p>
            <a:pPr algn="just" defTabSz="457200"/>
            <a:r>
              <a:rPr lang="en-US" sz="2400" b="1" kern="1200" dirty="0">
                <a:solidFill>
                  <a:prstClr val="black">
                    <a:lumMod val="65000"/>
                    <a:lumOff val="35000"/>
                  </a:prstClr>
                </a:solidFill>
                <a:cs typeface="+mn-cs"/>
              </a:rPr>
              <a:t>2014		25,787</a:t>
            </a:r>
            <a:endParaRPr lang="en-US" sz="2400" kern="1200" dirty="0">
              <a:solidFill>
                <a:prstClr val="black">
                  <a:lumMod val="65000"/>
                  <a:lumOff val="35000"/>
                </a:prstClr>
              </a:solidFill>
              <a:cs typeface="+mn-cs"/>
            </a:endParaRPr>
          </a:p>
          <a:p>
            <a:pPr algn="just" defTabSz="457200"/>
            <a:r>
              <a:rPr lang="en-US" sz="2400" b="1" kern="1200" dirty="0">
                <a:solidFill>
                  <a:prstClr val="black">
                    <a:lumMod val="65000"/>
                    <a:lumOff val="35000"/>
                  </a:prstClr>
                </a:solidFill>
                <a:cs typeface="+mn-cs"/>
              </a:rPr>
              <a:t>2013		24,755</a:t>
            </a:r>
            <a:endParaRPr lang="en-US" sz="2400" kern="1200" dirty="0">
              <a:solidFill>
                <a:prstClr val="black">
                  <a:lumMod val="65000"/>
                  <a:lumOff val="35000"/>
                </a:prstClr>
              </a:solidFill>
              <a:cs typeface="+mn-cs"/>
            </a:endParaRPr>
          </a:p>
          <a:p>
            <a:pPr algn="just" defTabSz="457200"/>
            <a:r>
              <a:rPr lang="en-US" sz="2400" b="1" kern="1200" dirty="0">
                <a:solidFill>
                  <a:prstClr val="black">
                    <a:lumMod val="65000"/>
                    <a:lumOff val="35000"/>
                  </a:prstClr>
                </a:solidFill>
                <a:cs typeface="+mn-cs"/>
              </a:rPr>
              <a:t>2012		16,309</a:t>
            </a:r>
            <a:endParaRPr lang="en-US" sz="2400" kern="1200" dirty="0">
              <a:solidFill>
                <a:prstClr val="black">
                  <a:lumMod val="65000"/>
                  <a:lumOff val="35000"/>
                </a:prstClr>
              </a:solidFill>
              <a:cs typeface="+mn-cs"/>
            </a:endParaRPr>
          </a:p>
          <a:p>
            <a:pPr algn="just" defTabSz="457200"/>
            <a:r>
              <a:rPr lang="en-US" sz="2400" b="1" kern="1200" dirty="0">
                <a:solidFill>
                  <a:prstClr val="black">
                    <a:lumMod val="65000"/>
                    <a:lumOff val="35000"/>
                  </a:prstClr>
                </a:solidFill>
                <a:cs typeface="+mn-cs"/>
              </a:rPr>
              <a:t>2011		 7,237</a:t>
            </a:r>
          </a:p>
          <a:p>
            <a:pPr defTabSz="457200"/>
            <a:endParaRPr lang="en-US" sz="2400" kern="1200" dirty="0">
              <a:solidFill>
                <a:prstClr val="black">
                  <a:lumMod val="65000"/>
                  <a:lumOff val="35000"/>
                </a:prstClr>
              </a:solidFill>
              <a:cs typeface="+mn-cs"/>
            </a:endParaRPr>
          </a:p>
          <a:p>
            <a:pPr defTabSz="457200"/>
            <a:endParaRPr lang="en-US" sz="2400" kern="1200" dirty="0">
              <a:solidFill>
                <a:prstClr val="black">
                  <a:lumMod val="65000"/>
                  <a:lumOff val="35000"/>
                </a:prstClr>
              </a:solidFill>
              <a:cs typeface="+mn-cs"/>
            </a:endParaRPr>
          </a:p>
          <a:p>
            <a:pPr algn="just" defTabSz="457200"/>
            <a:endParaRPr lang="en-US" sz="1800" kern="1200" dirty="0">
              <a:solidFill>
                <a:prstClr val="black">
                  <a:lumMod val="65000"/>
                  <a:lumOff val="35000"/>
                </a:prstClr>
              </a:solidFill>
              <a:cs typeface="+mn-cs"/>
            </a:endParaRPr>
          </a:p>
        </p:txBody>
      </p:sp>
      <p:sp>
        <p:nvSpPr>
          <p:cNvPr id="5" name="Title 1"/>
          <p:cNvSpPr txBox="1">
            <a:spLocks/>
          </p:cNvSpPr>
          <p:nvPr/>
        </p:nvSpPr>
        <p:spPr>
          <a:xfrm>
            <a:off x="400639" y="605434"/>
            <a:ext cx="8229600" cy="579835"/>
          </a:xfrm>
          <a:prstGeom prst="rect">
            <a:avLst/>
          </a:prstGeom>
        </p:spPr>
        <p:txBody>
          <a:bodyPr anchor="b">
            <a:normAutofit fontScale="92500" lnSpcReduction="20000"/>
          </a:bodyPr>
          <a:lstStyle>
            <a:lvl1pPr algn="l" rtl="0" eaLnBrk="0" fontAlgn="base" hangingPunct="0">
              <a:lnSpc>
                <a:spcPct val="85000"/>
              </a:lnSpc>
              <a:spcBef>
                <a:spcPct val="0"/>
              </a:spcBef>
              <a:spcAft>
                <a:spcPct val="0"/>
              </a:spcAft>
              <a:defRPr sz="4800" kern="1200" spc="-50">
                <a:solidFill>
                  <a:srgbClr val="40404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457200">
              <a:defRPr/>
            </a:pPr>
            <a:r>
              <a:rPr lang="en-US" dirty="0">
                <a:solidFill>
                  <a:schemeClr val="tx2"/>
                </a:solidFill>
                <a:latin typeface="Georgia" panose="02040502050405020303" pitchFamily="18" charset="0"/>
                <a:cs typeface="Arial"/>
              </a:rPr>
              <a:t>Titles Published</a:t>
            </a:r>
          </a:p>
        </p:txBody>
      </p:sp>
      <p:sp>
        <p:nvSpPr>
          <p:cNvPr id="2" name="Rectangle 1"/>
          <p:cNvSpPr/>
          <p:nvPr/>
        </p:nvSpPr>
        <p:spPr>
          <a:xfrm>
            <a:off x="169195" y="4380907"/>
            <a:ext cx="4192323" cy="307777"/>
          </a:xfrm>
          <a:prstGeom prst="rect">
            <a:avLst/>
          </a:prstGeom>
        </p:spPr>
        <p:txBody>
          <a:bodyPr wrap="none">
            <a:spAutoFit/>
          </a:bodyPr>
          <a:lstStyle/>
          <a:p>
            <a:pPr defTabSz="457200"/>
            <a:r>
              <a:rPr lang="en-US" kern="1200" dirty="0">
                <a:solidFill>
                  <a:prstClr val="black"/>
                </a:solidFill>
                <a:latin typeface="Calibri"/>
                <a:ea typeface="+mn-ea"/>
                <a:cs typeface="+mn-cs"/>
              </a:rPr>
              <a:t>Audio Publishers Association Sales Surveys 2011 - 2015</a:t>
            </a:r>
          </a:p>
        </p:txBody>
      </p:sp>
    </p:spTree>
    <p:extLst>
      <p:ext uri="{BB962C8B-B14F-4D97-AF65-F5344CB8AC3E}">
        <p14:creationId xmlns:p14="http://schemas.microsoft.com/office/powerpoint/2010/main" val="108276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0" y="895351"/>
            <a:ext cx="914400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endParaRPr lang="en-US" altLang="en-US" sz="3200" kern="1200">
              <a:solidFill>
                <a:prstClr val="black"/>
              </a:solidFill>
              <a:latin typeface="Calibri" panose="020F0502020204030204" pitchFamily="34" charset="0"/>
              <a:cs typeface="+mn-cs"/>
            </a:endParaRPr>
          </a:p>
        </p:txBody>
      </p:sp>
      <p:sp>
        <p:nvSpPr>
          <p:cNvPr id="5" name="Title 1"/>
          <p:cNvSpPr txBox="1">
            <a:spLocks/>
          </p:cNvSpPr>
          <p:nvPr/>
        </p:nvSpPr>
        <p:spPr>
          <a:xfrm>
            <a:off x="400639" y="605434"/>
            <a:ext cx="8229600" cy="880485"/>
          </a:xfrm>
          <a:prstGeom prst="rect">
            <a:avLst/>
          </a:prstGeom>
        </p:spPr>
        <p:txBody>
          <a:bodyPr anchor="b">
            <a:normAutofit fontScale="55000" lnSpcReduction="20000"/>
          </a:bodyPr>
          <a:lstStyle>
            <a:lvl1pPr algn="l" rtl="0" eaLnBrk="0" fontAlgn="base" hangingPunct="0">
              <a:lnSpc>
                <a:spcPct val="85000"/>
              </a:lnSpc>
              <a:spcBef>
                <a:spcPct val="0"/>
              </a:spcBef>
              <a:spcAft>
                <a:spcPct val="0"/>
              </a:spcAft>
              <a:defRPr sz="4800" kern="1200" spc="-50">
                <a:solidFill>
                  <a:srgbClr val="40404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457200">
              <a:defRPr/>
            </a:pPr>
            <a:endParaRPr lang="en-US" dirty="0">
              <a:solidFill>
                <a:schemeClr val="tx2"/>
              </a:solidFill>
              <a:latin typeface="Georgia" panose="02040502050405020303" pitchFamily="18" charset="0"/>
              <a:cs typeface="Arial"/>
            </a:endParaRPr>
          </a:p>
          <a:p>
            <a:pPr algn="ctr" defTabSz="457200">
              <a:defRPr/>
            </a:pPr>
            <a:r>
              <a:rPr lang="en-US" sz="8600" dirty="0">
                <a:solidFill>
                  <a:schemeClr val="tx2"/>
                </a:solidFill>
                <a:latin typeface="Georgia" panose="02040502050405020303" pitchFamily="18" charset="0"/>
                <a:cs typeface="Arial"/>
              </a:rPr>
              <a:t>Library Usage</a:t>
            </a:r>
          </a:p>
          <a:p>
            <a:pPr algn="ctr" defTabSz="457200">
              <a:defRPr/>
            </a:pPr>
            <a:endParaRPr lang="en-US" dirty="0">
              <a:latin typeface="Arial"/>
              <a:cs typeface="Arial"/>
            </a:endParaRPr>
          </a:p>
        </p:txBody>
      </p:sp>
      <p:sp>
        <p:nvSpPr>
          <p:cNvPr id="2" name="TextBox 1"/>
          <p:cNvSpPr txBox="1"/>
          <p:nvPr/>
        </p:nvSpPr>
        <p:spPr>
          <a:xfrm>
            <a:off x="263950" y="4446067"/>
            <a:ext cx="3723588" cy="307777"/>
          </a:xfrm>
          <a:prstGeom prst="rect">
            <a:avLst/>
          </a:prstGeom>
          <a:noFill/>
        </p:spPr>
        <p:txBody>
          <a:bodyPr wrap="square" rtlCol="0">
            <a:spAutoFit/>
          </a:bodyPr>
          <a:lstStyle/>
          <a:p>
            <a:pPr defTabSz="457200"/>
            <a:r>
              <a:rPr lang="en-US" kern="1200" dirty="0">
                <a:solidFill>
                  <a:prstClr val="black"/>
                </a:solidFill>
                <a:latin typeface="Calibri"/>
                <a:ea typeface="+mn-ea"/>
                <a:cs typeface="+mn-cs"/>
              </a:rPr>
              <a:t>Library Journal Audiobook Survey 2016</a:t>
            </a:r>
          </a:p>
        </p:txBody>
      </p:sp>
      <p:sp>
        <p:nvSpPr>
          <p:cNvPr id="3" name="TextBox 2"/>
          <p:cNvSpPr txBox="1"/>
          <p:nvPr/>
        </p:nvSpPr>
        <p:spPr>
          <a:xfrm>
            <a:off x="1447800" y="1516943"/>
            <a:ext cx="6553200" cy="830997"/>
          </a:xfrm>
          <a:prstGeom prst="rect">
            <a:avLst/>
          </a:prstGeom>
          <a:noFill/>
        </p:spPr>
        <p:txBody>
          <a:bodyPr wrap="square" rtlCol="0">
            <a:spAutoFit/>
          </a:bodyPr>
          <a:lstStyle/>
          <a:p>
            <a:pPr algn="ctr"/>
            <a:r>
              <a:rPr lang="en-US" sz="2400" dirty="0"/>
              <a:t>86% of respondents saw an increase in the usage of digital audiobooks in the past year</a:t>
            </a:r>
          </a:p>
        </p:txBody>
      </p:sp>
      <p:sp>
        <p:nvSpPr>
          <p:cNvPr id="9" name="Up Arrow 5"/>
          <p:cNvSpPr/>
          <p:nvPr/>
        </p:nvSpPr>
        <p:spPr>
          <a:xfrm>
            <a:off x="3536434" y="3070368"/>
            <a:ext cx="1958009" cy="1714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1800" kern="1200">
              <a:solidFill>
                <a:prstClr val="white"/>
              </a:solidFill>
              <a:latin typeface="Calibri"/>
            </a:endParaRPr>
          </a:p>
        </p:txBody>
      </p:sp>
    </p:spTree>
    <p:extLst>
      <p:ext uri="{BB962C8B-B14F-4D97-AF65-F5344CB8AC3E}">
        <p14:creationId xmlns:p14="http://schemas.microsoft.com/office/powerpoint/2010/main" val="857887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p:cNvSpPr>
          <p:nvPr/>
        </p:nvSpPr>
        <p:spPr bwMode="auto">
          <a:xfrm>
            <a:off x="0" y="895351"/>
            <a:ext cx="9144000" cy="319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defTabSz="457200"/>
            <a:endParaRPr lang="en-US" altLang="en-US" sz="3200" kern="1200">
              <a:solidFill>
                <a:prstClr val="black"/>
              </a:solidFill>
              <a:latin typeface="Calibri" panose="020F0502020204030204" pitchFamily="34" charset="0"/>
              <a:cs typeface="+mn-cs"/>
            </a:endParaRPr>
          </a:p>
        </p:txBody>
      </p:sp>
      <p:sp>
        <p:nvSpPr>
          <p:cNvPr id="5" name="Title 1"/>
          <p:cNvSpPr txBox="1">
            <a:spLocks/>
          </p:cNvSpPr>
          <p:nvPr/>
        </p:nvSpPr>
        <p:spPr>
          <a:xfrm>
            <a:off x="400639" y="605434"/>
            <a:ext cx="8229600" cy="579835"/>
          </a:xfrm>
          <a:prstGeom prst="rect">
            <a:avLst/>
          </a:prstGeom>
        </p:spPr>
        <p:txBody>
          <a:bodyPr anchor="b">
            <a:normAutofit fontScale="92500" lnSpcReduction="20000"/>
          </a:bodyPr>
          <a:lstStyle>
            <a:lvl1pPr algn="l" rtl="0" eaLnBrk="0" fontAlgn="base" hangingPunct="0">
              <a:lnSpc>
                <a:spcPct val="85000"/>
              </a:lnSpc>
              <a:spcBef>
                <a:spcPct val="0"/>
              </a:spcBef>
              <a:spcAft>
                <a:spcPct val="0"/>
              </a:spcAft>
              <a:defRPr sz="4800" kern="1200" spc="-50">
                <a:solidFill>
                  <a:srgbClr val="404040"/>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ea typeface="ＭＳ Ｐゴシック" charset="0"/>
                <a:cs typeface="ＭＳ Ｐゴシック"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a:lstStyle>
          <a:p>
            <a:pPr algn="ctr" defTabSz="457200">
              <a:defRPr/>
            </a:pPr>
            <a:endParaRPr lang="en-US" dirty="0">
              <a:latin typeface="Arial"/>
              <a:cs typeface="Arial"/>
            </a:endParaRPr>
          </a:p>
        </p:txBody>
      </p:sp>
      <p:sp>
        <p:nvSpPr>
          <p:cNvPr id="2" name="TextBox 1"/>
          <p:cNvSpPr txBox="1"/>
          <p:nvPr/>
        </p:nvSpPr>
        <p:spPr>
          <a:xfrm>
            <a:off x="263950" y="4446067"/>
            <a:ext cx="3723588" cy="307777"/>
          </a:xfrm>
          <a:prstGeom prst="rect">
            <a:avLst/>
          </a:prstGeom>
          <a:noFill/>
        </p:spPr>
        <p:txBody>
          <a:bodyPr wrap="square" rtlCol="0">
            <a:spAutoFit/>
          </a:bodyPr>
          <a:lstStyle/>
          <a:p>
            <a:pPr defTabSz="457200"/>
            <a:r>
              <a:rPr lang="en-US" kern="1200" dirty="0">
                <a:solidFill>
                  <a:prstClr val="black"/>
                </a:solidFill>
                <a:latin typeface="Calibri"/>
                <a:ea typeface="+mn-ea"/>
                <a:cs typeface="+mn-cs"/>
              </a:rPr>
              <a:t>Library Journal Audiobook Survey 2016</a:t>
            </a:r>
          </a:p>
        </p:txBody>
      </p:sp>
      <p:pic>
        <p:nvPicPr>
          <p:cNvPr id="8" name="Picture 7"/>
          <p:cNvPicPr>
            <a:picLocks noChangeAspect="1"/>
          </p:cNvPicPr>
          <p:nvPr/>
        </p:nvPicPr>
        <p:blipFill>
          <a:blip r:embed="rId3"/>
          <a:stretch>
            <a:fillRect/>
          </a:stretch>
        </p:blipFill>
        <p:spPr>
          <a:xfrm>
            <a:off x="1607785" y="977748"/>
            <a:ext cx="5815307" cy="3320763"/>
          </a:xfrm>
          <a:prstGeom prst="rect">
            <a:avLst/>
          </a:prstGeom>
        </p:spPr>
      </p:pic>
      <p:sp>
        <p:nvSpPr>
          <p:cNvPr id="3" name="TextBox 2"/>
          <p:cNvSpPr txBox="1"/>
          <p:nvPr/>
        </p:nvSpPr>
        <p:spPr>
          <a:xfrm>
            <a:off x="152400" y="438150"/>
            <a:ext cx="8153400" cy="646331"/>
          </a:xfrm>
          <a:prstGeom prst="rect">
            <a:avLst/>
          </a:prstGeom>
          <a:noFill/>
        </p:spPr>
        <p:txBody>
          <a:bodyPr wrap="square" rtlCol="0">
            <a:spAutoFit/>
          </a:bodyPr>
          <a:lstStyle/>
          <a:p>
            <a:r>
              <a:rPr lang="en-US" sz="3600" dirty="0">
                <a:latin typeface="Georgia" panose="02040502050405020303" pitchFamily="18" charset="0"/>
              </a:rPr>
              <a:t>                 </a:t>
            </a:r>
            <a:r>
              <a:rPr lang="en-US" sz="3600" dirty="0">
                <a:solidFill>
                  <a:schemeClr val="tx2"/>
                </a:solidFill>
                <a:latin typeface="Georgia" panose="02040502050405020303" pitchFamily="18" charset="0"/>
              </a:rPr>
              <a:t>What the Future Holds</a:t>
            </a:r>
          </a:p>
        </p:txBody>
      </p:sp>
    </p:spTree>
    <p:extLst>
      <p:ext uri="{BB962C8B-B14F-4D97-AF65-F5344CB8AC3E}">
        <p14:creationId xmlns:p14="http://schemas.microsoft.com/office/powerpoint/2010/main" val="160599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2438400" y="590550"/>
            <a:ext cx="4343400" cy="721519"/>
          </a:xfrm>
          <a:prstGeom prst="rect">
            <a:avLst/>
          </a:prstGeom>
        </p:spPr>
        <p:txBody>
          <a:bodyPr lIns="91425" tIns="91425" rIns="91425" bIns="91425" anchor="b" anchorCtr="0">
            <a:noAutofit/>
          </a:bodyPr>
          <a:lstStyle/>
          <a:p>
            <a:pPr algn="ctr">
              <a:spcBef>
                <a:spcPts val="0"/>
              </a:spcBef>
              <a:buNone/>
            </a:pPr>
            <a:r>
              <a:rPr lang="en" sz="3600" b="0" dirty="0">
                <a:solidFill>
                  <a:schemeClr val="tx2"/>
                </a:solidFill>
                <a:effectLst/>
                <a:latin typeface="Georgia"/>
                <a:ea typeface="Georgia"/>
                <a:cs typeface="Georgia"/>
                <a:sym typeface="Georgia"/>
              </a:rPr>
              <a:t>Literacy Benefits</a:t>
            </a:r>
          </a:p>
        </p:txBody>
      </p:sp>
      <p:sp>
        <p:nvSpPr>
          <p:cNvPr id="31" name="Shape 31"/>
          <p:cNvSpPr txBox="1">
            <a:spLocks noGrp="1"/>
          </p:cNvSpPr>
          <p:nvPr>
            <p:ph type="subTitle" idx="1"/>
          </p:nvPr>
        </p:nvSpPr>
        <p:spPr>
          <a:xfrm>
            <a:off x="1600200" y="2952750"/>
            <a:ext cx="6553200" cy="1371600"/>
          </a:xfrm>
          <a:prstGeom prst="rect">
            <a:avLst/>
          </a:prstGeom>
        </p:spPr>
        <p:txBody>
          <a:bodyPr lIns="91425" tIns="91425" rIns="91425" bIns="91425" anchor="t" anchorCtr="0">
            <a:noAutofit/>
          </a:bodyPr>
          <a:lstStyle/>
          <a:p>
            <a:pPr algn="ctr">
              <a:spcBef>
                <a:spcPts val="0"/>
              </a:spcBef>
            </a:pPr>
            <a:r>
              <a:rPr lang="en" sz="2400" dirty="0">
                <a:solidFill>
                  <a:schemeClr val="tx2"/>
                </a:solidFill>
                <a:latin typeface="Georgia"/>
                <a:ea typeface="Georgia"/>
                <a:cs typeface="Georgia"/>
                <a:sym typeface="Georgia"/>
              </a:rPr>
              <a:t> Oral Language and Listening: Key Standards</a:t>
            </a:r>
            <a:endParaRPr lang="en" sz="1000" dirty="0">
              <a:solidFill>
                <a:schemeClr val="tx2"/>
              </a:solidFill>
              <a:latin typeface="Georgia"/>
              <a:ea typeface="Georgia"/>
              <a:cs typeface="Georgia"/>
              <a:sym typeface="Georgia"/>
            </a:endParaRPr>
          </a:p>
          <a:p>
            <a:pPr algn="ctr">
              <a:spcBef>
                <a:spcPts val="0"/>
              </a:spcBef>
            </a:pPr>
            <a:r>
              <a:rPr lang="en" sz="1000" dirty="0">
                <a:solidFill>
                  <a:schemeClr val="tx2"/>
                </a:solidFill>
                <a:latin typeface="Georgia"/>
                <a:ea typeface="Georgia"/>
                <a:cs typeface="Georgia"/>
                <a:sym typeface="Georgia"/>
              </a:rPr>
              <a:t> </a:t>
            </a:r>
          </a:p>
          <a:p>
            <a:pPr algn="ctr">
              <a:spcBef>
                <a:spcPts val="0"/>
              </a:spcBef>
            </a:pPr>
            <a:r>
              <a:rPr lang="en" sz="2400" dirty="0">
                <a:solidFill>
                  <a:schemeClr val="tx2"/>
                </a:solidFill>
                <a:latin typeface="Georgia"/>
                <a:ea typeface="Georgia"/>
                <a:cs typeface="Georgia"/>
                <a:sym typeface="Georgia"/>
              </a:rPr>
              <a:t>Print, Share, and Link to Sound Learning’s Overview on the Benefits of Audiobooks</a:t>
            </a:r>
          </a:p>
          <a:p>
            <a:pPr algn="ctr">
              <a:spcBef>
                <a:spcPts val="0"/>
              </a:spcBef>
              <a:buNone/>
            </a:pPr>
            <a:endParaRPr lang="en" sz="2400" dirty="0">
              <a:solidFill>
                <a:schemeClr val="tx2"/>
              </a:solidFill>
              <a:latin typeface="Georgia"/>
              <a:ea typeface="Georgia"/>
              <a:cs typeface="Georgia"/>
              <a:sym typeface="Georgia"/>
            </a:endParaRPr>
          </a:p>
        </p:txBody>
      </p:sp>
      <p:pic>
        <p:nvPicPr>
          <p:cNvPr id="7" name="Picture 2" descr="http://audiopub.org/images/soundlearning.jpg"/>
          <p:cNvPicPr>
            <a:picLocks noChangeAspect="1" noChangeArrowheads="1"/>
          </p:cNvPicPr>
          <p:nvPr/>
        </p:nvPicPr>
        <p:blipFill>
          <a:blip r:embed="rId3"/>
          <a:srcRect/>
          <a:stretch>
            <a:fillRect/>
          </a:stretch>
        </p:blipFill>
        <p:spPr bwMode="auto">
          <a:xfrm>
            <a:off x="304800" y="4171950"/>
            <a:ext cx="1551958" cy="640080"/>
          </a:xfrm>
          <a:prstGeom prst="rect">
            <a:avLst/>
          </a:prstGeom>
          <a:noFill/>
        </p:spPr>
      </p:pic>
      <p:sp>
        <p:nvSpPr>
          <p:cNvPr id="9" name="Rectangle 8">
            <a:hlinkClick r:id="rId4"/>
          </p:cNvPr>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sp>
        <p:nvSpPr>
          <p:cNvPr id="2" name="AutoShape 2" descr="data:image/jpeg;base64,/9j/4AAQSkZJRgABAQAAAQABAAD/2wCEAAkGBxQSEhUUEhQVFRUVFx0aFxUUFBQUFBkYFBwXFxQXGBQYHCggGBolHBYVITEhJSksLi4uGB8zODMsNyktLisBCgoKDg0OGxAQGywkICQsLCwsLCwsLywsLCwsLCwsLCwsLCwsLCwsLCwsLCwsLCwsLCwsLCwsLCwsLCwsLCwsLP/AABEIAJUBUgMBEQACEQEDEQH/xAAcAAABBQEBAQAAAAAAAAAAAAAAAQIDBAUGBwj/xABFEAACAQIDBQQFCgQEBgMBAAABAhEAAwQSIQUGMUFREyJhcTKBkaGxI0JSU6LB0dLh8AcUFjNDYrPxFSRygpKyY3PCNP/EABoBAQADAQEBAAAAAAAAAAAAAAABAgMEBQb/xAA1EQACAgECAwQJBAICAwAAAAAAAQIRAwQhEjFBBVGBoRMUIlJhcZHR8BUyscHh8TRCIyQz/9oADAMBAAIRAxEAPwD0hVqp0UFCCaziWT0SfLiPZQhpM0cNtQHRxlPXl+lSijg+hbvWFca69COPqNSVTaKbZrWjd+37xVS+0vmI9kRmQyvvFVaJT6MZaulTI9lVTolqzTs3Qwkf7VqnZk1Q5lBEHgakg5TGY9UusmsA8fVMH8a4p6vHDK8c3Xx6HfDDOeNTjuZz7TbM2WCoOnsHOuXUdoSw5eFK1Sf53nRh0qyQu6ZNb2qPnKR5a1fH2phl+61+fArLQ5Fy3L1jaNttMwB8dPjXVDPin+2SM1jnHaSZp2CLqFJEjVTXRFnNmhT4kZrCNDxFDInstIiqs6ccrVD6g1JFaoaMsm24FqhIxciNhNWRCe5r4G9mQHmND6q0RSSpiY+1mXxGv41EiYSpmZZfKQelUOiStG2DWpyFfGppPSqTWxKK2HeGHs9tZxdMszSrcoFAFAFAFAFAFAFAFAJNALQDXoBKAKAKAKA5xeFUOoWgGsKkqxKEGjs7E5FIaY5ffTiRSUdzStXlcaGeo/SpuyjTRTvWDbOe3w5rSi6kpbMjvAFc6ajmOYqjiSm06ZSs4sq2YesdRVkqJas3rN0MARwNWMWcHt5vl7sdffAr5rtSnqPBHvdnKsPizNw6ZRrxJJPr8eekVwTlxNfBUdkVRLNVLCE0oC23KmVJB6gx8K0jmyQ/bJorLHGX7kTHG3JnOSfGDXVDtLUR6380c0tDhfSiaztR1+ifVFdMe15/9orwMv0+Kdxky0u3Oqew/jW0e1cfWLHqc+jROm2k5hh6p+FbLtHTvr5GU9JkqqJV2taPzo8wR91arWYH/wB0cfqmb3WPG0bX019elXWfE+Ul9SjwZF/1f0Lezdo2wxGdYI+kOX7NbRyQfVfUieOVcn9DV/nLf01/8hV+KPeZcMu4xsRfRSRnWB4jhWdrvOmNtcjR2Ljlu25U+iY/D3VOLJHJG4/L6GObG4Spl5hII61ozIyyOVYFzTstKg1unaKMfUgKAKAKAKAKAKAQmgOA2jtB7jsczRm0AYgacOFfM63V5HmlGMmlf8Hv6XTY1ji2t6/k6jdnGm5a7xllME8z0Psr29FmeXCpPnyZ5OrxLHlaXLmjWeus5hKAKAKAKAx22e4GkHy/Cq0brIiIYZ/ot7DUUW4kQPxg6R1qSG7HWF1qGESsaqRJio5BkaGhU1sJiQ46EcR94rROzNqiviLRtnOnD5y8qMvF8SplLG2AIdPRb3HpUEp9GNwWN7KSx7vPw8amxJWcjibuZ2f6TE+o8PdXyWpyekyyl8T6LT4/R44x+AzPWFG1BnpQDNQATQCzQBNBQTQUE0FCE0As0ATShuJUUhuItSSTWMU6TkYrPGDE1vi1OXEqhKkY5MGPJvNWaOC3hvW9Cc46NM/+VdmDtPLDaftLzOTN2djnvHb+C5s/a1y8+qDKeLCQPV1r0MGbLk9qUKXz/o4M+HFj2jK2buAx6Fjazd4axrw+79a7YZI3wXucsoS4eKtjRmtTMJoBaAKAKAKAJoCrtDFLaRmYwAPaeQqs5xguKTpFoxc3wxW55yWr4/JLjm5d7Z9RjjwxUe5FvZOMe3dXs9Sxgr1H3eddnZ+TLHLwwVp81/Zza3HjeO57Vyf9HoU6Cvpj54SgCgCgCgM6ztE8wD5aVWzoeFdC9ZxStwOvQ6GpsxlBxHXbCt6QB/fWpKplPG4QKsqIjjHSqyRdSZn1QsFAORyDI4igqzYw94Os+0VotzNqimUFtip/tv7jQv8AuV9Tm95T2fyfNv8A16/dXFr83o8L73sdmjx+kyLuW7MGa+ZPeCakC5qAbOtAKTQBmqAE1ICaAJoBCaAWaAJpQCaUABpQCaAa55A+fOrQai7aspNNqk6NI7audmEECJ7wAmDwHhXoS7SyOCSSvv8A8HDHs7Hx23t3f5KuCxjWnzoe9znUHrIrmxavLjlxJ/P4nRl0uPJHha+XwL93bmIvmELeItCPfy9tdq1Gr1L/APHsvzqcj0+m069vdmju9t6675HhuGrEKwHMx86u3S58sm4zp13PdHJqcGKKTha+a5nXA16BwC0AUBV2jjVsoXbgOXMnkBVMmSOOLlLki+PHLJJRjzZx+K3qvNOXKg8BJ9p/CvEydq5H+1JeZ7GPszGv3NsycTi3uHvuzeZMeyuDJqMuT98mztx4MeP9sUMsozsFQSx4D4mmDBLNLhiTlyxxR4pHd7C2GlhQY75Gpr6fDhjijS/2fN5s0ssrf+jWetjIZQBQBQBQGEtUO4WgLmGxxGjaj3/rU2Yzxp7o0lYMJGoNWMGmuZm43CZdV4fD9Ko0WTKqLJqrZaiwFiqWWJLD5TPtqYypkSVl3E2Q6kew+PKtzJOmecbZxJa82Y6r3RPRf2a+d7Sk5Zq7kfQaCCWK11ZTmvPo7QzUoBNKAimlAXNSgJNKAgNKAs0oBNKAmalAWaAJoA0oABpQFzUoCBuNTQFzVFAZeeBpVoJXvyKybS2OoxWJOGwttUAW5cXVoGnX16xX0OozywYU63Z4WnwRz5mnyRzJb/fnXzqbu+p71Kq6HpWxcYLlpe8CwAzAEEgxzr66ElJfHqfKzjwv4dDQq5QivYlE9NlX/qIHxqG0uZKTfI5DfHHo5RUcNEkhTI8JPWvJ7TywcFFPez1OzcU1Nya2o5qa8Q9kaGqaBtbo3lXEd6BKmCT01+Hwr1OypRU5J9x5nacW4Ku87624YAggg8CNQfXXuJ3ujxGqdMV6kDKAKAKAKAa+HVhqPXzqKLKbXIo3sLk8QazmqOiE1IrsnSoTNB+FxBQ+HMfvnV0yk4KRrqwYdQaucjtGddw+RjHA8PwrKaNYuyI3RVeFmnCxwNVIZas4kKjFjAUTPgONawltv0MnF3SPNtoYrtLrvGjMSPLgPcK+b1OVZcrkuR9NpcXosSi+ZWJrA2o2Bu1ivqvt2/zV1/p+f3fNHH6/p/e8mH9NYr6r7dv81P0/P7vmh6/p/e8n9hRuzivqvt2/zU/T8/u+aHr+n97yYf01ivqvt2/zU/T8/u+aHr+n97yf2D+msV9V9u3+an6fn93zQ9f0/veT+wg3axX1X27f5qfp+o93zQ9f0/veT+wv9NYr6r7dv81P0/P7vmh6/p/e8n9g/prFfVfbt/mp+n5/d80PX9P73kwO7OK+q+3b/NT9P1Hu+a+4/UNP73kw/prFfVfbt/mp+n5/d80PX9P73k/sH9NYr6r7dv8ANT9Pz+75oev6f3vJ/YP6axX1X27f5qfp+f3fND1/T+95P7B/TOK+q+3b/NT9P1Hu+aHr+n97yf2D+msV9V9u3+an6fn93zQ9f0/veT+wh3ZxX1X27f5qn9P1Hu+aI9f0/veT+wo3axX1X27f5qj9Pz+75on1/T+95P7CHdnFH/C+3b/NVodn57Vx2+aKy1+CnUvJm1vFsW9c7Ls1nKmUjMojh1Nejr9PPLGPB0PO0GphilLj6mKd2MUf8L7dv81edDQ6mLtR3+aPSlrtNJNN8/gzX3Y2TiLF6XtwjLDHMh4cNAfOu7Q4M2Kb41s/lzOHXZ8OWCUHuvnyOtuOFBJIAHEmvUPLPNd4sct2+zIZXQAnnHMeFfO6/LDLl9np9D6LQYp48Xt9fqZueuGjuDPSiKGtcAmTV4Y5SdRRWc4xVyZvbvbutfHaMxVPmxxPjNetpNAq45v5UzydVr3fBBfO0d7hMOLaKi8FECvWjFRVI8mUnJ2yR6kgZQBQBQBQGNhtoOmjajoeI9dVTNXFM2LF5biyNRzB+Bqxm00ynisPl1HD4VjKNcjohkvZlR150TNSxs7EQcp4Hh51pFmOWNqy3tH0D6qSM8f7jIqDqJbDcqpJGckGLjI2bhlM+RGtVVdTN/A83DV800r2PqY3W4jtoarJbFlzPZF4V9ej44WgOX3z24cK9jv3FV8+bshYLnLkj+8Y0zcgfhWGbMsaTZ16TTvM3Vbd9/0Q7I3vDkgnOgOrBSl1J0XPaOpnXUBZ+aH1IjHnjLdO0XzaRw6U/Lwf+/jR1ltwwBBBBEggyCDwIPMV0HDVDqAKAKAKAKAKAKAKAKAKAKAKAKAKAKA883z2lcN97WaEQr3RoDKqST11NeFr9RN5HjT2R7vZ+mgsayNbvy6HPTXnnphNRQEZqkHQbobES+We5rlMRyPA6+2vW0GCE4cT7/A8ftDPkxz4Y7WufU9Cs2goAUQBXrnjj6AY9ANoAoAoAoCtcsK41Hr51wxlKLNE6KYzWm0/QiuiM7LSaZq2rgdZ5Hl91arcy5Mzr9rKY9lYyVM64S4kVmEVZMk1bLdpb16QfOtOhyyXBIyWEeqqnSmCmKhktWT3kDKQeBFZGJ5nik7N2QzoY1HLlXh6jFwTa6H0Wly+lxqXXqQ3G0PlXPLkzpR7PdvKiF3IVVEsTwAGpJr60+O5s4HePfUqdGNtfmqAO0bUrLkkZBMj0lgj0mIZV5smatkd+HScXxOXbaf80e8gu5SABcuXLh77Kph3FoToOLtMiJ58uoakqk+XVPdfnyZ1whwbwv6V5b/0R4rBGwtu5ZLBiYQMxZVJ42i0BihICkETqScrJXBDK4ZN99rtcpR76713nRjk8qcH+M9H3H2gLlsgE5SFuJPEC6MxXzEqx5A3CBoBXu4pXseJqMbg9/idPWpzhQBQBQBQBQBQBQBQBQBQBQBQBQBQHlm+R/5y8PFf/RK+d1n/ACJeH8I+l0P/ABo+P8sxzc8K5qOzcQXDSiBucz5df3+4rRRSq+vUzcnvwrl9rPT9zNn9lYBME3O8Y1GvDXyivf0uJY8SXifOavM8uVvwN+ug5goBj0A2gCgCgCgBl0rPJj4kSnRBfQMvvBrki2pFyrs29DRyPx5V2LYSLmOtys9PhUzVonE6dGZcFZROktbLualeuvsrWJhmXJkW0Ehz46/jRlse8StUGhMp0qjW5zZHvRwu91oriJPBl0+/SvL16fEne3cex2VJOLVb95hudD5V50lsz1j0vfLFZVtoTlUzcc/5bOUnhrIzZxHO2K+myy4Y2fK6dJydnklu2MVir0MexDsUDc9ctuYAAVbatAPAAKIzE1wTlFQbvbmfQyj6FKVJtKn8+b83XmzfvpYRWthAc3dDsAYZRqiEQXkFgYAlSYzTIzwZJpNuKiny6vx+xxTlPI1Kb5dPnXgiHa9xzbsh4Vnu5ynEqB2peSOhuifFG6GuaXAm4RV0m77k23X53F9KkpuV7ct+vQ6bdHGW8JY7XEMEW3bGbiT8t2ZQACSzSrLA5oa9bDJKKfSjgzY8mXIoRVtt/wBm1svfzCYi7btJ2oe6TkD2mUGATObhHdb2VtHNGTpFcvZ+bFBzlVLnTTI8V/EPBW3ZC7sFMNcS2z2wdfnDjwPCZgxUPPBOiYdm6iUVKlvyTasn2tvzhMMyLcdjnQXEZELqyNOUhhpyqZ5oR5lcOgz5U3FcnTt1uR7Q3/wVnJmdjntrcXKjN3bmqzHAwOFRLPCPMnH2dqMl8K5OufVDcV/ELBW7nZu1xW7p1ttADhWBJ5CGFHngnTJh2bnnHiilW/XuJMZv5g7d82GZzcVwhy22ZcxgRm8zFS80FLhKw7Pzyx+kS2q+Yu1t+8Jh7rWmZ2dPT7NC4TrmYaaSJ6TSWaEXQw9n58sVJLZ8rdX8hcfvzg7Vu1cLsyXgSjIjN6BAYEcVIJiDrxpLNBJN9Rj0GecpQS3XO2TLvhhjes2VZmbEKr2yqEqVaYluR7pkHhU+ljaXeU9TyqEptbRdPcfvDvVh8EVW8zZ39FEUu5ExMDgJ0148qTyxhzI0+ky57cFsur2RDgN9cJdS9cDlUsZe0NxGSC+YKACJLSpEDWahZoNN9xeehzwlGLW8uVOyLZW/mExF1bSs6s/odpbZFfkMrcNSCBMSdONRHPCTonL2fnxRcmlS507ohu/xEwas6k3ZQkNFlzGUwSSOU86enhbXcWj2bncVLbfluiXFb+4JLVq6XYpdLBSttyQbeXOGESp7w41LzwSsiPZ2eU3Ct1XVdS1sHe7D4y41uyXzquYh7bJ3ZA5+JFTDLGTpGefR5cMVKdU9tmmcPvl//bf81/00rwtZ/wDeXh/CPc7PX/rx8f5Zilq5zsFJoKDD2i5Kg96Rl8cxy/eK6ccVkg49Vy8WcWaUsU1Lo7vwV2ey7Mw/Z2kQfNUCvfiqVHzcm222WqkgKAY9ANmgCaAJoAmgHrwoDL2isNpwbWOU86zkldmkSoGjWhaje9IeY+NX6GXJmO/A1iuZ29BmAf5RfZ7RWqMJ7ou7VX0T5ikhh6mfUG5Lb4VRnNl5nMb7YAlReHzdG8j+se+uPWYuKHEun8Hb2Zm4MnA+T/k4x30PlXkNbH0SPTt9MNmVD/ldAfG4uUeoAux8Fr39RG1Xemj5TTS4ZP8APieTbDch3tAEPdtkEwQxKuzKVHMgZTHPsnAkwK5lK8fdt170fQ6qmlNb1K6+Ekufjsat7at5UW3bsucpaO5dYMTkUgFXCXAAoHFtdSBOUZ5YtxS4mk+6u75M4lDFNvI3X59fzqO2Vsm/cui9iZE91LQAZ2PJMoiIHzRl7pM5VLOK4sP/AEiqXXvfz/u9xqNRjUVGC5flnU717pXrmAC2xmvLdF10BHe7rqVBMAkZ806BmzmBmgejlxXCkcuh1cMefinyaq+78qvkG71zE3jhbLYHsUsWTbuX79uHUhAgOHJgiY18/DVjcnScar82LaiOKHHNZLcnaS+d+0crb2FjLGGxGBOEuu125bK3bYBtRaYGc/AAwImIkzFc6xzjFwrmei9RgyZY5+NJJO0+e5r3t172bBYV7VxlXDXUuXlGa2j4jOV73/xsF91aeifsxa6HKtZCsmVNJuSaXVpfc57F7pYoYNB/L3WvXLrFoUsUt2V7NFPSWdyPBRWTxTUOW52w12F52+JcKW3xbdt+VG/vDsi9jL2Kb+VurOHttaZl07SyFZkB+kwd08wa1nBzb26HHp8+PBCC41+538ntfhVlC3u/iLF3Z7DDXnNsrevMFnv3bgYqT9JVVQZqvo5RcdvmavVYskMqckr2XyS/smxGxsVhLuPT+Wu31xdu4lu7aGYDtWJDNzHpGZ5jprU8EouW12RHPhzQxPjUXBptP4d30B92L9vC4Oxdw9y7OIa9dW33uzRgtvIWHBo72njT0UlFRa6j1vHLLknCSXs0r6vn/gtbp7vYnC7TS3cW41iz2vZ3cp7PLcUmcwEAkxK/SnrrOKEo5KfLcz1epxZtK5RpSdWuu359C9vrsjEJtGxjbVlsRbQJmS2JcG2WkZeOoaQRzBmKtlhJZFNKzPRZsT00sEpcLd7vlv8A6G7W2Xi8fhcS38qmHZryPaTKqX7qoGBF4zBbvSJjUHzKcZZIvaiMOXDps0Pb4tmm+ivu/syLOxcVi7mAt/y12wuEREuXbgyr3GUlln0tF0jmemtZ8E5uKqqOp6jDhjllxp8bbSXx7/qJd2Bi8RjMawt4iyLy3cjRlR+EW7hjVHCkadR5E8c5Tl0siOqw48GNNqVNX3r4r4op43ZOKfZ9jDrgryul53c5GIaVgMQdZOeOnyZqHCXo1FR6muPPhjqZZHkTTSS+v+PM73cjF3i3ZXMNiEVLcjEYohrzksO4SFAgTprwUV04nK6a+p5GshCuKM023yjyRye+rxjr+o4p/p268bV//eXh/CPX7PX/AK8fH+WYofxrno7Rc9KA7C4o2riuuhBB00kAgkE8IrbDKUZJxZz6jHGcGpI9rwGJW7bV1MhgCCK+gjJSVo+VlFxdPmWKkgKAZcoBlAFAFAFASLwoDP2v831/dVZGmMzZqDU3sIe4vkKsc8uZmXOJ8zWPU7FyK2EPfX/qHxrUylyNPavBfP7qSK4ebM2oOgltDSqM58q3Ido4Nr1m7bSMzIQJ4cqhx4ouK6orikoTUn0Z5htbZ13DkrdXKSDB5GOhrxs+nli/cfUabVY8/wC3n3HtGNwgu2yjcx0mD5cx1HMSOde9KNqj5ROnZ5PvRsG8HCrCvmJUNmhzzKXFGbMYmR0zPk0LcWTTJv59On53nr6XVqKt/Lw+34jW3KwV2891cQ5JRBGW5hrwbWCC3ZFl4DixNV0uCMeJcNfx4btIx1c4bODXgn9zrMFYFpc9tUD5lRi4uNcGZlAXMzEhQWmAcvCIrRZZKFqluk1T2tpf34nO4xcqd1Ta3XRP7eBdXHE3DbBWYgNrGcAFhlnhB015GrLUN5Hj2+fx5v8APmVeFcHHv/j8/oZ/O3MqE5e+SNEdoABPogyeFR6efDF7b/Bsn0UOJru+KLuLuMqSok6cidOZyjU6cq3yylGNx/PAxxxi5UyAYlyyQyZWQvMNwXJOs889ZellxRSapq+vSvuacEVF3dp1/P2IbW1CyEqoLB1AWeKuRl15GJHmDVIapyg2lva2+De3j/ZeWnUZU3tT+q/PoP8A+IFjCRqyjvAyCQ5YETxBWIq3rDk6h3rn4/Yr6FRVy/OX3GX9qFB3gMweDB0KqAzMPGGAjqYquTVOC353Xgt214Pl37Foafje3KvPlX50Jf549sEEFTzg/RzTm4H/AKePPlV/Tv0vAuX+L58vDn1KehXo+Pr/AJr8Yy3jLmVCQrdoDlAlSGClgDJOhiJ8qiObJUW0nxXXzqyZYoW1b25/Wi1grxdZMTJBgFYI5FTqDW2KblG39jLJDhlSKWG2qSFLKAGtq2YTAZ80A+By8evnXNi1baUpKk4p+LvY3np0rSe6bXgqF/n3KuQFGTLxBM5lVuvU1PrE3GTVbV5pP+x6GKkk73vydD7uPKG4GyyioQdQC1wsADroNB76mWocXKLrZL6u1/RWOFSUWurf0VAmMd+zK5IeQZBJBUHMJB11BFSs0pcPDW/9cw8UY8V3t/YwbSaJKjUuqcdXRyiqfMQfU1Vjqm1bXVpfNOq8ef1Lerq6vub+TV/4+hYwmJZnYGIUkaI/KNc/D1VrjyylNp9Pg/55Gc4KMU11+K/jmeWb8H/n7/mn+nbrytX/APaXh/CPoez/APjR8f5ZiZq56O0M1QCfA4V71xVRS+ozAaaHqY0rfBic5crRy6vMscf3U+n+j2vZ+GW1bVFEBRAFe8koqkfLSk5NtlipICgG3KAZQBQBQBQD04UBn7RBZgByHvP7FZzkkbY1sZzCNKJ2XN+2MqieQ+FXOfmziNr732bTFVm4wPeCcBPHvcCfCuLJqIQdcz1sOjyZFfJCYHe/DFlLsyQ3NCYjn3Z0q8dVifUrl0OatlZq397MHdIRbveMZe44E8ACSIBNX9ZxN0mc8dJnguJx2LEVpYtE1pYFZvczk7ZbwI7x8qvjMZCbX2VbxFtkuKDIMGNR4iryipKmRCbg7iy+KsVGYiwtxSrqrqeKsAynzB0NCU2t0QWMBbtyUULIgiTljoATAHlUUg5NlO3eAWBbtxIP94cdCpmP8ojyrNQilVGjlJu2x4xGg7luAcw+WXiSdeHMz76nhjyr4+JFvv8AgNuXhABS3C8PlgI5HWNPSHtqHCLSTXIKUk7T5kl28zDK1tOUDtRPRSNJq0oqSpohOnaZH24IAyWoy5QO2X0WiRw4QB7Kq4RaquleBNtO7ff4jzfk/wBu2SIH90T9JRw8JFS4xbugm0uYy44Mk27erCT2wHeA01jjBqrxwd2uZKlJbJhaxIWMqWhpAi8vMyeXM1MYRjyRDcnzbAXgBHZ2hBH+MuhTQctIoscVsl+IcUn1/GIjKASLVqIgntgRDcuGgPSoWKEeS+BLnJ82S2L5XupbTidBeBJI9LlJNWjFRVJESbk7bI0ugDKLdqCMsdssQkyvDkCfbULHBLhpVVeHcS5Sbu33i9pEjs7fe0I7Ua5QABw5CKcEaarmRxPZ3yFW/mbMLdstAMi6pMLIB4cBmb204I8XFW/2/wBsW0qvYU3iCD2aAklh8qNTGpGmulTwq7oW6qxq4iI7lvRsw+WX0nkzw4mT7aKEVyXW/ENt9fgS4K4C5IVASCSVuhvsj40jCKk2kRJuqbPK9+W/5/Eeaf6duvH1S/8ANL86I+m7P/40PH+WYU1gdlFzZOzrmJui1aALGTqYUAcST0rTFhlllwow1GeOCHFI9Z3W2CMJaCnKz8WYDiTXtYcXo4KJ8xqM7zZHN/6NutTAKAKAa9AMoAoAoAoBHuhR8BUN0SlbKLvxJrlviZ1ckV8Hbz3PAamuiKM5ukYf8RNuXrI7JFAS6pBuayCZkDoY51z6rLOC9lbPqdXZ2nxZZ+09107zzINXkUfTMXNUkBm6ceVNw1apnr+xMZ2ti2/0lE+fP3168Xas+TyQ4JuL6MvVJQt4AcTWuMzmWzWhQM46j20FCzQEVy+moLqJ/wAwmotEpMyU2RhlIKvBEfPQ8ARzHEySTzJ8orUTTin3DG2LhiMufTKFI7RdVUhgD/3CfWeWlKiOPJ3Ep2Zh5Ldp3j84Ok6wOERy5jmfCJ9kcU+4XFbNw9w95+KqsC4PRQqyweIIZZBmZJ1qGosRlNckRDY+GgDPoCpAzW4BtqEXl9EClRHFPuJRs+xIPaei+cDOsBpLfFn4/TI4RE1Ei59w44DDxGYR2vaxmWM3CI5LqdOcnrT2Rc+74EZ2Xh4Az8o9NNQQFblxIVQfLSDMxUSbmH/C8PmDFwSC5Esmna+mNBqDxgyJA6ClRHFMlt4GwoIDiCykjMkTb4acPPrU+yQ3MbY2dh1dHDibc5ZdYAKqkeMKoH4nWnshubVDP+F4fLlz6Rl9NeAACDh80AR1jWaiok3O7oW5s2w05rpaQQQbiahgA3LSYGo6VPsjikug5dn2Bmm5OdGRpdNQ5ZmPDQy7cNBPCnskXPuD+QsZQvaGAmT+4pJXUAEnXTMeEcedPZFzvkMTZWHUhhc1BU+mh9BSijUcApI/2FRUSeKb6EuAwNi0wZXBITIJZPRnNGgHOpXCiJOb5o8s36cHH34IIlNRr/h2+dePqd8svzoj6bs9f+tHx/lmErSQACSTAA4knhWKi26R1Skoq2es7ibsnCqbl3+9cEQDoicQvnwJ8q9fTYPRq3zPmddrPTypftXI6yuk4RJoBKAWgGvQDaAKAKAKAzy/Mn1muVtyZ1JKKKV2/mMAHw6k1rGFFHNGxg7GRfE8fwrRbGMnbPK9796bl+41lrarbQkZSZcnk2bgOR06ca87NqHxcLWx7uk0K9H6SMva/g5JT1rjaXQ9hJ1uLNRRNBmpQo9C/hxjc1p7R4o0jybX45q79NK4V3Hgdp4+HLxd6Oxrc84v4RYXz1reCpGUuZXS8c1xp0UQBy/elOpdxVJd5mxVTp5Gti+7ajwAq75HLDeZy+1diWr4h1E8jzHrrKUIzVSVnZDJKDuLpnD7Y3UuWTKDtF8AMw/GuDJo63geph7ST2ybfExLmGZfSRh5ofwrneCS5o7Y6rFLlNfUMLhWuHKiZjEwAKmGBzdJDJqceNJyfMkxmz7lqO0tFZ4EgQamenlBXJEYtXiyuoS3K2nT4Vlwo3tiadPdThRNsWB0FOFAIHQU4UAgdBThQCB0FOFACB0FOFC2GUdBThQEgdBThRDFgdBThRNgAOgpwoJhA6CnChYADoKcKItjgamgdT/DbAC7jMzCRZQv/wB5IVP/ANH1V16OFzvuPL7VyuOJRXVnr9eofOAaASaAJoBaAa9AMoAoAoAoDAth7ugE+XAeuqKKRo5GxgsCLep1br08qsUbDGYiO6OPOqzlRrihe7PO98cThLVyHtdpdZZ0gRHo5j4/dXJknCP7lZ6mnw5si9iVI4S44JJAgE6DjE8q4pvik2e1ig4QUXvQ3NVaNAzUoHRbh47s8WoPC4CvrGq/A+2t9PKpV3nm9qY+LFxdzPVkWSB1ruSs8BukaF18qk9B/tW/QxirZnMctodXM+ofse2o6HQt5/IjwaZnHt9lQkWyOolnatz0R6/uH31LMsK6mfUHQIwoUkQtaU8VHsoUoS1hFDd1QCdNKFuSJN5MIl6bbAEBQPv/AApJJ7MpibjunueT7a2Y2GuZW1B9E9R+PCvLzYfRv4H0uj1Xp4781z+5nzWFHYGapoBmpQDNSgGalAM1KAgalEIJoTQZ6cLKuUVdssLgrpEi1cI65G56aaVosE6ujnerwp0pL6l1d3MWVzdg8eYn2TV1pslXRl+o6e64vEzRabNkytnmMkd6ekVlwS4uGtzq9LDg4727x+Jw722y3FZW6HSpnBwdSQxZYZY8UHZt7h7XGGxalzCXB2bnkMxBVj5MB6ia100+Ce/U5O0cHpMLrmt/ue1qa9U+XFoBKAKAKARqAbQBQBQBQBbhRyAHqFAU8TtEDRNT15errVWzWON9Sh2556nrVHGzoTpUeWb6YN0xTtDMrjNOp4aEeAGlcWoxvitHsaDPFY+GTSrw5mBNctHqklpCxMcgWOkwFEk/vrVoxtmGfL6ON9XsvE6DdLdVsXmZsyW47r9W8jxFaQgnzR5+t1zwyUccra5mtZ3AuK2YX4KmVIXWRwPGtY4EndnNPtSUo8MoL4ljG7J2klhraXO2VjAbMVurrJh54cvXWvo8lPhZjDPpnkUpxpru3T8CxY21i8ILdvH9+20fKqCWT/7IGq858OdacU4Kp7/HuI4MOVuWFU+59fl8fgdM207V4/JOjqojusG+H70rTiT5GEccoL2lTNHZdvQt6h99WijHM+hmbd2nassWuuqCYBYx++Zqs5JczfBjlNVFWxyuCJGoPOpJFoBpoUkibZyzcHhr7P1iiKTexXxFzMzHqf8AapCVI5/ezYjYm0CkZ0MieY4EfvpWGfH6RUdujzehlxVaZxGzNg3bt7sirJHpEjQDwPAzXHDA3Kmetl1sFj4oO2zT25udcsIXRs4HEQJA6iONaZNNSuJy4e0//JwZNvictmrko9kJpQCaUC7szZl3ENltLMcSdAPX91aY8Up8jk1Gqjhe509n+HV9reYXFzTwjTx1mun1O1szzn2twy3jt8yDae4WIs2g4i43zkXl4iYmolpGo7Pcth7WhLJU1S6P7mPgtk3wwuG0xCENEwTzgeOgpjw5I7voTqNXgmnGLW+11/PwPbNkKGs2yUykoCVIEgkSQY513rkeBJJNpOy/FSVKSbJsi4bgtrnPFoEnzNKV2W4nVXsZu9O7dnFIS4hlBysNCP08KpPHGapmuDUZMMrgzw9unGvHqmfYx3SZ67/DLbL38OyXGzNaMAn0ssDLPXmJ8K9TTzcobny/aWBYs3srZ7nZVueeFAE0AUAjUA2gCgCgCgMS9cJiST66yi31OzhS5EVWBLh8OznThzPKlFZSSL2K2YjWmtn5ykFo11EUlJRW5hxPis8t3u3Pt4Oz2gvHkoVolmP6SfVXnShFK0e3pNdnzZFD8SNH+HO7jHNevD5N0yhDqGB5sDy6eZpCLitzLtLVRySUIdOv2PQCoQZEAAHIfCt4R6nmIZbUkwK1SsN0aBIRfACt+SMlcmZjqCjO4BL6KD4/v3VBs+aicxsndkWMR2lpiAylSnUlpB9WorKONJ2jsnnlKFS+Z3VpMoAHKtzzZO3Zi7Z2Jacl2VTmILSJkqIU+oCqSimdGLLLkZ+1bV02mWwwR47rRMe2qyTrY3g4qSclaM47bbDpbGJQlm0Z0KlZ5aMQSSBMAH11Xicf3F1jU2+DzNPA7StX1zWnVxzymY8xyq0ZKXIzyY5QdSVGnh+7ad+Z7o/fr91X6HNP9yRQoXLKiBVDaKpAEHTWhY072BVkCnpE1dxOCUm3Z4jvZsNsJfKkdxiSjAaR9HzFebnxOEvgz6js/VLNiSfNbP7mLNYUd52O6W5FzE/KX5t2iO6Ae83Az4CJ8deVduLTXvI8TV9p8L4cR3Wz9nW7C5bSgCulJLZHnOUpO5O2dFglhF8p9utaI5Zu5CY14tsfD46CjKo562kkDqY9tC508VJmLQBQDbiSCDzEUB4RvXsRsJfZSpFsn5NuRB1yz1GteZqMTjK+h9V2fqo5saTftLn9xu6m2GwuJtuvBiEcdVYgH1jiKrhm4TVdTTXYI5sLvmt0e9KZE16p8iLQBQBQCGgEoAoAoAoDDsYR25H16VSjpc0i9Y2cB6RnwHCpozllfQuSAIFUllUdkZ8zI3i2lds2x2No3bjGFGgVf8zmdFHhqa5JSct2bYowcvadL85HNYPda/ib4v49w0ejZWezXyB9tVrqdUtVGGP0eFV3vqzr7t0WwFUeroK1hBy3ZxFftRW3CWTNHC2oGvE+7wrWMaM5O2QYhu0bIPRGrHyo9zSK4Vb5lDG38zaeiug/GoJii3sqyfTPkPvP78askVyS6GlNSZGVtG/maBwX486ozfEqKtDcixGHVwQwkH1e/lQHIbf2qNn3ESxbWHlnEQD5MOfqNYZJrHVI69LpvWeJylyqvzuOm2btxMVh7bW9I9NTqVfmD8fIitoTU4po4s2CWHI4yLFsa1ZlYq2WKobk2DSXHhr7KlbmeWVRNea0OI5T+I2yTfwjZBL2znAHExxHsJrHPDig0dmgzLFnUnyez8TxZhBhwRr3gdDHPQ+uvNqnufVN8UG4O+4+h7DKtgZPRyDLHiNK9dtVsfGJNy3M9VkgdTFUR0t0rNytDjKO2bkIB1PuH7FQyUihsxJuDw19n6xQs+RvTUlAmgCaAJoDL3h2MmLstafSeDDiDyIqs4qS4Wa4cssU1OPNHkdzdS/bxi2QjuouIe0AhckgkzwkAGuH1drJS5Hv/qOOenbk6k01R7dbEADwr0D5sdNAE0ATQCUAUAUAUAUBGGgVlPI4kpCFq55ZJSJQVmSJFQCDF3io051pBJkmaTXSSX9m2B6R4g6fjVolZE+PvFV04nSasxjSb3KeLPZoqj5+pPPy99R0L/uluUrCZmA6mKF3yOhVQAAOAqxzMjxVzKhI4gfpQlczADa1RnTyJqFxCaEMxdqbuW8Zdtm4zAJJIEQwMaH9KrLGp8y+PUzwKXB1LeCwKWRltqFWeAECrJJKkZOcp7ydsu2BUMtjJKg1L+zF0J9VWic2d8kXquc5BjT3D46VSfI0xfuRQxu7uHvLFy0pkRMCfbU8Ka3LLJOEri63JL9hbVtLaCFXQDoFEAVD5bDG25NsZgFlx4AmoRfJ+01a0OYydrN3wOg+P+1VZrjRJsdPSPPQfE0RGQ0qsZhQBQBQBQCZRxjWgFoAoAoAoAoAoAoAoA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352550"/>
            <a:ext cx="3219450" cy="1419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8600" y="4012060"/>
            <a:ext cx="1371600" cy="1097280"/>
          </a:xfrm>
          <a:prstGeom prst="rect">
            <a:avLst/>
          </a:prstGeom>
          <a:noFill/>
        </p:spPr>
      </p:pic>
    </p:spTree>
    <p:extLst>
      <p:ext uri="{BB962C8B-B14F-4D97-AF65-F5344CB8AC3E}">
        <p14:creationId xmlns:p14="http://schemas.microsoft.com/office/powerpoint/2010/main" val="82511475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85750"/>
            <a:ext cx="8229600" cy="857250"/>
          </a:xfrm>
          <a:prstGeom prst="rect">
            <a:avLst/>
          </a:prstGeom>
        </p:spPr>
        <p:txBody>
          <a:bodyPr lIns="91425" tIns="91425" rIns="91425" bIns="91425" anchor="b" anchorCtr="0">
            <a:noAutofit/>
          </a:bodyPr>
          <a:lstStyle/>
          <a:p>
            <a:pPr algn="ctr">
              <a:spcBef>
                <a:spcPts val="0"/>
              </a:spcBef>
              <a:buNone/>
            </a:pPr>
            <a:r>
              <a:rPr lang="en" sz="3600" dirty="0">
                <a:latin typeface="Georgia"/>
                <a:ea typeface="Georgia"/>
                <a:cs typeface="Georgia"/>
                <a:sym typeface="Georgia"/>
              </a:rPr>
              <a:t>21</a:t>
            </a:r>
            <a:r>
              <a:rPr lang="en" sz="3600" baseline="30000" dirty="0">
                <a:latin typeface="Georgia"/>
                <a:ea typeface="Georgia"/>
                <a:cs typeface="Georgia"/>
                <a:sym typeface="Georgia"/>
              </a:rPr>
              <a:t>st</a:t>
            </a:r>
            <a:r>
              <a:rPr lang="en" sz="3600" dirty="0">
                <a:latin typeface="Georgia"/>
                <a:ea typeface="Georgia"/>
                <a:cs typeface="Georgia"/>
                <a:sym typeface="Georgia"/>
              </a:rPr>
              <a:t> Century Literacy</a:t>
            </a:r>
          </a:p>
        </p:txBody>
      </p:sp>
      <p:sp>
        <p:nvSpPr>
          <p:cNvPr id="5" name="Rectangle 4"/>
          <p:cNvSpPr/>
          <p:nvPr/>
        </p:nvSpPr>
        <p:spPr>
          <a:xfrm>
            <a:off x="6629400" y="4476750"/>
            <a:ext cx="2214068" cy="307777"/>
          </a:xfrm>
          <a:prstGeom prst="rect">
            <a:avLst/>
          </a:prstGeom>
        </p:spPr>
        <p:txBody>
          <a:bodyPr wrap="none">
            <a:spAutoFit/>
          </a:bodyPr>
          <a:lstStyle/>
          <a:p>
            <a:r>
              <a:rPr lang="en-US" b="1" dirty="0">
                <a:solidFill>
                  <a:srgbClr val="C00000"/>
                </a:solidFill>
              </a:rPr>
              <a:t>SoundLearningAPA.org</a:t>
            </a:r>
            <a:endParaRPr lang="en-US" dirty="0">
              <a:solidFill>
                <a:srgbClr val="C0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3943350"/>
            <a:ext cx="1276350" cy="1021080"/>
          </a:xfrm>
          <a:prstGeom prst="rect">
            <a:avLst/>
          </a:prstGeom>
          <a:noFill/>
        </p:spPr>
      </p:pic>
      <p:sp>
        <p:nvSpPr>
          <p:cNvPr id="37" name="Shape 37"/>
          <p:cNvSpPr txBox="1">
            <a:spLocks noGrp="1"/>
          </p:cNvSpPr>
          <p:nvPr>
            <p:ph type="body" idx="1"/>
          </p:nvPr>
        </p:nvSpPr>
        <p:spPr>
          <a:xfrm>
            <a:off x="533400" y="1017577"/>
            <a:ext cx="8310068" cy="3154373"/>
          </a:xfrm>
          <a:prstGeom prst="rect">
            <a:avLst/>
          </a:prstGeom>
        </p:spPr>
        <p:txBody>
          <a:bodyPr lIns="91425" tIns="91425" rIns="91425" bIns="91425" anchor="t" anchorCtr="0">
            <a:noAutofit/>
          </a:bodyPr>
          <a:lstStyle/>
          <a:p>
            <a:pPr marL="419100" indent="-342900">
              <a:spcBef>
                <a:spcPts val="1200"/>
              </a:spcBef>
              <a:buClr>
                <a:schemeClr val="dk1"/>
              </a:buClr>
              <a:buSzPct val="100000"/>
            </a:pPr>
            <a:r>
              <a:rPr lang="en" sz="2400" dirty="0">
                <a:latin typeface="Georgia"/>
                <a:ea typeface="Georgia"/>
                <a:cs typeface="Georgia"/>
                <a:sym typeface="Georgia"/>
              </a:rPr>
              <a:t>“</a:t>
            </a:r>
            <a:r>
              <a:rPr lang="en-US" sz="2400" dirty="0">
                <a:latin typeface="Georgia"/>
                <a:cs typeface="Georgia"/>
              </a:rPr>
              <a:t>As society and technology change, so does literacy. Because technology has increased the intensity and complexity of literate environments, the 21st century demands that a literate person possess a wide range of abilities and competencies, many literacies.</a:t>
            </a:r>
            <a:r>
              <a:rPr lang="en" sz="2400" dirty="0">
                <a:latin typeface="Georgia"/>
                <a:ea typeface="Georgia"/>
                <a:cs typeface="Georgia"/>
                <a:sym typeface="Georgia"/>
              </a:rPr>
              <a:t>”</a:t>
            </a:r>
            <a:endParaRPr lang="en-US" sz="2400" dirty="0">
              <a:latin typeface="Georgia"/>
              <a:ea typeface="Georgia"/>
              <a:cs typeface="Georgia"/>
              <a:sym typeface="Georgia"/>
            </a:endParaRPr>
          </a:p>
          <a:p>
            <a:pPr marL="419100" indent="-342900">
              <a:spcBef>
                <a:spcPts val="1200"/>
              </a:spcBef>
              <a:buClr>
                <a:schemeClr val="dk1"/>
              </a:buClr>
              <a:buSzPct val="100000"/>
            </a:pPr>
            <a:r>
              <a:rPr lang="en-US" sz="2400" dirty="0">
                <a:latin typeface="Georgia"/>
                <a:cs typeface="Georgia"/>
              </a:rPr>
              <a:t>“Integration of multiple modes of communication and expression can enhance or transform the meaning of the work.” </a:t>
            </a:r>
            <a:r>
              <a:rPr lang="en" sz="1800" i="1" dirty="0">
                <a:latin typeface="Georgia"/>
                <a:ea typeface="Georgia"/>
                <a:cs typeface="Georgia"/>
                <a:sym typeface="Georgia"/>
              </a:rPr>
              <a:t>National Council of Teachers of English, 2013</a:t>
            </a:r>
          </a:p>
          <a:p>
            <a:pPr marL="457200" lvl="0" indent="-381000">
              <a:spcBef>
                <a:spcPts val="1200"/>
              </a:spcBef>
              <a:buClr>
                <a:schemeClr val="dk1"/>
              </a:buClr>
              <a:buSzPct val="100000"/>
              <a:buFont typeface="Georgia"/>
              <a:buChar char="●"/>
            </a:pPr>
            <a:endParaRPr lang="en-US" sz="1800" dirty="0">
              <a:latin typeface="Georgia"/>
              <a:cs typeface="Georgia"/>
            </a:endParaRPr>
          </a:p>
        </p:txBody>
      </p:sp>
    </p:spTree>
    <p:extLst>
      <p:ext uri="{BB962C8B-B14F-4D97-AF65-F5344CB8AC3E}">
        <p14:creationId xmlns:p14="http://schemas.microsoft.com/office/powerpoint/2010/main" val="4156549343"/>
      </p:ext>
    </p:extLst>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1350</TotalTime>
  <Words>2640</Words>
  <Application>Microsoft Macintosh PowerPoint</Application>
  <PresentationFormat>On-screen Show (16:9)</PresentationFormat>
  <Paragraphs>235</Paragraphs>
  <Slides>28</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Constantia</vt:lpstr>
      <vt:lpstr>Courier New</vt:lpstr>
      <vt:lpstr>Georgia</vt:lpstr>
      <vt:lpstr>Lato Light</vt:lpstr>
      <vt:lpstr>Wingdings 2</vt:lpstr>
      <vt:lpstr>Flow</vt:lpstr>
      <vt:lpstr>PowerPoint Presentation</vt:lpstr>
      <vt:lpstr>Today’s Presenters</vt:lpstr>
      <vt:lpstr>PowerPoint Presentation</vt:lpstr>
      <vt:lpstr>PowerPoint Presentation</vt:lpstr>
      <vt:lpstr>PowerPoint Presentation</vt:lpstr>
      <vt:lpstr>PowerPoint Presentation</vt:lpstr>
      <vt:lpstr>PowerPoint Presentation</vt:lpstr>
      <vt:lpstr>Literacy Benefits</vt:lpstr>
      <vt:lpstr>21st Century Literacy</vt:lpstr>
      <vt:lpstr>Transmedia Literacy</vt:lpstr>
      <vt:lpstr>Addressing the Word Gap</vt:lpstr>
      <vt:lpstr>Fluency: The Flow of Language</vt:lpstr>
      <vt:lpstr>PowerPoint Presentation</vt:lpstr>
      <vt:lpstr>For Educators, Librarians &amp; Parents Teaching Literacy with Audiobooks</vt:lpstr>
      <vt:lpstr>Ready, Set, Listen!</vt:lpstr>
      <vt:lpstr>Read-Alongs for Early Literacy</vt:lpstr>
      <vt:lpstr>PowerPoint Presentation</vt:lpstr>
      <vt:lpstr>    Read-Alouds for Primary Grades</vt:lpstr>
      <vt:lpstr>PowerPoint Presentation</vt:lpstr>
      <vt:lpstr>Expanding the View for                  Middle Grade Listeners</vt:lpstr>
      <vt:lpstr>PowerPoint Presentation</vt:lpstr>
      <vt:lpstr>Exploring What Life Holds in Store for High School Students</vt:lpstr>
      <vt:lpstr>PowerPoint Presentation</vt:lpstr>
      <vt:lpstr>Audio Formats Interpret Adult Books         for Teen Listeners</vt:lpstr>
      <vt:lpstr>PowerPoint Presentation</vt:lpstr>
      <vt:lpstr>Public Libraries &amp; Audiobooks</vt:lpstr>
      <vt:lpstr>Research &amp;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Set, Listen!</dc:title>
  <dc:creator>User</dc:creator>
  <cp:lastModifiedBy>Rebecca Kilde</cp:lastModifiedBy>
  <cp:revision>61</cp:revision>
  <dcterms:modified xsi:type="dcterms:W3CDTF">2019-09-11T14:46:18Z</dcterms:modified>
</cp:coreProperties>
</file>