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4"/>
  </p:sldMasterIdLst>
  <p:notesMasterIdLst>
    <p:notesMasterId r:id="rId101"/>
  </p:notesMasterIdLst>
  <p:handoutMasterIdLst>
    <p:handoutMasterId r:id="rId102"/>
  </p:handoutMasterIdLst>
  <p:sldIdLst>
    <p:sldId id="256" r:id="rId5"/>
    <p:sldId id="257" r:id="rId6"/>
    <p:sldId id="423" r:id="rId7"/>
    <p:sldId id="424" r:id="rId8"/>
    <p:sldId id="425" r:id="rId9"/>
    <p:sldId id="426" r:id="rId10"/>
    <p:sldId id="428" r:id="rId11"/>
    <p:sldId id="432" r:id="rId12"/>
    <p:sldId id="259" r:id="rId13"/>
    <p:sldId id="415" r:id="rId14"/>
    <p:sldId id="416" r:id="rId15"/>
    <p:sldId id="310" r:id="rId16"/>
    <p:sldId id="311" r:id="rId17"/>
    <p:sldId id="312" r:id="rId18"/>
    <p:sldId id="286" r:id="rId19"/>
    <p:sldId id="261" r:id="rId20"/>
    <p:sldId id="287" r:id="rId21"/>
    <p:sldId id="418" r:id="rId22"/>
    <p:sldId id="288" r:id="rId23"/>
    <p:sldId id="295" r:id="rId24"/>
    <p:sldId id="307" r:id="rId25"/>
    <p:sldId id="305" r:id="rId26"/>
    <p:sldId id="306" r:id="rId27"/>
    <p:sldId id="313" r:id="rId28"/>
    <p:sldId id="422" r:id="rId29"/>
    <p:sldId id="309" r:id="rId30"/>
    <p:sldId id="308" r:id="rId31"/>
    <p:sldId id="294" r:id="rId32"/>
    <p:sldId id="292" r:id="rId33"/>
    <p:sldId id="290" r:id="rId34"/>
    <p:sldId id="417" r:id="rId35"/>
    <p:sldId id="293" r:id="rId36"/>
    <p:sldId id="296" r:id="rId37"/>
    <p:sldId id="358" r:id="rId38"/>
    <p:sldId id="282" r:id="rId39"/>
    <p:sldId id="284" r:id="rId40"/>
    <p:sldId id="285" r:id="rId41"/>
    <p:sldId id="408" r:id="rId42"/>
    <p:sldId id="409" r:id="rId43"/>
    <p:sldId id="410" r:id="rId44"/>
    <p:sldId id="411" r:id="rId45"/>
    <p:sldId id="412" r:id="rId46"/>
    <p:sldId id="413" r:id="rId47"/>
    <p:sldId id="315" r:id="rId48"/>
    <p:sldId id="316" r:id="rId49"/>
    <p:sldId id="420" r:id="rId50"/>
    <p:sldId id="421" r:id="rId51"/>
    <p:sldId id="322" r:id="rId52"/>
    <p:sldId id="352" r:id="rId53"/>
    <p:sldId id="419" r:id="rId54"/>
    <p:sldId id="356" r:id="rId55"/>
    <p:sldId id="298" r:id="rId56"/>
    <p:sldId id="357" r:id="rId57"/>
    <p:sldId id="359" r:id="rId58"/>
    <p:sldId id="260" r:id="rId59"/>
    <p:sldId id="304" r:id="rId60"/>
    <p:sldId id="360" r:id="rId61"/>
    <p:sldId id="361" r:id="rId62"/>
    <p:sldId id="362" r:id="rId63"/>
    <p:sldId id="363" r:id="rId64"/>
    <p:sldId id="364" r:id="rId65"/>
    <p:sldId id="365" r:id="rId66"/>
    <p:sldId id="366" r:id="rId67"/>
    <p:sldId id="367" r:id="rId68"/>
    <p:sldId id="368" r:id="rId69"/>
    <p:sldId id="369" r:id="rId70"/>
    <p:sldId id="370" r:id="rId71"/>
    <p:sldId id="371" r:id="rId72"/>
    <p:sldId id="372" r:id="rId73"/>
    <p:sldId id="373" r:id="rId74"/>
    <p:sldId id="375" r:id="rId75"/>
    <p:sldId id="376" r:id="rId76"/>
    <p:sldId id="377" r:id="rId77"/>
    <p:sldId id="378" r:id="rId78"/>
    <p:sldId id="379" r:id="rId79"/>
    <p:sldId id="380" r:id="rId80"/>
    <p:sldId id="381" r:id="rId81"/>
    <p:sldId id="382" r:id="rId82"/>
    <p:sldId id="384" r:id="rId83"/>
    <p:sldId id="386" r:id="rId84"/>
    <p:sldId id="388" r:id="rId85"/>
    <p:sldId id="390" r:id="rId86"/>
    <p:sldId id="391" r:id="rId87"/>
    <p:sldId id="392" r:id="rId88"/>
    <p:sldId id="393" r:id="rId89"/>
    <p:sldId id="394" r:id="rId90"/>
    <p:sldId id="395" r:id="rId91"/>
    <p:sldId id="396" r:id="rId92"/>
    <p:sldId id="397" r:id="rId93"/>
    <p:sldId id="414" r:id="rId94"/>
    <p:sldId id="383" r:id="rId95"/>
    <p:sldId id="385" r:id="rId96"/>
    <p:sldId id="387" r:id="rId97"/>
    <p:sldId id="398" r:id="rId98"/>
    <p:sldId id="405" r:id="rId99"/>
    <p:sldId id="263" r:id="rId10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67" d="100"/>
          <a:sy n="67" d="100"/>
        </p:scale>
        <p:origin x="1600"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handoutMaster" Target="handoutMasters/handoutMaster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2844" tIns="46422" rIns="92844" bIns="46422" rtlCol="0"/>
          <a:lstStyle>
            <a:lvl1pPr algn="l">
              <a:defRPr sz="1200"/>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2844" tIns="46422" rIns="92844" bIns="46422" rtlCol="0"/>
          <a:lstStyle>
            <a:lvl1pPr algn="r">
              <a:defRPr sz="1200"/>
            </a:lvl1pPr>
          </a:lstStyle>
          <a:p>
            <a:pPr>
              <a:defRPr/>
            </a:pPr>
            <a:fld id="{9C0DC6AF-8B90-435F-8F8C-2D30DCE35B0B}" type="datetime1">
              <a:rPr lang="en-US" smtClean="0"/>
              <a:t>8/4/2022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2844" tIns="46422" rIns="92844" bIns="46422"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2844" tIns="46422" rIns="92844" bIns="46422" rtlCol="0" anchor="b"/>
          <a:lstStyle>
            <a:lvl1pPr algn="r">
              <a:defRPr sz="1200"/>
            </a:lvl1pPr>
          </a:lstStyle>
          <a:p>
            <a:pPr>
              <a:defRPr/>
            </a:pPr>
            <a:fld id="{1FFE548B-8951-48C9-B380-D2F35A9F9F6D}"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879" tIns="45939" rIns="91879" bIns="45939" rtlCol="0"/>
          <a:lstStyle>
            <a:lvl1pPr algn="l">
              <a:defRPr sz="1200"/>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879" tIns="45939" rIns="91879" bIns="45939" rtlCol="0"/>
          <a:lstStyle>
            <a:lvl1pPr algn="r">
              <a:defRPr sz="1200"/>
            </a:lvl1pPr>
          </a:lstStyle>
          <a:p>
            <a:pPr>
              <a:defRPr/>
            </a:pPr>
            <a:fld id="{4CA6C6D5-FC29-4B54-851C-86E9AB240745}" type="datetime1">
              <a:rPr lang="en-US" smtClean="0"/>
              <a:t>8/4/2022</a:t>
            </a:fld>
            <a:endParaRPr lang="en-US" dirty="0"/>
          </a:p>
        </p:txBody>
      </p:sp>
      <p:sp>
        <p:nvSpPr>
          <p:cNvPr id="4" name="Slide Image Placeholder 3"/>
          <p:cNvSpPr>
            <a:spLocks noGrp="1" noRot="1" noChangeAspect="1"/>
          </p:cNvSpPr>
          <p:nvPr>
            <p:ph type="sldImg" idx="2"/>
          </p:nvPr>
        </p:nvSpPr>
        <p:spPr>
          <a:xfrm>
            <a:off x="1181100" y="696913"/>
            <a:ext cx="4648200" cy="3487737"/>
          </a:xfrm>
          <a:prstGeom prst="rect">
            <a:avLst/>
          </a:prstGeom>
          <a:noFill/>
          <a:ln w="12700">
            <a:solidFill>
              <a:prstClr val="black"/>
            </a:solidFill>
          </a:ln>
        </p:spPr>
        <p:txBody>
          <a:bodyPr vert="horz" lIns="91879" tIns="45939" rIns="91879" bIns="45939" rtlCol="0" anchor="ctr"/>
          <a:lstStyle/>
          <a:p>
            <a:pPr lvl="0"/>
            <a:endParaRPr lang="en-US" noProof="0" dirty="0"/>
          </a:p>
        </p:txBody>
      </p:sp>
      <p:sp>
        <p:nvSpPr>
          <p:cNvPr id="5" name="Notes Placeholder 4"/>
          <p:cNvSpPr>
            <a:spLocks noGrp="1"/>
          </p:cNvSpPr>
          <p:nvPr>
            <p:ph type="body" sz="quarter" idx="3"/>
          </p:nvPr>
        </p:nvSpPr>
        <p:spPr>
          <a:xfrm>
            <a:off x="700088" y="4416425"/>
            <a:ext cx="5610225" cy="4183063"/>
          </a:xfrm>
          <a:prstGeom prst="rect">
            <a:avLst/>
          </a:prstGeom>
        </p:spPr>
        <p:txBody>
          <a:bodyPr vert="horz" lIns="91879" tIns="45939" rIns="91879" bIns="4593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879" tIns="45939" rIns="91879" bIns="45939"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879" tIns="45939" rIns="91879" bIns="45939" rtlCol="0" anchor="b"/>
          <a:lstStyle>
            <a:lvl1pPr algn="r">
              <a:defRPr sz="1200"/>
            </a:lvl1pPr>
          </a:lstStyle>
          <a:p>
            <a:pPr>
              <a:defRPr/>
            </a:pPr>
            <a:fld id="{B422729E-208B-45A0-8D4E-859148CA58B3}"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01A7585A-DE71-4800-A9BB-6C0988CEAAEB}" type="datetime1">
              <a:rPr lang="en-US" smtClean="0"/>
              <a:t>8/4/2022</a:t>
            </a:fld>
            <a:endParaRPr lang="en-US" dirty="0"/>
          </a:p>
        </p:txBody>
      </p:sp>
      <p:sp>
        <p:nvSpPr>
          <p:cNvPr id="5" name="Slide Number Placeholder 4"/>
          <p:cNvSpPr>
            <a:spLocks noGrp="1"/>
          </p:cNvSpPr>
          <p:nvPr>
            <p:ph type="sldNum" sz="quarter" idx="11"/>
          </p:nvPr>
        </p:nvSpPr>
        <p:spPr/>
        <p:txBody>
          <a:bodyPr/>
          <a:lstStyle/>
          <a:p>
            <a:pPr>
              <a:defRPr/>
            </a:pPr>
            <a:fld id="{B422729E-208B-45A0-8D4E-859148CA58B3}"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14BFFCE-8A1D-4953-AF51-B367949004A1}" type="slidenum">
              <a:rPr lang="en-US" smtClean="0"/>
              <a:pPr/>
              <a:t>96</a:t>
            </a:fld>
            <a:endParaRPr lang="en-US" dirty="0"/>
          </a:p>
        </p:txBody>
      </p:sp>
      <p:sp>
        <p:nvSpPr>
          <p:cNvPr id="4198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C43FD11E-FE20-4FD4-B94F-312F44CC33B1}" type="datetime1">
              <a:rPr lang="en-US" smtClean="0"/>
              <a:t>8/4/2022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pPr>
              <a:defRPr/>
            </a:pPr>
            <a:fld id="{6C675675-6BA5-4880-9AA5-90AE11932DDB}" type="datetime1">
              <a:rPr lang="en-US" smtClean="0"/>
              <a:t>8/4/2022</a:t>
            </a:fld>
            <a:endParaRPr lang="en-US" dirty="0"/>
          </a:p>
        </p:txBody>
      </p:sp>
      <p:sp>
        <p:nvSpPr>
          <p:cNvPr id="5" name="Footer Placeholder 4"/>
          <p:cNvSpPr>
            <a:spLocks noGrp="1"/>
          </p:cNvSpPr>
          <p:nvPr>
            <p:ph type="ftr" sz="quarter" idx="11"/>
          </p:nvPr>
        </p:nvSpPr>
        <p:spPr>
          <a:xfrm>
            <a:off x="3623733" y="6117336"/>
            <a:ext cx="3609438" cy="365125"/>
          </a:xfrm>
        </p:spPr>
        <p:txBody>
          <a:bodyPr/>
          <a:lstStyle/>
          <a:p>
            <a:pPr>
              <a:defRPr/>
            </a:pPr>
            <a:endParaRPr lang="en-US" dirty="0"/>
          </a:p>
        </p:txBody>
      </p:sp>
      <p:sp>
        <p:nvSpPr>
          <p:cNvPr id="6" name="Slide Number Placeholder 5"/>
          <p:cNvSpPr>
            <a:spLocks noGrp="1"/>
          </p:cNvSpPr>
          <p:nvPr>
            <p:ph type="sldNum" sz="quarter" idx="12"/>
          </p:nvPr>
        </p:nvSpPr>
        <p:spPr>
          <a:xfrm>
            <a:off x="8275320" y="6117336"/>
            <a:ext cx="411480" cy="365125"/>
          </a:xfrm>
        </p:spPr>
        <p:txBody>
          <a:bodyPr/>
          <a:lstStyle/>
          <a:p>
            <a:pPr>
              <a:defRPr/>
            </a:pPr>
            <a:fld id="{D734786E-C3B2-4419-9336-91F6BE48BEEF}" type="slidenum">
              <a:rPr lang="en-US" smtClean="0"/>
              <a:pPr>
                <a:defRPr/>
              </a:pPr>
              <a:t>‹#›</a:t>
            </a:fld>
            <a:endParaRPr lang="en-US"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3509310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6BF1266B-F2E9-4521-A627-B7AEDEA4FE13}" type="datetime1">
              <a:rPr lang="en-US" smtClean="0"/>
              <a:t>8/4/2022</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A2BB418B-DA46-47CD-905E-589636D35883}" type="slidenum">
              <a:rPr lang="en-US" smtClean="0"/>
              <a:pPr>
                <a:defRPr/>
              </a:pPr>
              <a:t>‹#›</a:t>
            </a:fld>
            <a:endParaRPr lang="en-US" dirty="0"/>
          </a:p>
        </p:txBody>
      </p:sp>
    </p:spTree>
    <p:extLst>
      <p:ext uri="{BB962C8B-B14F-4D97-AF65-F5344CB8AC3E}">
        <p14:creationId xmlns:p14="http://schemas.microsoft.com/office/powerpoint/2010/main" val="2310594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BD103F98-5B38-4087-90AF-64725CF428DC}" type="datetime1">
              <a:rPr lang="en-US" smtClean="0"/>
              <a:t>8/4/2022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2BB418B-DA46-47CD-905E-589636D35883}" type="slidenum">
              <a:rPr lang="en-US" smtClean="0"/>
              <a:pPr>
                <a:defRPr/>
              </a:pPr>
              <a:t>‹#›</a:t>
            </a:fld>
            <a:endParaRPr lang="en-US" dirty="0"/>
          </a:p>
        </p:txBody>
      </p:sp>
    </p:spTree>
    <p:extLst>
      <p:ext uri="{BB962C8B-B14F-4D97-AF65-F5344CB8AC3E}">
        <p14:creationId xmlns:p14="http://schemas.microsoft.com/office/powerpoint/2010/main" val="2243133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BB9E5EE3-BB6B-43EC-A549-8262586C89D1}" type="datetime1">
              <a:rPr lang="en-US" smtClean="0"/>
              <a:t>8/4/2022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2BB418B-DA46-47CD-905E-589636D35883}" type="slidenum">
              <a:rPr lang="en-US" smtClean="0"/>
              <a:pPr>
                <a:defRPr/>
              </a:pPr>
              <a:t>‹#›</a:t>
            </a:fld>
            <a:endParaRPr lang="en-US" dirty="0"/>
          </a:p>
        </p:txBody>
      </p:sp>
    </p:spTree>
    <p:extLst>
      <p:ext uri="{BB962C8B-B14F-4D97-AF65-F5344CB8AC3E}">
        <p14:creationId xmlns:p14="http://schemas.microsoft.com/office/powerpoint/2010/main" val="674157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39941C00-1657-423F-89DB-B9AA1E0BEA18}" type="datetime1">
              <a:rPr lang="en-US" smtClean="0"/>
              <a:t>8/4/2022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2BB418B-DA46-47CD-905E-589636D35883}" type="slidenum">
              <a:rPr lang="en-US" smtClean="0"/>
              <a:pPr>
                <a:defRPr/>
              </a:pPr>
              <a:t>‹#›</a:t>
            </a:fld>
            <a:endParaRPr lang="en-US" dirty="0"/>
          </a:p>
        </p:txBody>
      </p:sp>
    </p:spTree>
    <p:extLst>
      <p:ext uri="{BB962C8B-B14F-4D97-AF65-F5344CB8AC3E}">
        <p14:creationId xmlns:p14="http://schemas.microsoft.com/office/powerpoint/2010/main" val="4271572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040AC7D6-F61F-4C71-A995-5290A1107379}" type="datetime1">
              <a:rPr lang="en-US" smtClean="0"/>
              <a:t>8/4/2022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2BB418B-DA46-47CD-905E-589636D35883}" type="slidenum">
              <a:rPr lang="en-US" smtClean="0"/>
              <a:pPr>
                <a:defRPr/>
              </a:pPr>
              <a:t>‹#›</a:t>
            </a:fld>
            <a:endParaRPr lang="en-US" dirty="0"/>
          </a:p>
        </p:txBody>
      </p:sp>
    </p:spTree>
    <p:extLst>
      <p:ext uri="{BB962C8B-B14F-4D97-AF65-F5344CB8AC3E}">
        <p14:creationId xmlns:p14="http://schemas.microsoft.com/office/powerpoint/2010/main" val="2152159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91AFE78-FF6A-436A-B5CB-0C616BBBB837}" type="datetime1">
              <a:rPr lang="en-US" smtClean="0"/>
              <a:t>8/4/2022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2BB418B-DA46-47CD-905E-589636D35883}" type="slidenum">
              <a:rPr lang="en-US" smtClean="0"/>
              <a:pPr>
                <a:defRPr/>
              </a:pPr>
              <a:t>‹#›</a:t>
            </a:fld>
            <a:endParaRPr lang="en-US" dirty="0"/>
          </a:p>
        </p:txBody>
      </p:sp>
    </p:spTree>
    <p:extLst>
      <p:ext uri="{BB962C8B-B14F-4D97-AF65-F5344CB8AC3E}">
        <p14:creationId xmlns:p14="http://schemas.microsoft.com/office/powerpoint/2010/main" val="878714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9700571-55A6-4EE1-AF85-B1108E31729D}" type="datetime1">
              <a:rPr lang="en-US" smtClean="0"/>
              <a:t>8/4/2022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C1C1753-5BC1-40C1-AFA3-B29051B0E7DD}" type="slidenum">
              <a:rPr lang="en-US" smtClean="0"/>
              <a:pPr>
                <a:defRPr/>
              </a:pPr>
              <a:t>‹#›</a:t>
            </a:fld>
            <a:endParaRPr lang="en-US" dirty="0"/>
          </a:p>
        </p:txBody>
      </p:sp>
    </p:spTree>
    <p:extLst>
      <p:ext uri="{BB962C8B-B14F-4D97-AF65-F5344CB8AC3E}">
        <p14:creationId xmlns:p14="http://schemas.microsoft.com/office/powerpoint/2010/main" val="2266609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79D20B9-F060-40A8-882B-1A6AD6570813}" type="datetime1">
              <a:rPr lang="en-US" smtClean="0"/>
              <a:t>8/4/2022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BF15E5E-0F47-4853-BA93-2AA516780BBA}" type="slidenum">
              <a:rPr lang="en-US" smtClean="0"/>
              <a:pPr>
                <a:defRPr/>
              </a:pPr>
              <a:t>‹#›</a:t>
            </a:fld>
            <a:endParaRPr lang="en-US" dirty="0"/>
          </a:p>
        </p:txBody>
      </p:sp>
    </p:spTree>
    <p:extLst>
      <p:ext uri="{BB962C8B-B14F-4D97-AF65-F5344CB8AC3E}">
        <p14:creationId xmlns:p14="http://schemas.microsoft.com/office/powerpoint/2010/main" val="1979659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pPr>
              <a:defRPr/>
            </a:pPr>
            <a:fld id="{268D1B27-520A-4036-A0A8-3E6FD7DD27B3}" type="datetime1">
              <a:rPr lang="en-US" smtClean="0"/>
              <a:t>8/4/2022</a:t>
            </a:fld>
            <a:endParaRPr lang="en-US" dirty="0"/>
          </a:p>
        </p:txBody>
      </p:sp>
      <p:sp>
        <p:nvSpPr>
          <p:cNvPr id="5" name="Footer Placeholder 4"/>
          <p:cNvSpPr>
            <a:spLocks noGrp="1"/>
          </p:cNvSpPr>
          <p:nvPr>
            <p:ph type="ftr" sz="quarter" idx="11"/>
          </p:nvPr>
        </p:nvSpPr>
        <p:spPr>
          <a:xfrm>
            <a:off x="1972647" y="6108173"/>
            <a:ext cx="5314517" cy="365125"/>
          </a:xfrm>
        </p:spPr>
        <p:txBody>
          <a:bodyPr/>
          <a:lstStyle/>
          <a:p>
            <a:pPr>
              <a:defRPr/>
            </a:pPr>
            <a:endParaRPr lang="en-US" dirty="0"/>
          </a:p>
        </p:txBody>
      </p:sp>
      <p:sp>
        <p:nvSpPr>
          <p:cNvPr id="6" name="Slide Number Placeholder 5"/>
          <p:cNvSpPr>
            <a:spLocks noGrp="1"/>
          </p:cNvSpPr>
          <p:nvPr>
            <p:ph type="sldNum" sz="quarter" idx="12"/>
          </p:nvPr>
        </p:nvSpPr>
        <p:spPr>
          <a:xfrm>
            <a:off x="8258967" y="6108173"/>
            <a:ext cx="427833" cy="365125"/>
          </a:xfrm>
        </p:spPr>
        <p:txBody>
          <a:bodyPr/>
          <a:lstStyle/>
          <a:p>
            <a:pPr>
              <a:defRPr/>
            </a:pPr>
            <a:fld id="{36DED209-CC39-44E3-9A22-A01EBA7B1507}" type="slidenum">
              <a:rPr lang="en-US" smtClean="0"/>
              <a:pPr>
                <a:defRPr/>
              </a:pPr>
              <a:t>‹#›</a:t>
            </a:fld>
            <a:endParaRPr lang="en-US" dirty="0"/>
          </a:p>
        </p:txBody>
      </p:sp>
    </p:spTree>
    <p:extLst>
      <p:ext uri="{BB962C8B-B14F-4D97-AF65-F5344CB8AC3E}">
        <p14:creationId xmlns:p14="http://schemas.microsoft.com/office/powerpoint/2010/main" val="640285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BCBE08ED-0722-4F49-8476-0D6A71B1ECF3}" type="datetime1">
              <a:rPr lang="en-US" smtClean="0"/>
              <a:t>8/4/2022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a:xfrm>
            <a:off x="8273317" y="6116070"/>
            <a:ext cx="413483" cy="365125"/>
          </a:xfrm>
        </p:spPr>
        <p:txBody>
          <a:bodyPr/>
          <a:lstStyle/>
          <a:p>
            <a:pPr>
              <a:defRPr/>
            </a:pPr>
            <a:fld id="{FEBDB998-58A0-44DF-A6B3-0A0112B865CA}" type="slidenum">
              <a:rPr lang="en-US" smtClean="0"/>
              <a:pPr>
                <a:defRPr/>
              </a:pPr>
              <a:t>‹#›</a:t>
            </a:fld>
            <a:endParaRPr lang="en-US" dirty="0"/>
          </a:p>
        </p:txBody>
      </p:sp>
    </p:spTree>
    <p:extLst>
      <p:ext uri="{BB962C8B-B14F-4D97-AF65-F5344CB8AC3E}">
        <p14:creationId xmlns:p14="http://schemas.microsoft.com/office/powerpoint/2010/main" val="388344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05967F26-2DE3-4F88-9821-5371E5BDA378}" type="datetime1">
              <a:rPr lang="en-US" smtClean="0"/>
              <a:t>8/4/2022</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46B1851-E807-496D-BB81-26C375571F36}" type="slidenum">
              <a:rPr lang="en-US" smtClean="0"/>
              <a:pPr>
                <a:defRPr/>
              </a:pPr>
              <a:t>‹#›</a:t>
            </a:fld>
            <a:endParaRPr lang="en-US" dirty="0"/>
          </a:p>
        </p:txBody>
      </p:sp>
    </p:spTree>
    <p:extLst>
      <p:ext uri="{BB962C8B-B14F-4D97-AF65-F5344CB8AC3E}">
        <p14:creationId xmlns:p14="http://schemas.microsoft.com/office/powerpoint/2010/main" val="3105167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9726BEBB-A2BB-4E46-BD82-7E2680DCB37D}" type="datetime1">
              <a:rPr lang="en-US" smtClean="0"/>
              <a:t>8/4/2022</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8F8BCC0D-BA2B-4A19-829E-6494820425DF}" type="slidenum">
              <a:rPr lang="en-US" smtClean="0"/>
              <a:pPr>
                <a:defRPr/>
              </a:pPr>
              <a:t>‹#›</a:t>
            </a:fld>
            <a:endParaRPr lang="en-US" dirty="0"/>
          </a:p>
        </p:txBody>
      </p:sp>
    </p:spTree>
    <p:extLst>
      <p:ext uri="{BB962C8B-B14F-4D97-AF65-F5344CB8AC3E}">
        <p14:creationId xmlns:p14="http://schemas.microsoft.com/office/powerpoint/2010/main" val="2686953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E047541C-5993-4D30-BEBF-A606D83A4980}" type="datetime1">
              <a:rPr lang="en-US" smtClean="0"/>
              <a:t>8/4/2022</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84578CB7-44B4-4BA8-8119-6EDD17CD51F7}" type="slidenum">
              <a:rPr lang="en-US" smtClean="0"/>
              <a:pPr>
                <a:defRPr/>
              </a:pPr>
              <a:t>‹#›</a:t>
            </a:fld>
            <a:endParaRPr lang="en-US" dirty="0"/>
          </a:p>
        </p:txBody>
      </p:sp>
    </p:spTree>
    <p:extLst>
      <p:ext uri="{BB962C8B-B14F-4D97-AF65-F5344CB8AC3E}">
        <p14:creationId xmlns:p14="http://schemas.microsoft.com/office/powerpoint/2010/main" val="59942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17CC492-53FC-4F0A-90B9-890E5CCFA490}" type="datetime1">
              <a:rPr lang="en-US" smtClean="0"/>
              <a:t>8/4/2022</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6890F4F7-DE60-44B7-A9EF-A15473B1DF98}" type="slidenum">
              <a:rPr lang="en-US" smtClean="0"/>
              <a:pPr>
                <a:defRPr/>
              </a:pPr>
              <a:t>‹#›</a:t>
            </a:fld>
            <a:endParaRPr lang="en-US" dirty="0"/>
          </a:p>
        </p:txBody>
      </p:sp>
    </p:spTree>
    <p:extLst>
      <p:ext uri="{BB962C8B-B14F-4D97-AF65-F5344CB8AC3E}">
        <p14:creationId xmlns:p14="http://schemas.microsoft.com/office/powerpoint/2010/main" val="1757647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D076B873-AD06-4F9C-B7B1-D3ACD28C1823}" type="datetime1">
              <a:rPr lang="en-US" smtClean="0"/>
              <a:t>8/4/2022</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87E961A4-7F7D-4A9A-90BD-0B9A1328A454}" type="slidenum">
              <a:rPr lang="en-US" smtClean="0"/>
              <a:pPr>
                <a:defRPr/>
              </a:pPr>
              <a:t>‹#›</a:t>
            </a:fld>
            <a:endParaRPr lang="en-US" dirty="0"/>
          </a:p>
        </p:txBody>
      </p:sp>
    </p:spTree>
    <p:extLst>
      <p:ext uri="{BB962C8B-B14F-4D97-AF65-F5344CB8AC3E}">
        <p14:creationId xmlns:p14="http://schemas.microsoft.com/office/powerpoint/2010/main" val="2185001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3CB8EC4B-D541-47C8-BD4E-6FCAD971277D}" type="datetime1">
              <a:rPr lang="en-US" smtClean="0"/>
              <a:t>8/4/2022</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0EA5447-0C54-4D91-BAED-0272214BF2EB}" type="slidenum">
              <a:rPr lang="en-US" smtClean="0"/>
              <a:pPr>
                <a:defRPr/>
              </a:pPr>
              <a:t>‹#›</a:t>
            </a:fld>
            <a:endParaRPr lang="en-US" dirty="0"/>
          </a:p>
        </p:txBody>
      </p:sp>
    </p:spTree>
    <p:extLst>
      <p:ext uri="{BB962C8B-B14F-4D97-AF65-F5344CB8AC3E}">
        <p14:creationId xmlns:p14="http://schemas.microsoft.com/office/powerpoint/2010/main" val="1819879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4E48CF26-0B7E-4C8C-B837-EA17422298EE}" type="datetime1">
              <a:rPr lang="en-US" smtClean="0"/>
              <a:t>8/4/2022</a:t>
            </a:fld>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A2BB418B-DA46-47CD-905E-589636D35883}" type="slidenum">
              <a:rPr lang="en-US" smtClean="0"/>
              <a:pPr>
                <a:defRPr/>
              </a:pPr>
              <a:t>‹#›</a:t>
            </a:fld>
            <a:endParaRPr lang="en-US" dirty="0"/>
          </a:p>
        </p:txBody>
      </p:sp>
    </p:spTree>
    <p:extLst>
      <p:ext uri="{BB962C8B-B14F-4D97-AF65-F5344CB8AC3E}">
        <p14:creationId xmlns:p14="http://schemas.microsoft.com/office/powerpoint/2010/main" val="107443938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dpi.wi.gov/sites/default/files/imce/pld/pdf/TE13.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docs.legis.wisconsin.gov/search" TargetMode="External"/><Relationship Id="rId2" Type="http://schemas.openxmlformats.org/officeDocument/2006/relationships/hyperlink" Target="https://docs.legis.wisconsin.gov/statutes/prefaces/toc"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dpi.wi.gov/libraries/public-libraries" TargetMode="External"/><Relationship Id="rId2" Type="http://schemas.openxmlformats.org/officeDocument/2006/relationships/hyperlink" Target="http://www.iflsweb.org/trustees" TargetMode="External"/><Relationship Id="rId1" Type="http://schemas.openxmlformats.org/officeDocument/2006/relationships/slideLayout" Target="../slideLayouts/slideLayout2.xml"/><Relationship Id="rId6" Type="http://schemas.openxmlformats.org/officeDocument/2006/relationships/hyperlink" Target="https://dpi.wi.gov/sites/default/files/imce/libraries/Publib/Gov-Admin/Wisconsin_Public_Library_Standards_6th_edition_2018_FINAL.pdf" TargetMode="External"/><Relationship Id="rId5" Type="http://schemas.openxmlformats.org/officeDocument/2006/relationships/hyperlink" Target="http://docs.legis.wisconsin.gov/statutes/statutes/43.pdf" TargetMode="External"/><Relationship Id="rId4" Type="http://schemas.openxmlformats.org/officeDocument/2006/relationships/hyperlink" Target="http://dpi.wi.gov/pld/boards-directors/trustee-essentials-handbook"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dpi.wi.gov/sites/default/files/imce/pld/pdf/TE14.pdf" TargetMode="External"/><Relationship Id="rId2" Type="http://schemas.openxmlformats.org/officeDocument/2006/relationships/hyperlink" Target="http://legis.wisconsin.gov/statutes/Stat0019.pdf" TargetMode="External"/><Relationship Id="rId1" Type="http://schemas.openxmlformats.org/officeDocument/2006/relationships/slideLayout" Target="../slideLayouts/slideLayout2.xml"/><Relationship Id="rId6" Type="http://schemas.openxmlformats.org/officeDocument/2006/relationships/hyperlink" Target="http://www.lwm-info.org/957/Open-Meetings-Law" TargetMode="External"/><Relationship Id="rId5" Type="http://schemas.openxmlformats.org/officeDocument/2006/relationships/hyperlink" Target="https://www.doj.state.wi.us/sites/default/files/office-open-government/Resources/OML-GUIDE.pdf" TargetMode="External"/><Relationship Id="rId4" Type="http://schemas.openxmlformats.org/officeDocument/2006/relationships/hyperlink" Target="https://dpi.wi.gov/libraries/public-libraries/legal"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s://dpi.wi.gov/libraries/public-libraries/legal" TargetMode="External"/><Relationship Id="rId2" Type="http://schemas.openxmlformats.org/officeDocument/2006/relationships/hyperlink" Target="http://dpi.wi.gov/sites/default/files/imce/pld/pdf/TE15.pdf" TargetMode="External"/><Relationship Id="rId1" Type="http://schemas.openxmlformats.org/officeDocument/2006/relationships/slideLayout" Target="../slideLayouts/slideLayout2.xml"/><Relationship Id="rId5" Type="http://schemas.openxmlformats.org/officeDocument/2006/relationships/hyperlink" Target="http://www.lwm-info.org/1073/Public-Records" TargetMode="External"/><Relationship Id="rId4" Type="http://schemas.openxmlformats.org/officeDocument/2006/relationships/hyperlink" Target="https://www.doj.state.wi.us/sites/default/files/office-open-government/Resources/PRL-GUIDE.pdf" TargetMode="External"/></Relationships>
</file>

<file path=ppt/slides/_rels/slide93.xml.rels><?xml version="1.0" encoding="UTF-8" standalone="yes"?>
<Relationships xmlns="http://schemas.openxmlformats.org/package/2006/relationships"><Relationship Id="rId2" Type="http://schemas.openxmlformats.org/officeDocument/2006/relationships/hyperlink" Target="http://dpi.wi.gov/sites/default/files/imce/pld/pdf/TE16.pdf"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8" Type="http://schemas.openxmlformats.org/officeDocument/2006/relationships/hyperlink" Target="http://dpi.wi.gov/talkingbooks" TargetMode="External"/><Relationship Id="rId3" Type="http://schemas.openxmlformats.org/officeDocument/2006/relationships/hyperlink" Target="http://dpi.wi.gov/sites/default/files/imce/pld/pdf/TE21.pdf" TargetMode="External"/><Relationship Id="rId7" Type="http://schemas.openxmlformats.org/officeDocument/2006/relationships/hyperlink" Target="https://libguides.ala.org/libservice-disability" TargetMode="External"/><Relationship Id="rId2" Type="http://schemas.openxmlformats.org/officeDocument/2006/relationships/hyperlink" Target="http://dpi.wi.gov/sites/default/files/imce/pld/pdf/TE20.pdf" TargetMode="External"/><Relationship Id="rId1" Type="http://schemas.openxmlformats.org/officeDocument/2006/relationships/slideLayout" Target="../slideLayouts/slideLayout2.xml"/><Relationship Id="rId6" Type="http://schemas.openxmlformats.org/officeDocument/2006/relationships/hyperlink" Target="http://www.eeoc.gov/facts/ada18.html" TargetMode="External"/><Relationship Id="rId5" Type="http://schemas.openxmlformats.org/officeDocument/2006/relationships/hyperlink" Target="http://www.ada.gov/" TargetMode="External"/><Relationship Id="rId4" Type="http://schemas.openxmlformats.org/officeDocument/2006/relationships/hyperlink" Target="http://www.adagreatlakes.org/"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s://dwd.wisconsin.gov/dwd/posters.htm" TargetMode="External"/><Relationship Id="rId2" Type="http://schemas.openxmlformats.org/officeDocument/2006/relationships/hyperlink" Target="https://dwd.wisconsin.gov/er/civilrights/discrimination/complaintprocess.htm" TargetMode="External"/><Relationship Id="rId1" Type="http://schemas.openxmlformats.org/officeDocument/2006/relationships/slideLayout" Target="../slideLayouts/slideLayout2.xml"/><Relationship Id="rId4" Type="http://schemas.openxmlformats.org/officeDocument/2006/relationships/hyperlink" Target="http://www.dol.gov/"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mailto:thompson@ifls.lib.wi.u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2743200"/>
            <a:ext cx="7772400" cy="1600200"/>
          </a:xfrm>
        </p:spPr>
        <p:txBody>
          <a:bodyPr>
            <a:normAutofit fontScale="90000"/>
          </a:bodyPr>
          <a:lstStyle/>
          <a:p>
            <a:pPr eaLnBrk="1" hangingPunct="1"/>
            <a:r>
              <a:rPr lang="en-US" b="1" dirty="0"/>
              <a:t>Library Director Orientation</a:t>
            </a:r>
          </a:p>
        </p:txBody>
      </p:sp>
      <p:sp>
        <p:nvSpPr>
          <p:cNvPr id="2051" name="Subtitle 2"/>
          <p:cNvSpPr>
            <a:spLocks noGrp="1"/>
          </p:cNvSpPr>
          <p:nvPr>
            <p:ph type="subTitle" idx="1"/>
          </p:nvPr>
        </p:nvSpPr>
        <p:spPr>
          <a:xfrm>
            <a:off x="1447800" y="4572000"/>
            <a:ext cx="6400800" cy="1219200"/>
          </a:xfrm>
        </p:spPr>
        <p:txBody>
          <a:bodyPr>
            <a:normAutofit/>
          </a:bodyPr>
          <a:lstStyle/>
          <a:p>
            <a:pPr eaLnBrk="1" hangingPunct="1"/>
            <a:r>
              <a:rPr lang="en-US" sz="2800">
                <a:solidFill>
                  <a:srgbClr val="898989"/>
                </a:solidFill>
              </a:rPr>
              <a:t>John </a:t>
            </a:r>
            <a:r>
              <a:rPr lang="en-US" sz="2800" dirty="0">
                <a:solidFill>
                  <a:srgbClr val="898989"/>
                </a:solidFill>
              </a:rPr>
              <a:t>Thompson, System Director</a:t>
            </a:r>
          </a:p>
          <a:p>
            <a:pPr eaLnBrk="1" hangingPunct="1"/>
            <a:endParaRPr lang="en-US" dirty="0">
              <a:solidFill>
                <a:srgbClr val="89898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Roles and Responsibilities of Library Boards</a:t>
            </a:r>
          </a:p>
        </p:txBody>
      </p:sp>
      <p:sp>
        <p:nvSpPr>
          <p:cNvPr id="3" name="Content Placeholder 2"/>
          <p:cNvSpPr>
            <a:spLocks noGrp="1"/>
          </p:cNvSpPr>
          <p:nvPr>
            <p:ph idx="1"/>
          </p:nvPr>
        </p:nvSpPr>
        <p:spPr/>
        <p:txBody>
          <a:bodyPr>
            <a:normAutofit fontScale="85000" lnSpcReduction="20000"/>
          </a:bodyPr>
          <a:lstStyle/>
          <a:p>
            <a:r>
              <a:rPr lang="en-US" dirty="0"/>
              <a:t>Library board job description</a:t>
            </a:r>
          </a:p>
          <a:p>
            <a:pPr lvl="1"/>
            <a:r>
              <a:rPr lang="en-US" dirty="0"/>
              <a:t>Legal responsibility for overall library operations rests in the library board, not individual trustees including the board president</a:t>
            </a:r>
          </a:p>
          <a:p>
            <a:pPr lvl="1"/>
            <a:r>
              <a:rPr lang="en-US" dirty="0"/>
              <a:t>Prepare for and attend regular board meetings</a:t>
            </a:r>
          </a:p>
          <a:p>
            <a:pPr lvl="1"/>
            <a:r>
              <a:rPr lang="en-US" dirty="0"/>
              <a:t>Actively participate in discussions and decision making</a:t>
            </a:r>
          </a:p>
          <a:p>
            <a:pPr lvl="2"/>
            <a:r>
              <a:rPr lang="en-US" dirty="0"/>
              <a:t>Allow for others to share their opinions</a:t>
            </a:r>
          </a:p>
          <a:p>
            <a:pPr lvl="1"/>
            <a:r>
              <a:rPr lang="en-US" dirty="0"/>
              <a:t>Hire, supervise and evaluate library director</a:t>
            </a:r>
          </a:p>
          <a:p>
            <a:pPr lvl="1"/>
            <a:r>
              <a:rPr lang="en-US" dirty="0"/>
              <a:t>Work with municipality to obtain sufficient library funding and salaries/benefits for library staff</a:t>
            </a:r>
          </a:p>
          <a:p>
            <a:pPr lvl="1"/>
            <a:r>
              <a:rPr lang="en-US" dirty="0"/>
              <a:t>Review and approve library policies</a:t>
            </a:r>
          </a:p>
          <a:p>
            <a:pPr lvl="1"/>
            <a:endParaRPr lang="en-US" dirty="0"/>
          </a:p>
        </p:txBody>
      </p:sp>
      <p:sp>
        <p:nvSpPr>
          <p:cNvPr id="4" name="Date Placeholder 3"/>
          <p:cNvSpPr>
            <a:spLocks noGrp="1"/>
          </p:cNvSpPr>
          <p:nvPr>
            <p:ph type="dt" sz="half" idx="10"/>
          </p:nvPr>
        </p:nvSpPr>
        <p:spPr/>
        <p:txBody>
          <a:bodyPr/>
          <a:lstStyle/>
          <a:p>
            <a:pPr>
              <a:defRPr/>
            </a:pPr>
            <a:fld id="{007011D8-B99D-43C5-B899-2424548CFFDB}" type="datetime1">
              <a:rPr lang="en-US" smtClean="0"/>
              <a:t>8/4/2022</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10</a:t>
            </a:fld>
            <a:endParaRPr lang="en-US" dirty="0"/>
          </a:p>
        </p:txBody>
      </p:sp>
    </p:spTree>
    <p:extLst>
      <p:ext uri="{BB962C8B-B14F-4D97-AF65-F5344CB8AC3E}">
        <p14:creationId xmlns:p14="http://schemas.microsoft.com/office/powerpoint/2010/main" val="4127293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Roles and Responsibilities of Library Boards</a:t>
            </a:r>
          </a:p>
        </p:txBody>
      </p:sp>
      <p:sp>
        <p:nvSpPr>
          <p:cNvPr id="3" name="Content Placeholder 2"/>
          <p:cNvSpPr>
            <a:spLocks noGrp="1"/>
          </p:cNvSpPr>
          <p:nvPr>
            <p:ph idx="1"/>
          </p:nvPr>
        </p:nvSpPr>
        <p:spPr/>
        <p:txBody>
          <a:bodyPr>
            <a:normAutofit fontScale="92500" lnSpcReduction="20000"/>
          </a:bodyPr>
          <a:lstStyle/>
          <a:p>
            <a:r>
              <a:rPr lang="en-US" dirty="0"/>
              <a:t>Library board job description</a:t>
            </a:r>
          </a:p>
          <a:p>
            <a:pPr lvl="1"/>
            <a:r>
              <a:rPr lang="en-US" dirty="0"/>
              <a:t>Review and update board bylaws</a:t>
            </a:r>
          </a:p>
          <a:p>
            <a:pPr lvl="1"/>
            <a:r>
              <a:rPr lang="en-US" dirty="0"/>
              <a:t>Assist with development and approval of long-range plan</a:t>
            </a:r>
          </a:p>
          <a:p>
            <a:pPr lvl="1"/>
            <a:r>
              <a:rPr lang="en-US" dirty="0"/>
              <a:t>Advocate for the Library</a:t>
            </a:r>
          </a:p>
          <a:p>
            <a:pPr lvl="1"/>
            <a:r>
              <a:rPr lang="en-US" dirty="0"/>
              <a:t>Attend library conferences, workshops and other library education opportunities</a:t>
            </a:r>
          </a:p>
          <a:p>
            <a:pPr lvl="1"/>
            <a:r>
              <a:rPr lang="en-US" dirty="0"/>
              <a:t>Work as a team member in support of library service</a:t>
            </a:r>
          </a:p>
          <a:p>
            <a:pPr lvl="1"/>
            <a:r>
              <a:rPr lang="en-US" dirty="0"/>
              <a:t>Provide input on community needs and interest to help guide library services to meet community needs</a:t>
            </a:r>
          </a:p>
          <a:p>
            <a:pPr lvl="1"/>
            <a:endParaRPr lang="en-US" dirty="0"/>
          </a:p>
        </p:txBody>
      </p:sp>
      <p:sp>
        <p:nvSpPr>
          <p:cNvPr id="4" name="Date Placeholder 3"/>
          <p:cNvSpPr>
            <a:spLocks noGrp="1"/>
          </p:cNvSpPr>
          <p:nvPr>
            <p:ph type="dt" sz="half" idx="10"/>
          </p:nvPr>
        </p:nvSpPr>
        <p:spPr/>
        <p:txBody>
          <a:bodyPr/>
          <a:lstStyle/>
          <a:p>
            <a:pPr>
              <a:defRPr/>
            </a:pPr>
            <a:fld id="{1B510E4C-7D89-4489-B435-C2C0C07CC4DD}" type="datetime1">
              <a:rPr lang="en-US" smtClean="0"/>
              <a:t>8/4/2022</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11</a:t>
            </a:fld>
            <a:endParaRPr lang="en-US" dirty="0"/>
          </a:p>
        </p:txBody>
      </p:sp>
    </p:spTree>
    <p:extLst>
      <p:ext uri="{BB962C8B-B14F-4D97-AF65-F5344CB8AC3E}">
        <p14:creationId xmlns:p14="http://schemas.microsoft.com/office/powerpoint/2010/main" val="8557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982133" y="457201"/>
            <a:ext cx="7704667" cy="1066799"/>
          </a:xfrm>
        </p:spPr>
        <p:txBody>
          <a:bodyPr/>
          <a:lstStyle/>
          <a:p>
            <a:pPr eaLnBrk="1" hangingPunct="1"/>
            <a:r>
              <a:rPr lang="en-US" dirty="0"/>
              <a:t>Roles of Library Board and Director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3565971"/>
              </p:ext>
            </p:extLst>
          </p:nvPr>
        </p:nvGraphicFramePr>
        <p:xfrm>
          <a:off x="1447800" y="1828800"/>
          <a:ext cx="7467601" cy="4114800"/>
        </p:xfrm>
        <a:graphic>
          <a:graphicData uri="http://schemas.openxmlformats.org/drawingml/2006/table">
            <a:tbl>
              <a:tblPr firstRow="1" bandRow="1">
                <a:tableStyleId>{5C22544A-7EE6-4342-B048-85BDC9FD1C3A}</a:tableStyleId>
              </a:tblPr>
              <a:tblGrid>
                <a:gridCol w="1590323">
                  <a:extLst>
                    <a:ext uri="{9D8B030D-6E8A-4147-A177-3AD203B41FA5}">
                      <a16:colId xmlns:a16="http://schemas.microsoft.com/office/drawing/2014/main" val="20000"/>
                    </a:ext>
                  </a:extLst>
                </a:gridCol>
                <a:gridCol w="3180645">
                  <a:extLst>
                    <a:ext uri="{9D8B030D-6E8A-4147-A177-3AD203B41FA5}">
                      <a16:colId xmlns:a16="http://schemas.microsoft.com/office/drawing/2014/main" val="20001"/>
                    </a:ext>
                  </a:extLst>
                </a:gridCol>
                <a:gridCol w="2696633">
                  <a:extLst>
                    <a:ext uri="{9D8B030D-6E8A-4147-A177-3AD203B41FA5}">
                      <a16:colId xmlns:a16="http://schemas.microsoft.com/office/drawing/2014/main" val="20002"/>
                    </a:ext>
                  </a:extLst>
                </a:gridCol>
              </a:tblGrid>
              <a:tr h="338667">
                <a:tc>
                  <a:txBody>
                    <a:bodyPr/>
                    <a:lstStyle/>
                    <a:p>
                      <a:endParaRPr lang="en-US" dirty="0"/>
                    </a:p>
                  </a:txBody>
                  <a:tcPr/>
                </a:tc>
                <a:tc>
                  <a:txBody>
                    <a:bodyPr/>
                    <a:lstStyle/>
                    <a:p>
                      <a:r>
                        <a:rPr lang="en-US" dirty="0"/>
                        <a:t>Board</a:t>
                      </a:r>
                    </a:p>
                  </a:txBody>
                  <a:tcPr/>
                </a:tc>
                <a:tc>
                  <a:txBody>
                    <a:bodyPr/>
                    <a:lstStyle/>
                    <a:p>
                      <a:r>
                        <a:rPr lang="en-US" dirty="0"/>
                        <a:t>Director</a:t>
                      </a:r>
                    </a:p>
                  </a:txBody>
                  <a:tcPr/>
                </a:tc>
                <a:extLst>
                  <a:ext uri="{0D108BD9-81ED-4DB2-BD59-A6C34878D82A}">
                    <a16:rowId xmlns:a16="http://schemas.microsoft.com/office/drawing/2014/main" val="10000"/>
                  </a:ext>
                </a:extLst>
              </a:tr>
              <a:tr h="592667">
                <a:tc>
                  <a:txBody>
                    <a:bodyPr/>
                    <a:lstStyle/>
                    <a:p>
                      <a:r>
                        <a:rPr lang="en-US" dirty="0"/>
                        <a:t>Board</a:t>
                      </a:r>
                      <a:r>
                        <a:rPr lang="en-US" baseline="0" dirty="0"/>
                        <a:t> Meetings</a:t>
                      </a:r>
                      <a:endParaRPr lang="en-US" dirty="0"/>
                    </a:p>
                  </a:txBody>
                  <a:tcPr/>
                </a:tc>
                <a:tc>
                  <a:txBody>
                    <a:bodyPr/>
                    <a:lstStyle/>
                    <a:p>
                      <a:r>
                        <a:rPr lang="en-US" dirty="0"/>
                        <a:t>Review Agenda</a:t>
                      </a:r>
                      <a:r>
                        <a:rPr lang="en-US" baseline="0" dirty="0"/>
                        <a:t> before meeting</a:t>
                      </a:r>
                      <a:endParaRPr lang="en-US" dirty="0"/>
                    </a:p>
                  </a:txBody>
                  <a:tcPr/>
                </a:tc>
                <a:tc>
                  <a:txBody>
                    <a:bodyPr/>
                    <a:lstStyle/>
                    <a:p>
                      <a:r>
                        <a:rPr lang="en-US" dirty="0"/>
                        <a:t>Prepare agenda with Board President</a:t>
                      </a:r>
                    </a:p>
                  </a:txBody>
                  <a:tcPr/>
                </a:tc>
                <a:extLst>
                  <a:ext uri="{0D108BD9-81ED-4DB2-BD59-A6C34878D82A}">
                    <a16:rowId xmlns:a16="http://schemas.microsoft.com/office/drawing/2014/main" val="10001"/>
                  </a:ext>
                </a:extLst>
              </a:tr>
              <a:tr h="592667">
                <a:tc>
                  <a:txBody>
                    <a:bodyPr/>
                    <a:lstStyle/>
                    <a:p>
                      <a:endParaRPr lang="en-US" dirty="0"/>
                    </a:p>
                  </a:txBody>
                  <a:tcPr/>
                </a:tc>
                <a:tc>
                  <a:txBody>
                    <a:bodyPr/>
                    <a:lstStyle/>
                    <a:p>
                      <a:r>
                        <a:rPr lang="en-US" dirty="0"/>
                        <a:t>Study</a:t>
                      </a:r>
                      <a:r>
                        <a:rPr lang="en-US" baseline="0" dirty="0"/>
                        <a:t> background materials</a:t>
                      </a:r>
                      <a:endParaRPr lang="en-US" dirty="0"/>
                    </a:p>
                  </a:txBody>
                  <a:tcPr/>
                </a:tc>
                <a:tc>
                  <a:txBody>
                    <a:bodyPr/>
                    <a:lstStyle/>
                    <a:p>
                      <a:r>
                        <a:rPr lang="en-US" dirty="0"/>
                        <a:t>Prepare background</a:t>
                      </a:r>
                      <a:r>
                        <a:rPr lang="en-US" baseline="0" dirty="0"/>
                        <a:t> materials</a:t>
                      </a:r>
                      <a:endParaRPr lang="en-US" dirty="0"/>
                    </a:p>
                  </a:txBody>
                  <a:tcPr/>
                </a:tc>
                <a:extLst>
                  <a:ext uri="{0D108BD9-81ED-4DB2-BD59-A6C34878D82A}">
                    <a16:rowId xmlns:a16="http://schemas.microsoft.com/office/drawing/2014/main" val="10002"/>
                  </a:ext>
                </a:extLst>
              </a:tr>
              <a:tr h="338667">
                <a:tc>
                  <a:txBody>
                    <a:bodyPr/>
                    <a:lstStyle/>
                    <a:p>
                      <a:endParaRPr lang="en-US" dirty="0"/>
                    </a:p>
                  </a:txBody>
                  <a:tcPr/>
                </a:tc>
                <a:tc>
                  <a:txBody>
                    <a:bodyPr/>
                    <a:lstStyle/>
                    <a:p>
                      <a:r>
                        <a:rPr lang="en-US" dirty="0"/>
                        <a:t>Know Open Meetings Law</a:t>
                      </a:r>
                    </a:p>
                  </a:txBody>
                  <a:tcPr/>
                </a:tc>
                <a:tc>
                  <a:txBody>
                    <a:bodyPr/>
                    <a:lstStyle/>
                    <a:p>
                      <a:r>
                        <a:rPr lang="en-US" dirty="0"/>
                        <a:t>Know Open Meetings Law</a:t>
                      </a:r>
                    </a:p>
                  </a:txBody>
                  <a:tcPr/>
                </a:tc>
                <a:extLst>
                  <a:ext uri="{0D108BD9-81ED-4DB2-BD59-A6C34878D82A}">
                    <a16:rowId xmlns:a16="http://schemas.microsoft.com/office/drawing/2014/main" val="10003"/>
                  </a:ext>
                </a:extLst>
              </a:tr>
              <a:tr h="338667">
                <a:tc>
                  <a:txBody>
                    <a:bodyPr/>
                    <a:lstStyle/>
                    <a:p>
                      <a:endParaRPr lang="en-US" dirty="0"/>
                    </a:p>
                  </a:txBody>
                  <a:tcPr/>
                </a:tc>
                <a:tc>
                  <a:txBody>
                    <a:bodyPr/>
                    <a:lstStyle/>
                    <a:p>
                      <a:r>
                        <a:rPr lang="en-US" dirty="0"/>
                        <a:t>Support Board Decisions</a:t>
                      </a:r>
                    </a:p>
                  </a:txBody>
                  <a:tcPr/>
                </a:tc>
                <a:tc>
                  <a:txBody>
                    <a:bodyPr/>
                    <a:lstStyle/>
                    <a:p>
                      <a:r>
                        <a:rPr lang="en-US" dirty="0"/>
                        <a:t>Support Board Decisions</a:t>
                      </a:r>
                    </a:p>
                  </a:txBody>
                  <a:tcPr/>
                </a:tc>
                <a:extLst>
                  <a:ext uri="{0D108BD9-81ED-4DB2-BD59-A6C34878D82A}">
                    <a16:rowId xmlns:a16="http://schemas.microsoft.com/office/drawing/2014/main" val="10004"/>
                  </a:ext>
                </a:extLst>
              </a:tr>
              <a:tr h="338667">
                <a:tc>
                  <a:txBody>
                    <a:bodyPr/>
                    <a:lstStyle/>
                    <a:p>
                      <a:endParaRPr lang="en-US" dirty="0"/>
                    </a:p>
                  </a:txBody>
                  <a:tcPr/>
                </a:tc>
                <a:tc>
                  <a:txBody>
                    <a:bodyPr/>
                    <a:lstStyle/>
                    <a:p>
                      <a:r>
                        <a:rPr lang="en-US" dirty="0"/>
                        <a:t>Approve Minutes</a:t>
                      </a:r>
                    </a:p>
                  </a:txBody>
                  <a:tcPr/>
                </a:tc>
                <a:tc>
                  <a:txBody>
                    <a:bodyPr/>
                    <a:lstStyle/>
                    <a:p>
                      <a:r>
                        <a:rPr lang="en-US" dirty="0"/>
                        <a:t>Maintain</a:t>
                      </a:r>
                      <a:r>
                        <a:rPr lang="en-US" baseline="0" dirty="0"/>
                        <a:t> meeting records</a:t>
                      </a:r>
                      <a:endParaRPr lang="en-US" dirty="0"/>
                    </a:p>
                  </a:txBody>
                  <a:tcPr/>
                </a:tc>
                <a:extLst>
                  <a:ext uri="{0D108BD9-81ED-4DB2-BD59-A6C34878D82A}">
                    <a16:rowId xmlns:a16="http://schemas.microsoft.com/office/drawing/2014/main" val="10005"/>
                  </a:ext>
                </a:extLst>
              </a:tr>
              <a:tr h="338667">
                <a:tc>
                  <a:txBody>
                    <a:bodyPr/>
                    <a:lstStyle/>
                    <a:p>
                      <a:endParaRPr lang="en-US" dirty="0"/>
                    </a:p>
                  </a:txBody>
                  <a:tcPr/>
                </a:tc>
                <a:tc>
                  <a:txBody>
                    <a:bodyPr/>
                    <a:lstStyle/>
                    <a:p>
                      <a:r>
                        <a:rPr lang="en-US" dirty="0"/>
                        <a:t>Be an active participant</a:t>
                      </a:r>
                    </a:p>
                  </a:txBody>
                  <a:tcPr/>
                </a:tc>
                <a:tc>
                  <a:txBody>
                    <a:bodyPr/>
                    <a:lstStyle/>
                    <a:p>
                      <a:r>
                        <a:rPr lang="en-US" dirty="0"/>
                        <a:t>Act as technical advisor</a:t>
                      </a:r>
                    </a:p>
                  </a:txBody>
                  <a:tcPr/>
                </a:tc>
                <a:extLst>
                  <a:ext uri="{0D108BD9-81ED-4DB2-BD59-A6C34878D82A}">
                    <a16:rowId xmlns:a16="http://schemas.microsoft.com/office/drawing/2014/main" val="10006"/>
                  </a:ext>
                </a:extLst>
              </a:tr>
              <a:tr h="338667">
                <a:tc>
                  <a:txBody>
                    <a:bodyPr/>
                    <a:lstStyle/>
                    <a:p>
                      <a:r>
                        <a:rPr lang="en-US" dirty="0"/>
                        <a:t>Planning</a:t>
                      </a:r>
                    </a:p>
                  </a:txBody>
                  <a:tcPr/>
                </a:tc>
                <a:tc>
                  <a:txBody>
                    <a:bodyPr/>
                    <a:lstStyle/>
                    <a:p>
                      <a:r>
                        <a:rPr lang="en-US" dirty="0"/>
                        <a:t>Approve Long Range Plan</a:t>
                      </a:r>
                    </a:p>
                  </a:txBody>
                  <a:tcPr/>
                </a:tc>
                <a:tc>
                  <a:txBody>
                    <a:bodyPr/>
                    <a:lstStyle/>
                    <a:p>
                      <a:r>
                        <a:rPr lang="en-US" dirty="0"/>
                        <a:t>Draft</a:t>
                      </a:r>
                      <a:r>
                        <a:rPr lang="en-US" baseline="0" dirty="0"/>
                        <a:t> Long Range Plan</a:t>
                      </a:r>
                      <a:endParaRPr lang="en-US" dirty="0"/>
                    </a:p>
                  </a:txBody>
                  <a:tcPr/>
                </a:tc>
                <a:extLst>
                  <a:ext uri="{0D108BD9-81ED-4DB2-BD59-A6C34878D82A}">
                    <a16:rowId xmlns:a16="http://schemas.microsoft.com/office/drawing/2014/main" val="10007"/>
                  </a:ext>
                </a:extLst>
              </a:tr>
              <a:tr h="592667">
                <a:tc>
                  <a:txBody>
                    <a:bodyPr/>
                    <a:lstStyle/>
                    <a:p>
                      <a:endParaRPr lang="en-US" dirty="0"/>
                    </a:p>
                  </a:txBody>
                  <a:tcPr/>
                </a:tc>
                <a:tc>
                  <a:txBody>
                    <a:bodyPr/>
                    <a:lstStyle/>
                    <a:p>
                      <a:r>
                        <a:rPr lang="en-US" dirty="0"/>
                        <a:t>Provide input on community needs</a:t>
                      </a:r>
                    </a:p>
                  </a:txBody>
                  <a:tcPr/>
                </a:tc>
                <a:tc>
                  <a:txBody>
                    <a:bodyPr/>
                    <a:lstStyle/>
                    <a:p>
                      <a:r>
                        <a:rPr lang="en-US" dirty="0"/>
                        <a:t>Solicit</a:t>
                      </a:r>
                      <a:r>
                        <a:rPr lang="en-US" baseline="0" dirty="0"/>
                        <a:t> community input</a:t>
                      </a:r>
                      <a:endParaRPr lang="en-US" dirty="0"/>
                    </a:p>
                  </a:txBody>
                  <a:tcPr/>
                </a:tc>
                <a:extLst>
                  <a:ext uri="{0D108BD9-81ED-4DB2-BD59-A6C34878D82A}">
                    <a16:rowId xmlns:a16="http://schemas.microsoft.com/office/drawing/2014/main" val="10008"/>
                  </a:ext>
                </a:extLst>
              </a:tr>
            </a:tbl>
          </a:graphicData>
        </a:graphic>
      </p:graphicFrame>
      <p:sp>
        <p:nvSpPr>
          <p:cNvPr id="2" name="Date Placeholder 1"/>
          <p:cNvSpPr>
            <a:spLocks noGrp="1"/>
          </p:cNvSpPr>
          <p:nvPr>
            <p:ph type="dt" sz="half" idx="10"/>
          </p:nvPr>
        </p:nvSpPr>
        <p:spPr/>
        <p:txBody>
          <a:bodyPr/>
          <a:lstStyle/>
          <a:p>
            <a:pPr>
              <a:defRPr/>
            </a:pPr>
            <a:fld id="{77A4D41F-9104-4F41-B5EC-9F77DC5006C8}" type="datetime1">
              <a:rPr lang="en-US" smtClean="0"/>
              <a:t>8/4/2022</a:t>
            </a:fld>
            <a:endParaRPr lang="en-US" dirty="0"/>
          </a:p>
        </p:txBody>
      </p:sp>
      <p:sp>
        <p:nvSpPr>
          <p:cNvPr id="3" name="Slide Number Placeholder 2"/>
          <p:cNvSpPr>
            <a:spLocks noGrp="1"/>
          </p:cNvSpPr>
          <p:nvPr>
            <p:ph type="sldNum" sz="quarter" idx="12"/>
          </p:nvPr>
        </p:nvSpPr>
        <p:spPr/>
        <p:txBody>
          <a:bodyPr/>
          <a:lstStyle/>
          <a:p>
            <a:pPr>
              <a:defRPr/>
            </a:pPr>
            <a:fld id="{36DED209-CC39-44E3-9A22-A01EBA7B1507}"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82133" y="457201"/>
            <a:ext cx="7704667" cy="838199"/>
          </a:xfrm>
        </p:spPr>
        <p:txBody>
          <a:bodyPr/>
          <a:lstStyle/>
          <a:p>
            <a:pPr eaLnBrk="1" hangingPunct="1"/>
            <a:r>
              <a:rPr lang="en-US" dirty="0"/>
              <a:t>Roles of Library Board and Director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51802472"/>
              </p:ext>
            </p:extLst>
          </p:nvPr>
        </p:nvGraphicFramePr>
        <p:xfrm>
          <a:off x="1664580" y="1452971"/>
          <a:ext cx="7444409" cy="4663440"/>
        </p:xfrm>
        <a:graphic>
          <a:graphicData uri="http://schemas.openxmlformats.org/drawingml/2006/table">
            <a:tbl>
              <a:tblPr firstRow="1" bandRow="1">
                <a:tableStyleId>{5C22544A-7EE6-4342-B048-85BDC9FD1C3A}</a:tableStyleId>
              </a:tblPr>
              <a:tblGrid>
                <a:gridCol w="1654313">
                  <a:extLst>
                    <a:ext uri="{9D8B030D-6E8A-4147-A177-3AD203B41FA5}">
                      <a16:colId xmlns:a16="http://schemas.microsoft.com/office/drawing/2014/main" val="20000"/>
                    </a:ext>
                  </a:extLst>
                </a:gridCol>
                <a:gridCol w="3032907">
                  <a:extLst>
                    <a:ext uri="{9D8B030D-6E8A-4147-A177-3AD203B41FA5}">
                      <a16:colId xmlns:a16="http://schemas.microsoft.com/office/drawing/2014/main" val="20001"/>
                    </a:ext>
                  </a:extLst>
                </a:gridCol>
                <a:gridCol w="2757189">
                  <a:extLst>
                    <a:ext uri="{9D8B030D-6E8A-4147-A177-3AD203B41FA5}">
                      <a16:colId xmlns:a16="http://schemas.microsoft.com/office/drawing/2014/main" val="20002"/>
                    </a:ext>
                  </a:extLst>
                </a:gridCol>
              </a:tblGrid>
              <a:tr h="293777">
                <a:tc>
                  <a:txBody>
                    <a:bodyPr/>
                    <a:lstStyle/>
                    <a:p>
                      <a:endParaRPr lang="en-US" dirty="0"/>
                    </a:p>
                  </a:txBody>
                  <a:tcPr/>
                </a:tc>
                <a:tc>
                  <a:txBody>
                    <a:bodyPr/>
                    <a:lstStyle/>
                    <a:p>
                      <a:r>
                        <a:rPr lang="en-US" dirty="0"/>
                        <a:t>Board</a:t>
                      </a:r>
                    </a:p>
                  </a:txBody>
                  <a:tcPr/>
                </a:tc>
                <a:tc>
                  <a:txBody>
                    <a:bodyPr/>
                    <a:lstStyle/>
                    <a:p>
                      <a:r>
                        <a:rPr lang="en-US" dirty="0"/>
                        <a:t>Director</a:t>
                      </a:r>
                    </a:p>
                  </a:txBody>
                  <a:tcPr/>
                </a:tc>
                <a:extLst>
                  <a:ext uri="{0D108BD9-81ED-4DB2-BD59-A6C34878D82A}">
                    <a16:rowId xmlns:a16="http://schemas.microsoft.com/office/drawing/2014/main" val="10000"/>
                  </a:ext>
                </a:extLst>
              </a:tr>
              <a:tr h="293777">
                <a:tc>
                  <a:txBody>
                    <a:bodyPr/>
                    <a:lstStyle/>
                    <a:p>
                      <a:r>
                        <a:rPr lang="en-US" dirty="0"/>
                        <a:t>Personnel</a:t>
                      </a:r>
                    </a:p>
                  </a:txBody>
                  <a:tcPr/>
                </a:tc>
                <a:tc>
                  <a:txBody>
                    <a:bodyPr/>
                    <a:lstStyle/>
                    <a:p>
                      <a:r>
                        <a:rPr lang="en-US" dirty="0"/>
                        <a:t>Hires/evaluates</a:t>
                      </a:r>
                      <a:r>
                        <a:rPr lang="en-US" baseline="0" dirty="0"/>
                        <a:t> Director</a:t>
                      </a:r>
                      <a:endParaRPr lang="en-US" dirty="0"/>
                    </a:p>
                  </a:txBody>
                  <a:tcPr/>
                </a:tc>
                <a:tc>
                  <a:txBody>
                    <a:bodyPr/>
                    <a:lstStyle/>
                    <a:p>
                      <a:r>
                        <a:rPr lang="en-US" dirty="0"/>
                        <a:t>Hires/evaluates</a:t>
                      </a:r>
                      <a:r>
                        <a:rPr lang="en-US" baseline="0" dirty="0"/>
                        <a:t> staff</a:t>
                      </a:r>
                      <a:endParaRPr lang="en-US" dirty="0"/>
                    </a:p>
                  </a:txBody>
                  <a:tcPr/>
                </a:tc>
                <a:extLst>
                  <a:ext uri="{0D108BD9-81ED-4DB2-BD59-A6C34878D82A}">
                    <a16:rowId xmlns:a16="http://schemas.microsoft.com/office/drawing/2014/main" val="10001"/>
                  </a:ext>
                </a:extLst>
              </a:tr>
              <a:tr h="293777">
                <a:tc>
                  <a:txBody>
                    <a:bodyPr/>
                    <a:lstStyle/>
                    <a:p>
                      <a:endParaRPr lang="en-US" dirty="0"/>
                    </a:p>
                  </a:txBody>
                  <a:tcPr/>
                </a:tc>
                <a:tc>
                  <a:txBody>
                    <a:bodyPr/>
                    <a:lstStyle/>
                    <a:p>
                      <a:r>
                        <a:rPr lang="en-US" dirty="0"/>
                        <a:t>Approves Wages</a:t>
                      </a:r>
                    </a:p>
                  </a:txBody>
                  <a:tcPr/>
                </a:tc>
                <a:tc>
                  <a:txBody>
                    <a:bodyPr/>
                    <a:lstStyle/>
                    <a:p>
                      <a:r>
                        <a:rPr lang="en-US" dirty="0"/>
                        <a:t>Recommends wages</a:t>
                      </a:r>
                    </a:p>
                  </a:txBody>
                  <a:tcPr/>
                </a:tc>
                <a:extLst>
                  <a:ext uri="{0D108BD9-81ED-4DB2-BD59-A6C34878D82A}">
                    <a16:rowId xmlns:a16="http://schemas.microsoft.com/office/drawing/2014/main" val="10002"/>
                  </a:ext>
                </a:extLst>
              </a:tr>
              <a:tr h="293777">
                <a:tc>
                  <a:txBody>
                    <a:bodyPr/>
                    <a:lstStyle/>
                    <a:p>
                      <a:r>
                        <a:rPr lang="en-US" dirty="0"/>
                        <a:t>Budget</a:t>
                      </a:r>
                    </a:p>
                  </a:txBody>
                  <a:tcPr/>
                </a:tc>
                <a:tc>
                  <a:txBody>
                    <a:bodyPr/>
                    <a:lstStyle/>
                    <a:p>
                      <a:r>
                        <a:rPr lang="en-US" dirty="0"/>
                        <a:t>Approves Budget</a:t>
                      </a:r>
                    </a:p>
                  </a:txBody>
                  <a:tcPr/>
                </a:tc>
                <a:tc>
                  <a:txBody>
                    <a:bodyPr/>
                    <a:lstStyle/>
                    <a:p>
                      <a:r>
                        <a:rPr lang="en-US" dirty="0"/>
                        <a:t>Drafts</a:t>
                      </a:r>
                      <a:r>
                        <a:rPr lang="en-US" baseline="0" dirty="0"/>
                        <a:t> Budget</a:t>
                      </a:r>
                      <a:endParaRPr lang="en-US" dirty="0"/>
                    </a:p>
                  </a:txBody>
                  <a:tcPr/>
                </a:tc>
                <a:extLst>
                  <a:ext uri="{0D108BD9-81ED-4DB2-BD59-A6C34878D82A}">
                    <a16:rowId xmlns:a16="http://schemas.microsoft.com/office/drawing/2014/main" val="10003"/>
                  </a:ext>
                </a:extLst>
              </a:tr>
              <a:tr h="293777">
                <a:tc>
                  <a:txBody>
                    <a:bodyPr/>
                    <a:lstStyle/>
                    <a:p>
                      <a:endParaRPr lang="en-US" dirty="0"/>
                    </a:p>
                  </a:txBody>
                  <a:tcPr/>
                </a:tc>
                <a:tc>
                  <a:txBody>
                    <a:bodyPr/>
                    <a:lstStyle/>
                    <a:p>
                      <a:r>
                        <a:rPr lang="en-US" dirty="0"/>
                        <a:t>Approves Expenditures</a:t>
                      </a:r>
                    </a:p>
                  </a:txBody>
                  <a:tcPr/>
                </a:tc>
                <a:tc>
                  <a:txBody>
                    <a:bodyPr/>
                    <a:lstStyle/>
                    <a:p>
                      <a:r>
                        <a:rPr lang="en-US" dirty="0"/>
                        <a:t>Expends</a:t>
                      </a:r>
                      <a:r>
                        <a:rPr lang="en-US" baseline="0" dirty="0"/>
                        <a:t> Budget</a:t>
                      </a:r>
                      <a:endParaRPr lang="en-US" dirty="0"/>
                    </a:p>
                  </a:txBody>
                  <a:tcPr/>
                </a:tc>
                <a:extLst>
                  <a:ext uri="{0D108BD9-81ED-4DB2-BD59-A6C34878D82A}">
                    <a16:rowId xmlns:a16="http://schemas.microsoft.com/office/drawing/2014/main" val="10004"/>
                  </a:ext>
                </a:extLst>
              </a:tr>
              <a:tr h="293777">
                <a:tc>
                  <a:txBody>
                    <a:bodyPr/>
                    <a:lstStyle/>
                    <a:p>
                      <a:endParaRPr lang="en-US" dirty="0"/>
                    </a:p>
                  </a:txBody>
                  <a:tcPr/>
                </a:tc>
                <a:tc>
                  <a:txBody>
                    <a:bodyPr/>
                    <a:lstStyle/>
                    <a:p>
                      <a:r>
                        <a:rPr lang="en-US" dirty="0"/>
                        <a:t>Approves</a:t>
                      </a:r>
                      <a:r>
                        <a:rPr lang="en-US" baseline="0" dirty="0"/>
                        <a:t> Financial Report</a:t>
                      </a:r>
                      <a:endParaRPr lang="en-US" dirty="0"/>
                    </a:p>
                  </a:txBody>
                  <a:tcPr/>
                </a:tc>
                <a:tc>
                  <a:txBody>
                    <a:bodyPr/>
                    <a:lstStyle/>
                    <a:p>
                      <a:r>
                        <a:rPr lang="en-US" dirty="0"/>
                        <a:t>Prepares</a:t>
                      </a:r>
                      <a:r>
                        <a:rPr lang="en-US" baseline="0" dirty="0"/>
                        <a:t> Financial Report</a:t>
                      </a:r>
                      <a:endParaRPr lang="en-US" dirty="0"/>
                    </a:p>
                  </a:txBody>
                  <a:tcPr/>
                </a:tc>
                <a:extLst>
                  <a:ext uri="{0D108BD9-81ED-4DB2-BD59-A6C34878D82A}">
                    <a16:rowId xmlns:a16="http://schemas.microsoft.com/office/drawing/2014/main" val="10005"/>
                  </a:ext>
                </a:extLst>
              </a:tr>
              <a:tr h="941696">
                <a:tc>
                  <a:txBody>
                    <a:bodyPr/>
                    <a:lstStyle/>
                    <a:p>
                      <a:r>
                        <a:rPr lang="en-US" dirty="0"/>
                        <a:t>Policy</a:t>
                      </a:r>
                    </a:p>
                  </a:txBody>
                  <a:tcPr/>
                </a:tc>
                <a:tc>
                  <a:txBody>
                    <a:bodyPr/>
                    <a:lstStyle/>
                    <a:p>
                      <a:r>
                        <a:rPr lang="en-US" dirty="0"/>
                        <a:t>Approves</a:t>
                      </a:r>
                      <a:r>
                        <a:rPr lang="en-US" baseline="0" dirty="0"/>
                        <a:t> Policy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Reviews</a:t>
                      </a:r>
                      <a:r>
                        <a:rPr lang="en-US" baseline="0" dirty="0"/>
                        <a:t> policy examples/samples and relevant laws prior to drafting policy</a:t>
                      </a:r>
                      <a:endParaRPr lang="en-US" dirty="0"/>
                    </a:p>
                  </a:txBody>
                  <a:tcPr/>
                </a:tc>
                <a:extLst>
                  <a:ext uri="{0D108BD9-81ED-4DB2-BD59-A6C34878D82A}">
                    <a16:rowId xmlns:a16="http://schemas.microsoft.com/office/drawing/2014/main" val="10006"/>
                  </a:ext>
                </a:extLst>
              </a:tr>
              <a:tr h="293777">
                <a:tc>
                  <a:txBody>
                    <a:bodyPr/>
                    <a:lstStyle/>
                    <a:p>
                      <a:endParaRPr lang="en-US" dirty="0"/>
                    </a:p>
                  </a:txBody>
                  <a:tcPr/>
                </a:tc>
                <a:tc>
                  <a:txBody>
                    <a:bodyPr/>
                    <a:lstStyle/>
                    <a:p>
                      <a:r>
                        <a:rPr lang="en-US" dirty="0"/>
                        <a:t>Reviews  Existing Policies</a:t>
                      </a:r>
                    </a:p>
                  </a:txBody>
                  <a:tcPr/>
                </a:tc>
                <a:tc>
                  <a:txBody>
                    <a:bodyPr/>
                    <a:lstStyle/>
                    <a:p>
                      <a:r>
                        <a:rPr lang="en-US" dirty="0"/>
                        <a:t>Reviews  Existing Policies</a:t>
                      </a:r>
                    </a:p>
                  </a:txBody>
                  <a:tcPr/>
                </a:tc>
                <a:extLst>
                  <a:ext uri="{0D108BD9-81ED-4DB2-BD59-A6C34878D82A}">
                    <a16:rowId xmlns:a16="http://schemas.microsoft.com/office/drawing/2014/main" val="10007"/>
                  </a:ext>
                </a:extLst>
              </a:tr>
              <a:tr h="507067">
                <a:tc>
                  <a:txBody>
                    <a:bodyPr/>
                    <a:lstStyle/>
                    <a:p>
                      <a:r>
                        <a:rPr lang="en-US" dirty="0"/>
                        <a:t>Material Selection</a:t>
                      </a:r>
                    </a:p>
                  </a:txBody>
                  <a:tcPr/>
                </a:tc>
                <a:tc>
                  <a:txBody>
                    <a:bodyPr/>
                    <a:lstStyle/>
                    <a:p>
                      <a:r>
                        <a:rPr lang="en-US" dirty="0"/>
                        <a:t>Approves Collection Development Policy</a:t>
                      </a:r>
                    </a:p>
                  </a:txBody>
                  <a:tcPr/>
                </a:tc>
                <a:tc>
                  <a:txBody>
                    <a:bodyPr/>
                    <a:lstStyle/>
                    <a:p>
                      <a:r>
                        <a:rPr lang="en-US" dirty="0"/>
                        <a:t>Selects</a:t>
                      </a:r>
                      <a:r>
                        <a:rPr lang="en-US" baseline="0" dirty="0"/>
                        <a:t> library material with other staff as appropriate</a:t>
                      </a:r>
                      <a:endParaRPr lang="en-US" dirty="0"/>
                    </a:p>
                  </a:txBody>
                  <a:tcPr/>
                </a:tc>
                <a:extLst>
                  <a:ext uri="{0D108BD9-81ED-4DB2-BD59-A6C34878D82A}">
                    <a16:rowId xmlns:a16="http://schemas.microsoft.com/office/drawing/2014/main" val="10008"/>
                  </a:ext>
                </a:extLst>
              </a:tr>
            </a:tbl>
          </a:graphicData>
        </a:graphic>
      </p:graphicFrame>
      <p:sp>
        <p:nvSpPr>
          <p:cNvPr id="2" name="Date Placeholder 1"/>
          <p:cNvSpPr>
            <a:spLocks noGrp="1"/>
          </p:cNvSpPr>
          <p:nvPr>
            <p:ph type="dt" sz="half" idx="10"/>
          </p:nvPr>
        </p:nvSpPr>
        <p:spPr/>
        <p:txBody>
          <a:bodyPr/>
          <a:lstStyle/>
          <a:p>
            <a:pPr>
              <a:defRPr/>
            </a:pPr>
            <a:fld id="{A3D842F6-D0EE-4F6F-98AF-7873097A29F0}" type="datetime1">
              <a:rPr lang="en-US" smtClean="0"/>
              <a:t>8/4/2022</a:t>
            </a:fld>
            <a:endParaRPr lang="en-US" dirty="0"/>
          </a:p>
        </p:txBody>
      </p:sp>
      <p:sp>
        <p:nvSpPr>
          <p:cNvPr id="3" name="Slide Number Placeholder 2"/>
          <p:cNvSpPr>
            <a:spLocks noGrp="1"/>
          </p:cNvSpPr>
          <p:nvPr>
            <p:ph type="sldNum" sz="quarter" idx="12"/>
          </p:nvPr>
        </p:nvSpPr>
        <p:spPr/>
        <p:txBody>
          <a:bodyPr/>
          <a:lstStyle/>
          <a:p>
            <a:pPr>
              <a:defRPr/>
            </a:pPr>
            <a:fld id="{36DED209-CC39-44E3-9A22-A01EBA7B1507}"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982133" y="457201"/>
            <a:ext cx="7704667" cy="914399"/>
          </a:xfrm>
        </p:spPr>
        <p:txBody>
          <a:bodyPr/>
          <a:lstStyle/>
          <a:p>
            <a:pPr eaLnBrk="1" hangingPunct="1"/>
            <a:r>
              <a:rPr lang="en-US" dirty="0"/>
              <a:t>Roles of Library Board and Director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86494613"/>
              </p:ext>
            </p:extLst>
          </p:nvPr>
        </p:nvGraphicFramePr>
        <p:xfrm>
          <a:off x="719666" y="2209800"/>
          <a:ext cx="8229600" cy="340360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581400">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a:t>Board</a:t>
                      </a:r>
                    </a:p>
                  </a:txBody>
                  <a:tcPr/>
                </a:tc>
                <a:tc>
                  <a:txBody>
                    <a:bodyPr/>
                    <a:lstStyle/>
                    <a:p>
                      <a:r>
                        <a:rPr lang="en-US" dirty="0"/>
                        <a:t>Director</a:t>
                      </a:r>
                    </a:p>
                  </a:txBody>
                  <a:tcPr/>
                </a:tc>
                <a:extLst>
                  <a:ext uri="{0D108BD9-81ED-4DB2-BD59-A6C34878D82A}">
                    <a16:rowId xmlns:a16="http://schemas.microsoft.com/office/drawing/2014/main" val="10000"/>
                  </a:ext>
                </a:extLst>
              </a:tr>
              <a:tr h="370840">
                <a:tc>
                  <a:txBody>
                    <a:bodyPr/>
                    <a:lstStyle/>
                    <a:p>
                      <a:r>
                        <a:rPr lang="en-US" dirty="0"/>
                        <a:t>Advocacy</a:t>
                      </a:r>
                    </a:p>
                  </a:txBody>
                  <a:tcPr/>
                </a:tc>
                <a:tc>
                  <a:txBody>
                    <a:bodyPr/>
                    <a:lstStyle/>
                    <a:p>
                      <a:r>
                        <a:rPr lang="en-US" dirty="0"/>
                        <a:t>Supports the </a:t>
                      </a:r>
                      <a:r>
                        <a:rPr lang="en-US" baseline="0" dirty="0"/>
                        <a:t>Library and library issues</a:t>
                      </a:r>
                      <a:endParaRPr lang="en-US" dirty="0"/>
                    </a:p>
                  </a:txBody>
                  <a:tcPr/>
                </a:tc>
                <a:tc>
                  <a:txBody>
                    <a:bodyPr/>
                    <a:lstStyle/>
                    <a:p>
                      <a:r>
                        <a:rPr lang="en-US" dirty="0"/>
                        <a:t>Informs the Library Board on library issues and law</a:t>
                      </a:r>
                    </a:p>
                  </a:txBody>
                  <a:tcPr/>
                </a:tc>
                <a:extLst>
                  <a:ext uri="{0D108BD9-81ED-4DB2-BD59-A6C34878D82A}">
                    <a16:rowId xmlns:a16="http://schemas.microsoft.com/office/drawing/2014/main" val="10001"/>
                  </a:ext>
                </a:extLst>
              </a:tr>
              <a:tr h="370840">
                <a:tc>
                  <a:txBody>
                    <a:bodyPr/>
                    <a:lstStyle/>
                    <a:p>
                      <a:endParaRPr lang="en-US" dirty="0"/>
                    </a:p>
                  </a:txBody>
                  <a:tcPr/>
                </a:tc>
                <a:tc>
                  <a:txBody>
                    <a:bodyPr/>
                    <a:lstStyle/>
                    <a:p>
                      <a:r>
                        <a:rPr lang="en-US" dirty="0"/>
                        <a:t>Speaks</a:t>
                      </a:r>
                      <a:r>
                        <a:rPr lang="en-US" baseline="0" dirty="0"/>
                        <a:t> at Community Groups</a:t>
                      </a:r>
                      <a:endParaRPr lang="en-US" dirty="0"/>
                    </a:p>
                  </a:txBody>
                  <a:tcPr/>
                </a:tc>
                <a:tc>
                  <a:txBody>
                    <a:bodyPr/>
                    <a:lstStyle/>
                    <a:p>
                      <a:r>
                        <a:rPr lang="en-US" dirty="0"/>
                        <a:t>Prepare</a:t>
                      </a:r>
                      <a:r>
                        <a:rPr lang="en-US" baseline="0" dirty="0"/>
                        <a:t>s Library Talking Points</a:t>
                      </a:r>
                      <a:endParaRPr lang="en-US" dirty="0"/>
                    </a:p>
                  </a:txBody>
                  <a:tcPr/>
                </a:tc>
                <a:extLst>
                  <a:ext uri="{0D108BD9-81ED-4DB2-BD59-A6C34878D82A}">
                    <a16:rowId xmlns:a16="http://schemas.microsoft.com/office/drawing/2014/main" val="10002"/>
                  </a:ext>
                </a:extLst>
              </a:tr>
              <a:tr h="370840">
                <a:tc>
                  <a:txBody>
                    <a:bodyPr/>
                    <a:lstStyle/>
                    <a:p>
                      <a:endParaRPr lang="en-US" dirty="0"/>
                    </a:p>
                  </a:txBody>
                  <a:tcPr/>
                </a:tc>
                <a:tc>
                  <a:txBody>
                    <a:bodyPr/>
                    <a:lstStyle/>
                    <a:p>
                      <a:endParaRPr lang="en-US" dirty="0"/>
                    </a:p>
                  </a:txBody>
                  <a:tcPr/>
                </a:tc>
                <a:tc>
                  <a:txBody>
                    <a:bodyPr/>
                    <a:lstStyle/>
                    <a:p>
                      <a:r>
                        <a:rPr lang="en-US" dirty="0"/>
                        <a:t>Speaks at Community Groups</a:t>
                      </a:r>
                    </a:p>
                  </a:txBody>
                  <a:tcPr/>
                </a:tc>
                <a:extLst>
                  <a:ext uri="{0D108BD9-81ED-4DB2-BD59-A6C34878D82A}">
                    <a16:rowId xmlns:a16="http://schemas.microsoft.com/office/drawing/2014/main" val="10003"/>
                  </a:ext>
                </a:extLst>
              </a:tr>
              <a:tr h="370840">
                <a:tc>
                  <a:txBody>
                    <a:bodyPr/>
                    <a:lstStyle/>
                    <a:p>
                      <a:endParaRPr lang="en-US" dirty="0"/>
                    </a:p>
                  </a:txBody>
                  <a:tcPr/>
                </a:tc>
                <a:tc>
                  <a:txBody>
                    <a:bodyPr/>
                    <a:lstStyle/>
                    <a:p>
                      <a:r>
                        <a:rPr lang="en-US" dirty="0"/>
                        <a:t>Writes letters of support</a:t>
                      </a:r>
                    </a:p>
                  </a:txBody>
                  <a:tcPr/>
                </a:tc>
                <a:tc>
                  <a:txBody>
                    <a:bodyPr/>
                    <a:lstStyle/>
                    <a:p>
                      <a:endParaRPr lang="en-US" dirty="0"/>
                    </a:p>
                  </a:txBody>
                  <a:tcPr/>
                </a:tc>
                <a:extLst>
                  <a:ext uri="{0D108BD9-81ED-4DB2-BD59-A6C34878D82A}">
                    <a16:rowId xmlns:a16="http://schemas.microsoft.com/office/drawing/2014/main" val="10004"/>
                  </a:ext>
                </a:extLst>
              </a:tr>
              <a:tr h="370840">
                <a:tc>
                  <a:txBody>
                    <a:bodyPr/>
                    <a:lstStyle/>
                    <a:p>
                      <a:endParaRPr lang="en-US" dirty="0"/>
                    </a:p>
                  </a:txBody>
                  <a:tcPr/>
                </a:tc>
                <a:tc>
                  <a:txBody>
                    <a:bodyPr/>
                    <a:lstStyle/>
                    <a:p>
                      <a:r>
                        <a:rPr lang="en-US" dirty="0"/>
                        <a:t>Attends municipal</a:t>
                      </a:r>
                      <a:r>
                        <a:rPr lang="en-US" baseline="0" dirty="0"/>
                        <a:t> board meetings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Attends municipal</a:t>
                      </a:r>
                      <a:r>
                        <a:rPr lang="en-US" baseline="0" dirty="0"/>
                        <a:t> board meetings</a:t>
                      </a:r>
                      <a:endParaRPr lang="en-US" dirty="0"/>
                    </a:p>
                    <a:p>
                      <a:endParaRPr lang="en-US" dirty="0"/>
                    </a:p>
                  </a:txBody>
                  <a:tcPr/>
                </a:tc>
                <a:extLst>
                  <a:ext uri="{0D108BD9-81ED-4DB2-BD59-A6C34878D82A}">
                    <a16:rowId xmlns:a16="http://schemas.microsoft.com/office/drawing/2014/main" val="10005"/>
                  </a:ext>
                </a:extLst>
              </a:tr>
              <a:tr h="370840">
                <a:tc>
                  <a:txBody>
                    <a:bodyPr/>
                    <a:lstStyle/>
                    <a:p>
                      <a:endParaRPr lang="en-US" dirty="0"/>
                    </a:p>
                  </a:txBody>
                  <a:tcPr/>
                </a:tc>
                <a:tc>
                  <a:txBody>
                    <a:bodyPr/>
                    <a:lstStyle/>
                    <a:p>
                      <a:r>
                        <a:rPr lang="en-US" dirty="0"/>
                        <a:t>Represents the community on</a:t>
                      </a:r>
                      <a:r>
                        <a:rPr lang="en-US" baseline="0" dirty="0"/>
                        <a:t> the board</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10006"/>
                  </a:ext>
                </a:extLst>
              </a:tr>
            </a:tbl>
          </a:graphicData>
        </a:graphic>
      </p:graphicFrame>
      <p:sp>
        <p:nvSpPr>
          <p:cNvPr id="2" name="Date Placeholder 1"/>
          <p:cNvSpPr>
            <a:spLocks noGrp="1"/>
          </p:cNvSpPr>
          <p:nvPr>
            <p:ph type="dt" sz="half" idx="10"/>
          </p:nvPr>
        </p:nvSpPr>
        <p:spPr/>
        <p:txBody>
          <a:bodyPr/>
          <a:lstStyle/>
          <a:p>
            <a:pPr>
              <a:defRPr/>
            </a:pPr>
            <a:fld id="{A308130E-FB1C-4C0C-9344-C5FCF09F1C51}" type="datetime1">
              <a:rPr lang="en-US" smtClean="0"/>
              <a:t>8/4/2022</a:t>
            </a:fld>
            <a:endParaRPr lang="en-US" dirty="0"/>
          </a:p>
        </p:txBody>
      </p:sp>
      <p:sp>
        <p:nvSpPr>
          <p:cNvPr id="3" name="Slide Number Placeholder 2"/>
          <p:cNvSpPr>
            <a:spLocks noGrp="1"/>
          </p:cNvSpPr>
          <p:nvPr>
            <p:ph type="sldNum" sz="quarter" idx="12"/>
          </p:nvPr>
        </p:nvSpPr>
        <p:spPr/>
        <p:txBody>
          <a:bodyPr/>
          <a:lstStyle/>
          <a:p>
            <a:pPr>
              <a:defRPr/>
            </a:pPr>
            <a:fld id="{36DED209-CC39-44E3-9A22-A01EBA7B1507}"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ctrTitle"/>
          </p:nvPr>
        </p:nvSpPr>
        <p:spPr/>
        <p:txBody>
          <a:bodyPr/>
          <a:lstStyle/>
          <a:p>
            <a:pPr eaLnBrk="1" hangingPunct="1"/>
            <a:r>
              <a:rPr lang="en-US" dirty="0"/>
              <a:t>Managing the Library’s Money</a:t>
            </a:r>
          </a:p>
        </p:txBody>
      </p:sp>
      <p:sp>
        <p:nvSpPr>
          <p:cNvPr id="5" name="Subtitle 4"/>
          <p:cNvSpPr>
            <a:spLocks noGrp="1"/>
          </p:cNvSpPr>
          <p:nvPr>
            <p:ph type="subTitle" idx="1"/>
          </p:nvPr>
        </p:nvSpPr>
        <p:spPr/>
        <p:txBody>
          <a:bodyPr/>
          <a:lstStyle/>
          <a:p>
            <a:pPr eaLnBrk="1" hangingPunct="1">
              <a:defRPr/>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dirty="0"/>
              <a:t>Managing the Library’s Money</a:t>
            </a:r>
          </a:p>
        </p:txBody>
      </p:sp>
      <p:sp>
        <p:nvSpPr>
          <p:cNvPr id="9219" name="Content Placeholder 2"/>
          <p:cNvSpPr>
            <a:spLocks noGrp="1"/>
          </p:cNvSpPr>
          <p:nvPr>
            <p:ph idx="1"/>
          </p:nvPr>
        </p:nvSpPr>
        <p:spPr>
          <a:xfrm>
            <a:off x="962255" y="2209800"/>
            <a:ext cx="7704667" cy="3332816"/>
          </a:xfrm>
        </p:spPr>
        <p:txBody>
          <a:bodyPr/>
          <a:lstStyle/>
          <a:p>
            <a:pPr eaLnBrk="1" hangingPunct="1"/>
            <a:r>
              <a:rPr lang="en-US" dirty="0"/>
              <a:t>Chapter 43.58 Powers and duties. (1) The library board shall have exclusive control of the expenditure of all moneys collected, donated or appropriated for the library fund…</a:t>
            </a:r>
          </a:p>
        </p:txBody>
      </p:sp>
      <p:sp>
        <p:nvSpPr>
          <p:cNvPr id="2" name="Date Placeholder 1"/>
          <p:cNvSpPr>
            <a:spLocks noGrp="1"/>
          </p:cNvSpPr>
          <p:nvPr>
            <p:ph type="dt" sz="half" idx="10"/>
          </p:nvPr>
        </p:nvSpPr>
        <p:spPr/>
        <p:txBody>
          <a:bodyPr/>
          <a:lstStyle/>
          <a:p>
            <a:pPr>
              <a:defRPr/>
            </a:pPr>
            <a:fld id="{3DFBDBCD-8E5E-4B01-9ABB-603C3DD15A57}" type="datetime1">
              <a:rPr lang="en-US" smtClean="0"/>
              <a:t>8/4/2022</a:t>
            </a:fld>
            <a:endParaRPr lang="en-US" dirty="0"/>
          </a:p>
        </p:txBody>
      </p:sp>
      <p:sp>
        <p:nvSpPr>
          <p:cNvPr id="3" name="Slide Number Placeholder 2"/>
          <p:cNvSpPr>
            <a:spLocks noGrp="1"/>
          </p:cNvSpPr>
          <p:nvPr>
            <p:ph type="sldNum" sz="quarter" idx="12"/>
          </p:nvPr>
        </p:nvSpPr>
        <p:spPr/>
        <p:txBody>
          <a:bodyPr/>
          <a:lstStyle/>
          <a:p>
            <a:pPr>
              <a:defRPr/>
            </a:pPr>
            <a:fld id="{36DED209-CC39-44E3-9A22-A01EBA7B1507}"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a:t>Managing the Library’s Money</a:t>
            </a:r>
          </a:p>
        </p:txBody>
      </p:sp>
      <p:sp>
        <p:nvSpPr>
          <p:cNvPr id="10243" name="Content Placeholder 2"/>
          <p:cNvSpPr>
            <a:spLocks noGrp="1"/>
          </p:cNvSpPr>
          <p:nvPr>
            <p:ph idx="1"/>
          </p:nvPr>
        </p:nvSpPr>
        <p:spPr/>
        <p:txBody>
          <a:bodyPr>
            <a:normAutofit fontScale="92500"/>
          </a:bodyPr>
          <a:lstStyle/>
          <a:p>
            <a:r>
              <a:rPr lang="en-US" dirty="0"/>
              <a:t>(</a:t>
            </a:r>
            <a:r>
              <a:rPr lang="en-US" sz="3600" dirty="0"/>
              <a:t>2</a:t>
            </a:r>
            <a:r>
              <a:rPr lang="en-US" dirty="0"/>
              <a:t>)(</a:t>
            </a:r>
            <a:r>
              <a:rPr lang="en-US" sz="2000" dirty="0"/>
              <a:t>a</a:t>
            </a:r>
            <a:r>
              <a:rPr lang="en-US" dirty="0"/>
              <a:t>) The library board shall audit and approve all expenditures of the public library and forward the bills or vouchers covering the expenditures, setting forth the name of each claimant or payee, the amount of each expenditure…to the appropriate municipal or county financial officer…The appropriate municipal, county, or school district official shall then pay the bill as others are paid.</a:t>
            </a:r>
          </a:p>
          <a:p>
            <a:pPr lvl="1"/>
            <a:r>
              <a:rPr lang="en-US" b="1" i="1" u="sng" dirty="0">
                <a:solidFill>
                  <a:srgbClr val="7030A0"/>
                </a:solidFill>
              </a:rPr>
              <a:t>NOTE: No further action is required by the municipal board for payment by the municipality</a:t>
            </a:r>
          </a:p>
        </p:txBody>
      </p:sp>
      <p:sp>
        <p:nvSpPr>
          <p:cNvPr id="2" name="Date Placeholder 1"/>
          <p:cNvSpPr>
            <a:spLocks noGrp="1"/>
          </p:cNvSpPr>
          <p:nvPr>
            <p:ph type="dt" sz="half" idx="10"/>
          </p:nvPr>
        </p:nvSpPr>
        <p:spPr/>
        <p:txBody>
          <a:bodyPr/>
          <a:lstStyle/>
          <a:p>
            <a:pPr>
              <a:defRPr/>
            </a:pPr>
            <a:fld id="{B6E97AD9-3771-4563-BE50-D820DDD7AEB4}" type="datetime1">
              <a:rPr lang="en-US" smtClean="0"/>
              <a:t>8/4/2022</a:t>
            </a:fld>
            <a:endParaRPr lang="en-US" dirty="0"/>
          </a:p>
        </p:txBody>
      </p:sp>
      <p:sp>
        <p:nvSpPr>
          <p:cNvPr id="3" name="Slide Number Placeholder 2"/>
          <p:cNvSpPr>
            <a:spLocks noGrp="1"/>
          </p:cNvSpPr>
          <p:nvPr>
            <p:ph type="sldNum" sz="quarter" idx="12"/>
          </p:nvPr>
        </p:nvSpPr>
        <p:spPr/>
        <p:txBody>
          <a:bodyPr/>
          <a:lstStyle/>
          <a:p>
            <a:pPr>
              <a:defRPr/>
            </a:pPr>
            <a:fld id="{36DED209-CC39-44E3-9A22-A01EBA7B1507}" type="slidenum">
              <a:rPr lang="en-US" smtClean="0"/>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the Library’s Money</a:t>
            </a:r>
          </a:p>
        </p:txBody>
      </p:sp>
      <p:sp>
        <p:nvSpPr>
          <p:cNvPr id="3" name="Content Placeholder 2"/>
          <p:cNvSpPr>
            <a:spLocks noGrp="1"/>
          </p:cNvSpPr>
          <p:nvPr>
            <p:ph idx="1"/>
          </p:nvPr>
        </p:nvSpPr>
        <p:spPr>
          <a:xfrm>
            <a:off x="982133" y="2057400"/>
            <a:ext cx="7704667" cy="3733800"/>
          </a:xfrm>
        </p:spPr>
        <p:txBody>
          <a:bodyPr>
            <a:normAutofit/>
          </a:bodyPr>
          <a:lstStyle/>
          <a:p>
            <a:r>
              <a:rPr lang="en-US" dirty="0"/>
              <a:t>Review and approval of all library expenditures</a:t>
            </a:r>
          </a:p>
          <a:p>
            <a:r>
              <a:rPr lang="en-US" dirty="0"/>
              <a:t>Review and monitoring of monthly financial statements</a:t>
            </a:r>
          </a:p>
          <a:p>
            <a:r>
              <a:rPr lang="en-US" dirty="0"/>
              <a:t>Develop policies for handling of gifts and donations</a:t>
            </a:r>
          </a:p>
          <a:p>
            <a:r>
              <a:rPr lang="en-US" dirty="0"/>
              <a:t>Accurate financial reporting</a:t>
            </a:r>
          </a:p>
          <a:p>
            <a:r>
              <a:rPr lang="en-US" dirty="0"/>
              <a:t>Review and approval of the budget draft</a:t>
            </a:r>
          </a:p>
          <a:p>
            <a:pPr lvl="1"/>
            <a:r>
              <a:rPr lang="en-US" dirty="0"/>
              <a:t>Does it provide adequate support for the library service goals?</a:t>
            </a:r>
          </a:p>
          <a:p>
            <a:pPr lvl="1"/>
            <a:r>
              <a:rPr lang="en-US" dirty="0"/>
              <a:t>Does it provide competitive wages to retain and recruit staff?</a:t>
            </a:r>
          </a:p>
          <a:p>
            <a:pPr lvl="1"/>
            <a:endParaRPr lang="en-US" dirty="0"/>
          </a:p>
        </p:txBody>
      </p:sp>
      <p:sp>
        <p:nvSpPr>
          <p:cNvPr id="4" name="Date Placeholder 3"/>
          <p:cNvSpPr>
            <a:spLocks noGrp="1"/>
          </p:cNvSpPr>
          <p:nvPr>
            <p:ph type="dt" sz="half" idx="10"/>
          </p:nvPr>
        </p:nvSpPr>
        <p:spPr/>
        <p:txBody>
          <a:bodyPr/>
          <a:lstStyle/>
          <a:p>
            <a:pPr>
              <a:defRPr/>
            </a:pPr>
            <a:fld id="{557B08A4-2906-46EB-BFC6-BB4C63694427}" type="datetime1">
              <a:rPr lang="en-US" smtClean="0"/>
              <a:t>8/4/2022</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18</a:t>
            </a:fld>
            <a:endParaRPr lang="en-US" dirty="0"/>
          </a:p>
        </p:txBody>
      </p:sp>
    </p:spTree>
    <p:extLst>
      <p:ext uri="{BB962C8B-B14F-4D97-AF65-F5344CB8AC3E}">
        <p14:creationId xmlns:p14="http://schemas.microsoft.com/office/powerpoint/2010/main" val="3471520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dirty="0"/>
              <a:t>Managing the Library’s Money—Developing the Library Budget</a:t>
            </a:r>
          </a:p>
        </p:txBody>
      </p:sp>
      <p:sp>
        <p:nvSpPr>
          <p:cNvPr id="12291" name="Content Placeholder 2"/>
          <p:cNvSpPr>
            <a:spLocks noGrp="1"/>
          </p:cNvSpPr>
          <p:nvPr>
            <p:ph idx="1"/>
          </p:nvPr>
        </p:nvSpPr>
        <p:spPr/>
        <p:txBody>
          <a:bodyPr/>
          <a:lstStyle/>
          <a:p>
            <a:pPr eaLnBrk="1" hangingPunct="1"/>
            <a:r>
              <a:rPr lang="en-US" dirty="0"/>
              <a:t>Budget Development Process (Director and Key Staff)</a:t>
            </a:r>
          </a:p>
          <a:p>
            <a:pPr lvl="1" eaLnBrk="1" hangingPunct="1"/>
            <a:r>
              <a:rPr lang="en-US" dirty="0"/>
              <a:t>Determine what the library hopes to accomplish next year</a:t>
            </a:r>
          </a:p>
          <a:p>
            <a:pPr lvl="1" eaLnBrk="1" hangingPunct="1"/>
            <a:r>
              <a:rPr lang="en-US" dirty="0"/>
              <a:t>Determine financial resources needed for the next budget year</a:t>
            </a:r>
          </a:p>
          <a:p>
            <a:pPr lvl="1" eaLnBrk="1" hangingPunct="1"/>
            <a:r>
              <a:rPr lang="en-US" dirty="0"/>
              <a:t>Draft budget document (Director and key staff)</a:t>
            </a:r>
          </a:p>
          <a:p>
            <a:pPr lvl="1" eaLnBrk="1" hangingPunct="1"/>
            <a:r>
              <a:rPr lang="en-US" dirty="0"/>
              <a:t>Present Draft to Library Board for their approval</a:t>
            </a:r>
          </a:p>
          <a:p>
            <a:pPr lvl="1" eaLnBrk="1" hangingPunct="1"/>
            <a:endParaRPr lang="en-US" dirty="0"/>
          </a:p>
          <a:p>
            <a:pPr eaLnBrk="1" hangingPunct="1"/>
            <a:endParaRPr lang="en-US" dirty="0"/>
          </a:p>
        </p:txBody>
      </p:sp>
      <p:sp>
        <p:nvSpPr>
          <p:cNvPr id="2" name="Date Placeholder 1"/>
          <p:cNvSpPr>
            <a:spLocks noGrp="1"/>
          </p:cNvSpPr>
          <p:nvPr>
            <p:ph type="dt" sz="half" idx="10"/>
          </p:nvPr>
        </p:nvSpPr>
        <p:spPr/>
        <p:txBody>
          <a:bodyPr/>
          <a:lstStyle/>
          <a:p>
            <a:pPr>
              <a:defRPr/>
            </a:pPr>
            <a:fld id="{2421CD62-6CC7-41B6-B131-0F9BE85A0C0A}" type="datetime1">
              <a:rPr lang="en-US" smtClean="0"/>
              <a:t>8/4/2022</a:t>
            </a:fld>
            <a:endParaRPr lang="en-US" dirty="0"/>
          </a:p>
        </p:txBody>
      </p:sp>
      <p:sp>
        <p:nvSpPr>
          <p:cNvPr id="3" name="Slide Number Placeholder 2"/>
          <p:cNvSpPr>
            <a:spLocks noGrp="1"/>
          </p:cNvSpPr>
          <p:nvPr>
            <p:ph type="sldNum" sz="quarter" idx="12"/>
          </p:nvPr>
        </p:nvSpPr>
        <p:spPr/>
        <p:txBody>
          <a:bodyPr/>
          <a:lstStyle/>
          <a:p>
            <a:pPr>
              <a:defRPr/>
            </a:pPr>
            <a:fld id="{36DED209-CC39-44E3-9A22-A01EBA7B1507}" type="slidenum">
              <a:rPr lang="en-US" smtClean="0"/>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dirty="0"/>
              <a:t>Training Overview</a:t>
            </a:r>
          </a:p>
        </p:txBody>
      </p:sp>
      <p:sp>
        <p:nvSpPr>
          <p:cNvPr id="4099" name="Content Placeholder 2"/>
          <p:cNvSpPr>
            <a:spLocks noGrp="1"/>
          </p:cNvSpPr>
          <p:nvPr>
            <p:ph idx="1"/>
          </p:nvPr>
        </p:nvSpPr>
        <p:spPr>
          <a:xfrm>
            <a:off x="1143000" y="2362200"/>
            <a:ext cx="7704667" cy="3332816"/>
          </a:xfrm>
        </p:spPr>
        <p:txBody>
          <a:bodyPr>
            <a:normAutofit fontScale="92500" lnSpcReduction="10000"/>
          </a:bodyPr>
          <a:lstStyle/>
          <a:p>
            <a:pPr eaLnBrk="1" hangingPunct="1"/>
            <a:r>
              <a:rPr lang="en-US" dirty="0"/>
              <a:t>Overview of IFLS Library System</a:t>
            </a:r>
          </a:p>
          <a:p>
            <a:pPr eaLnBrk="1" hangingPunct="1"/>
            <a:r>
              <a:rPr lang="en-US" dirty="0"/>
              <a:t>General Overview</a:t>
            </a:r>
          </a:p>
          <a:p>
            <a:pPr lvl="1" eaLnBrk="1" hangingPunct="1"/>
            <a:r>
              <a:rPr lang="en-US" dirty="0"/>
              <a:t>Managing the Library’s Money</a:t>
            </a:r>
          </a:p>
          <a:p>
            <a:pPr lvl="1" eaLnBrk="1" hangingPunct="1"/>
            <a:r>
              <a:rPr lang="en-US" dirty="0"/>
              <a:t>Working with Municipalities/Advocacy</a:t>
            </a:r>
          </a:p>
          <a:p>
            <a:pPr lvl="1" eaLnBrk="1" hangingPunct="1"/>
            <a:r>
              <a:rPr lang="en-US" dirty="0"/>
              <a:t>Library Personnel</a:t>
            </a:r>
          </a:p>
          <a:p>
            <a:pPr lvl="1" eaLnBrk="1" hangingPunct="1"/>
            <a:r>
              <a:rPr lang="en-US" dirty="0"/>
              <a:t>Managing Facility</a:t>
            </a:r>
          </a:p>
          <a:p>
            <a:pPr lvl="1" eaLnBrk="1" hangingPunct="1"/>
            <a:r>
              <a:rPr lang="en-US" dirty="0"/>
              <a:t>Planning</a:t>
            </a:r>
          </a:p>
          <a:p>
            <a:pPr lvl="1" eaLnBrk="1" hangingPunct="1"/>
            <a:r>
              <a:rPr lang="en-US" dirty="0"/>
              <a:t>Library Law/Legal</a:t>
            </a:r>
          </a:p>
        </p:txBody>
      </p:sp>
      <p:sp>
        <p:nvSpPr>
          <p:cNvPr id="2" name="Date Placeholder 1"/>
          <p:cNvSpPr>
            <a:spLocks noGrp="1"/>
          </p:cNvSpPr>
          <p:nvPr>
            <p:ph type="dt" sz="half" idx="10"/>
          </p:nvPr>
        </p:nvSpPr>
        <p:spPr/>
        <p:txBody>
          <a:bodyPr/>
          <a:lstStyle/>
          <a:p>
            <a:pPr>
              <a:defRPr/>
            </a:pPr>
            <a:fld id="{37D03D82-11ED-4E4C-86FD-82AB7DC0C111}" type="datetime1">
              <a:rPr lang="en-US" smtClean="0"/>
              <a:t>8/4/2022</a:t>
            </a:fld>
            <a:endParaRPr lang="en-US" dirty="0"/>
          </a:p>
        </p:txBody>
      </p:sp>
      <p:sp>
        <p:nvSpPr>
          <p:cNvPr id="3" name="Slide Number Placeholder 2"/>
          <p:cNvSpPr>
            <a:spLocks noGrp="1"/>
          </p:cNvSpPr>
          <p:nvPr>
            <p:ph type="sldNum" sz="quarter" idx="12"/>
          </p:nvPr>
        </p:nvSpPr>
        <p:spPr/>
        <p:txBody>
          <a:bodyPr/>
          <a:lstStyle/>
          <a:p>
            <a:pPr>
              <a:defRPr/>
            </a:pPr>
            <a:fld id="{36DED209-CC39-44E3-9A22-A01EBA7B1507}"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982133" y="457201"/>
            <a:ext cx="7704667" cy="1371599"/>
          </a:xfrm>
        </p:spPr>
        <p:txBody>
          <a:bodyPr/>
          <a:lstStyle/>
          <a:p>
            <a:pPr eaLnBrk="1" hangingPunct="1"/>
            <a:r>
              <a:rPr lang="en-US" dirty="0"/>
              <a:t>Managing the Library’s Money—Developing the Library Budget</a:t>
            </a:r>
          </a:p>
        </p:txBody>
      </p:sp>
      <p:sp>
        <p:nvSpPr>
          <p:cNvPr id="13315" name="Content Placeholder 2"/>
          <p:cNvSpPr>
            <a:spLocks noGrp="1"/>
          </p:cNvSpPr>
          <p:nvPr>
            <p:ph idx="1"/>
          </p:nvPr>
        </p:nvSpPr>
        <p:spPr>
          <a:xfrm>
            <a:off x="1210733" y="2514600"/>
            <a:ext cx="7933267" cy="4343400"/>
          </a:xfrm>
        </p:spPr>
        <p:txBody>
          <a:bodyPr>
            <a:normAutofit lnSpcReduction="10000"/>
          </a:bodyPr>
          <a:lstStyle/>
          <a:p>
            <a:pPr eaLnBrk="1" hangingPunct="1"/>
            <a:r>
              <a:rPr lang="en-US" dirty="0"/>
              <a:t>Sources of Funding/Revenue (Public Funds that must be deposited with municipality)</a:t>
            </a:r>
          </a:p>
          <a:p>
            <a:pPr lvl="1" eaLnBrk="1" hangingPunct="1"/>
            <a:r>
              <a:rPr lang="en-US" dirty="0"/>
              <a:t>Municipal Appropriation</a:t>
            </a:r>
            <a:endParaRPr lang="en-US" sz="2000" dirty="0"/>
          </a:p>
          <a:p>
            <a:pPr lvl="1" eaLnBrk="1" hangingPunct="1"/>
            <a:r>
              <a:rPr lang="en-US" dirty="0"/>
              <a:t>County (ACT 150/420)</a:t>
            </a:r>
          </a:p>
          <a:p>
            <a:pPr lvl="1" eaLnBrk="1" hangingPunct="1"/>
            <a:r>
              <a:rPr lang="en-US" dirty="0"/>
              <a:t>Fines and Fees </a:t>
            </a:r>
            <a:r>
              <a:rPr lang="en-US" sz="1600" dirty="0"/>
              <a:t>(lost items/cards; room rental; copier; or printing fees)</a:t>
            </a:r>
          </a:p>
          <a:p>
            <a:pPr lvl="1" eaLnBrk="1" hangingPunct="1"/>
            <a:r>
              <a:rPr lang="en-US" dirty="0"/>
              <a:t>Funds carried forward </a:t>
            </a:r>
            <a:r>
              <a:rPr lang="en-US" sz="2000" dirty="0"/>
              <a:t>(under normal circumstances these funds should be nothing or very minimal)</a:t>
            </a:r>
          </a:p>
          <a:p>
            <a:pPr lvl="2" eaLnBrk="1" hangingPunct="1"/>
            <a:r>
              <a:rPr lang="en-US" sz="1600" dirty="0"/>
              <a:t>Municipal/county appropriations or fines and fees revenue unspent from the prior year.</a:t>
            </a:r>
          </a:p>
          <a:p>
            <a:pPr lvl="2" eaLnBrk="1" hangingPunct="1"/>
            <a:r>
              <a:rPr lang="en-US" sz="1600" dirty="0"/>
              <a:t>These funds should be budgeted for expenditure and not used to create a reserve</a:t>
            </a:r>
          </a:p>
          <a:p>
            <a:pPr lvl="1" eaLnBrk="1" hangingPunct="1"/>
            <a:r>
              <a:rPr lang="en-US" dirty="0"/>
              <a:t>State Funds or Federal Funds, if any </a:t>
            </a:r>
          </a:p>
          <a:p>
            <a:pPr lvl="1" eaLnBrk="1" hangingPunct="1">
              <a:buFont typeface="Arial" charset="0"/>
              <a:buNone/>
            </a:pPr>
            <a:endParaRPr lang="en-US" dirty="0"/>
          </a:p>
          <a:p>
            <a:pPr lvl="1" eaLnBrk="1" hangingPunct="1">
              <a:buFont typeface="Arial" charset="0"/>
              <a:buNone/>
            </a:pPr>
            <a:endParaRPr lang="en-US" dirty="0"/>
          </a:p>
          <a:p>
            <a:pPr eaLnBrk="1" hangingPunct="1"/>
            <a:endParaRPr lang="en-US" dirty="0"/>
          </a:p>
        </p:txBody>
      </p:sp>
      <p:sp>
        <p:nvSpPr>
          <p:cNvPr id="2" name="Date Placeholder 1"/>
          <p:cNvSpPr>
            <a:spLocks noGrp="1"/>
          </p:cNvSpPr>
          <p:nvPr>
            <p:ph type="dt" sz="half" idx="10"/>
          </p:nvPr>
        </p:nvSpPr>
        <p:spPr/>
        <p:txBody>
          <a:bodyPr/>
          <a:lstStyle/>
          <a:p>
            <a:pPr>
              <a:defRPr/>
            </a:pPr>
            <a:fld id="{75E7201C-322E-46D2-B9B6-D092BD2A6FD9}" type="datetime1">
              <a:rPr lang="en-US" smtClean="0"/>
              <a:t>8/4/2022</a:t>
            </a:fld>
            <a:endParaRPr lang="en-US" dirty="0"/>
          </a:p>
        </p:txBody>
      </p:sp>
      <p:sp>
        <p:nvSpPr>
          <p:cNvPr id="3" name="Slide Number Placeholder 2"/>
          <p:cNvSpPr>
            <a:spLocks noGrp="1"/>
          </p:cNvSpPr>
          <p:nvPr>
            <p:ph type="sldNum" sz="quarter" idx="12"/>
          </p:nvPr>
        </p:nvSpPr>
        <p:spPr/>
        <p:txBody>
          <a:bodyPr/>
          <a:lstStyle/>
          <a:p>
            <a:pPr>
              <a:defRPr/>
            </a:pPr>
            <a:fld id="{36DED209-CC39-44E3-9A22-A01EBA7B1507}"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a:t>County Funds</a:t>
            </a:r>
          </a:p>
        </p:txBody>
      </p:sp>
      <p:sp>
        <p:nvSpPr>
          <p:cNvPr id="14339" name="Content Placeholder 2"/>
          <p:cNvSpPr>
            <a:spLocks noGrp="1"/>
          </p:cNvSpPr>
          <p:nvPr>
            <p:ph idx="1"/>
          </p:nvPr>
        </p:nvSpPr>
        <p:spPr>
          <a:xfrm>
            <a:off x="2438400" y="2209800"/>
            <a:ext cx="6705600" cy="2971800"/>
          </a:xfrm>
        </p:spPr>
        <p:txBody>
          <a:bodyPr/>
          <a:lstStyle/>
          <a:p>
            <a:r>
              <a:rPr lang="en-US" dirty="0"/>
              <a:t>The Library receives County Funds from:</a:t>
            </a:r>
          </a:p>
          <a:p>
            <a:pPr lvl="1"/>
            <a:r>
              <a:rPr lang="en-US" dirty="0"/>
              <a:t>Home County (ACT 150)</a:t>
            </a:r>
          </a:p>
          <a:p>
            <a:pPr lvl="1"/>
            <a:r>
              <a:rPr lang="en-US" dirty="0"/>
              <a:t>Adjacent Counties (Act 420)</a:t>
            </a:r>
          </a:p>
          <a:p>
            <a:pPr lvl="1"/>
            <a:endParaRPr lang="en-US" dirty="0"/>
          </a:p>
        </p:txBody>
      </p:sp>
      <p:sp>
        <p:nvSpPr>
          <p:cNvPr id="2" name="Date Placeholder 1"/>
          <p:cNvSpPr>
            <a:spLocks noGrp="1"/>
          </p:cNvSpPr>
          <p:nvPr>
            <p:ph type="dt" sz="half" idx="10"/>
          </p:nvPr>
        </p:nvSpPr>
        <p:spPr/>
        <p:txBody>
          <a:bodyPr/>
          <a:lstStyle/>
          <a:p>
            <a:pPr>
              <a:defRPr/>
            </a:pPr>
            <a:fld id="{FEFCFF31-396F-42AB-A922-E0CC6CFB7B44}" type="datetime1">
              <a:rPr lang="en-US" smtClean="0"/>
              <a:t>8/4/2022</a:t>
            </a:fld>
            <a:endParaRPr lang="en-US" dirty="0"/>
          </a:p>
        </p:txBody>
      </p:sp>
      <p:sp>
        <p:nvSpPr>
          <p:cNvPr id="3" name="Slide Number Placeholder 2"/>
          <p:cNvSpPr>
            <a:spLocks noGrp="1"/>
          </p:cNvSpPr>
          <p:nvPr>
            <p:ph type="sldNum" sz="quarter" idx="12"/>
          </p:nvPr>
        </p:nvSpPr>
        <p:spPr/>
        <p:txBody>
          <a:bodyPr/>
          <a:lstStyle/>
          <a:p>
            <a:pPr>
              <a:defRPr/>
            </a:pPr>
            <a:fld id="{36DED209-CC39-44E3-9A22-A01EBA7B1507}" type="slidenum">
              <a:rPr lang="en-US" smtClean="0"/>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County Funds</a:t>
            </a:r>
          </a:p>
        </p:txBody>
      </p:sp>
      <p:sp>
        <p:nvSpPr>
          <p:cNvPr id="15363" name="Content Placeholder 2"/>
          <p:cNvSpPr>
            <a:spLocks noGrp="1"/>
          </p:cNvSpPr>
          <p:nvPr>
            <p:ph idx="1"/>
          </p:nvPr>
        </p:nvSpPr>
        <p:spPr/>
        <p:txBody>
          <a:bodyPr/>
          <a:lstStyle/>
          <a:p>
            <a:r>
              <a:rPr lang="en-US" b="1" dirty="0"/>
              <a:t>Does the county payment to a municipal library for library services provided to non-residents of the municipality go to the library or the municipality’s general fund?</a:t>
            </a:r>
            <a:br>
              <a:rPr lang="en-US" dirty="0"/>
            </a:br>
            <a:br>
              <a:rPr lang="en-US" dirty="0"/>
            </a:br>
            <a:r>
              <a:rPr lang="en-US" dirty="0"/>
              <a:t>To the library </a:t>
            </a:r>
            <a:r>
              <a:rPr lang="en-US" sz="2000" dirty="0"/>
              <a:t>(League of Wisconsin Municipalities Libraries FAQ #2)</a:t>
            </a:r>
          </a:p>
        </p:txBody>
      </p:sp>
      <p:sp>
        <p:nvSpPr>
          <p:cNvPr id="2" name="Date Placeholder 1"/>
          <p:cNvSpPr>
            <a:spLocks noGrp="1"/>
          </p:cNvSpPr>
          <p:nvPr>
            <p:ph type="dt" sz="half" idx="10"/>
          </p:nvPr>
        </p:nvSpPr>
        <p:spPr/>
        <p:txBody>
          <a:bodyPr/>
          <a:lstStyle/>
          <a:p>
            <a:pPr>
              <a:defRPr/>
            </a:pPr>
            <a:fld id="{A876D5AB-3E98-4EF1-9F09-AAE83DFF7569}" type="datetime1">
              <a:rPr lang="en-US" smtClean="0"/>
              <a:t>8/4/2022</a:t>
            </a:fld>
            <a:endParaRPr lang="en-US" dirty="0"/>
          </a:p>
        </p:txBody>
      </p:sp>
      <p:sp>
        <p:nvSpPr>
          <p:cNvPr id="3" name="Slide Number Placeholder 2"/>
          <p:cNvSpPr>
            <a:spLocks noGrp="1"/>
          </p:cNvSpPr>
          <p:nvPr>
            <p:ph type="sldNum" sz="quarter" idx="12"/>
          </p:nvPr>
        </p:nvSpPr>
        <p:spPr/>
        <p:txBody>
          <a:bodyPr/>
          <a:lstStyle/>
          <a:p>
            <a:pPr>
              <a:defRPr/>
            </a:pPr>
            <a:fld id="{36DED209-CC39-44E3-9A22-A01EBA7B1507}" type="slidenum">
              <a:rPr lang="en-US" smtClean="0"/>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a:t>County Funds</a:t>
            </a:r>
          </a:p>
        </p:txBody>
      </p:sp>
      <p:sp>
        <p:nvSpPr>
          <p:cNvPr id="16387" name="Content Placeholder 2"/>
          <p:cNvSpPr>
            <a:spLocks noGrp="1"/>
          </p:cNvSpPr>
          <p:nvPr>
            <p:ph idx="1"/>
          </p:nvPr>
        </p:nvSpPr>
        <p:spPr/>
        <p:txBody>
          <a:bodyPr/>
          <a:lstStyle/>
          <a:p>
            <a:r>
              <a:rPr lang="en-US" sz="2800" dirty="0"/>
              <a:t>The cost per circulation is determined by dividing the total operating expenditures (minus Federal Funds) by the Total Circulation </a:t>
            </a:r>
          </a:p>
          <a:p>
            <a:endParaRPr lang="en-US" sz="2800" dirty="0"/>
          </a:p>
          <a:p>
            <a:pPr marL="0" indent="0">
              <a:buNone/>
            </a:pPr>
            <a:r>
              <a:rPr lang="en-US" sz="2800" dirty="0"/>
              <a:t>	$437,908 / 130,597 = $3.35 (Sample Library)</a:t>
            </a:r>
          </a:p>
          <a:p>
            <a:pPr lvl="2"/>
            <a:endParaRPr lang="en-US" dirty="0"/>
          </a:p>
          <a:p>
            <a:pPr lvl="1"/>
            <a:endParaRPr lang="en-US" dirty="0"/>
          </a:p>
        </p:txBody>
      </p:sp>
      <p:sp>
        <p:nvSpPr>
          <p:cNvPr id="2" name="Date Placeholder 1"/>
          <p:cNvSpPr>
            <a:spLocks noGrp="1"/>
          </p:cNvSpPr>
          <p:nvPr>
            <p:ph type="dt" sz="half" idx="10"/>
          </p:nvPr>
        </p:nvSpPr>
        <p:spPr/>
        <p:txBody>
          <a:bodyPr/>
          <a:lstStyle/>
          <a:p>
            <a:pPr>
              <a:defRPr/>
            </a:pPr>
            <a:fld id="{E5479E44-F4C8-4043-83DD-3A69D40D70DB}" type="datetime1">
              <a:rPr lang="en-US" smtClean="0"/>
              <a:t>8/4/2022</a:t>
            </a:fld>
            <a:endParaRPr lang="en-US" dirty="0"/>
          </a:p>
        </p:txBody>
      </p:sp>
      <p:sp>
        <p:nvSpPr>
          <p:cNvPr id="3" name="Slide Number Placeholder 2"/>
          <p:cNvSpPr>
            <a:spLocks noGrp="1"/>
          </p:cNvSpPr>
          <p:nvPr>
            <p:ph type="sldNum" sz="quarter" idx="12"/>
          </p:nvPr>
        </p:nvSpPr>
        <p:spPr/>
        <p:txBody>
          <a:bodyPr/>
          <a:lstStyle/>
          <a:p>
            <a:pPr>
              <a:defRPr/>
            </a:pPr>
            <a:fld id="{36DED209-CC39-44E3-9A22-A01EBA7B1507}" type="slidenum">
              <a:rPr lang="en-US" smtClean="0"/>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a:t>County Funds</a:t>
            </a:r>
          </a:p>
        </p:txBody>
      </p:sp>
      <p:sp>
        <p:nvSpPr>
          <p:cNvPr id="16387" name="Content Placeholder 2"/>
          <p:cNvSpPr>
            <a:spLocks noGrp="1"/>
          </p:cNvSpPr>
          <p:nvPr>
            <p:ph idx="1"/>
          </p:nvPr>
        </p:nvSpPr>
        <p:spPr>
          <a:xfrm>
            <a:off x="762001" y="2438401"/>
            <a:ext cx="7924799" cy="3657599"/>
          </a:xfrm>
        </p:spPr>
        <p:txBody>
          <a:bodyPr/>
          <a:lstStyle/>
          <a:p>
            <a:r>
              <a:rPr lang="en-US" sz="2800" dirty="0"/>
              <a:t>The cost per circulation </a:t>
            </a:r>
            <a:r>
              <a:rPr lang="en-US" dirty="0"/>
              <a:t>= $3.35 (Sample Library)</a:t>
            </a:r>
          </a:p>
          <a:p>
            <a:pPr lvl="8">
              <a:buNone/>
            </a:pPr>
            <a:r>
              <a:rPr lang="en-US" dirty="0"/>
              <a:t>      	 100%		70%</a:t>
            </a:r>
          </a:p>
          <a:p>
            <a:pPr lvl="3"/>
            <a:r>
              <a:rPr lang="en-US" dirty="0"/>
              <a:t>Barron – 101 items  = 	 $338.35		$236.85  </a:t>
            </a:r>
          </a:p>
          <a:p>
            <a:pPr lvl="3"/>
            <a:r>
              <a:rPr lang="en-US" dirty="0"/>
              <a:t>Chippewa – 5,701 items = $19,098.35	$13,368.85</a:t>
            </a:r>
          </a:p>
          <a:p>
            <a:pPr lvl="3"/>
            <a:r>
              <a:rPr lang="en-US" dirty="0"/>
              <a:t>Price – 361 items =		$1,209.35		$846.55</a:t>
            </a:r>
          </a:p>
          <a:p>
            <a:pPr lvl="3"/>
            <a:r>
              <a:rPr lang="en-US" dirty="0"/>
              <a:t>Sawyer – 4,605 items =	$15,426.75		$10,798.73</a:t>
            </a:r>
          </a:p>
          <a:p>
            <a:pPr lvl="3"/>
            <a:r>
              <a:rPr lang="en-US" dirty="0"/>
              <a:t>Taylor – 2,913 items =	$9,758.55		$6,830.99</a:t>
            </a:r>
          </a:p>
          <a:p>
            <a:pPr lvl="3"/>
            <a:r>
              <a:rPr lang="en-US" dirty="0"/>
              <a:t>Washburn – 5 items =	$16.75		$11.73 </a:t>
            </a:r>
          </a:p>
          <a:p>
            <a:pPr lvl="1"/>
            <a:endParaRPr lang="en-US" dirty="0"/>
          </a:p>
        </p:txBody>
      </p:sp>
      <p:sp>
        <p:nvSpPr>
          <p:cNvPr id="2" name="Date Placeholder 1"/>
          <p:cNvSpPr>
            <a:spLocks noGrp="1"/>
          </p:cNvSpPr>
          <p:nvPr>
            <p:ph type="dt" sz="half" idx="10"/>
          </p:nvPr>
        </p:nvSpPr>
        <p:spPr/>
        <p:txBody>
          <a:bodyPr/>
          <a:lstStyle/>
          <a:p>
            <a:pPr>
              <a:defRPr/>
            </a:pPr>
            <a:fld id="{C07EEE6B-A67B-487A-8720-E80FCAFBB5A7}" type="datetime1">
              <a:rPr lang="en-US" smtClean="0"/>
              <a:t>8/4/2022</a:t>
            </a:fld>
            <a:endParaRPr lang="en-US" dirty="0"/>
          </a:p>
        </p:txBody>
      </p:sp>
      <p:sp>
        <p:nvSpPr>
          <p:cNvPr id="3" name="Slide Number Placeholder 2"/>
          <p:cNvSpPr>
            <a:spLocks noGrp="1"/>
          </p:cNvSpPr>
          <p:nvPr>
            <p:ph type="sldNum" sz="quarter" idx="12"/>
          </p:nvPr>
        </p:nvSpPr>
        <p:spPr/>
        <p:txBody>
          <a:bodyPr/>
          <a:lstStyle/>
          <a:p>
            <a:pPr>
              <a:defRPr/>
            </a:pPr>
            <a:fld id="{36DED209-CC39-44E3-9A22-A01EBA7B1507}"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268D1B27-520A-4036-A0A8-3E6FD7DD27B3}" type="datetime1">
              <a:rPr lang="en-US" smtClean="0"/>
              <a:t>8/4/2022</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25</a:t>
            </a:fld>
            <a:endParaRPr lang="en-US" dirty="0"/>
          </a:p>
        </p:txBody>
      </p:sp>
      <p:graphicFrame>
        <p:nvGraphicFramePr>
          <p:cNvPr id="6" name="Table 5"/>
          <p:cNvGraphicFramePr>
            <a:graphicFrameLocks noGrp="1"/>
          </p:cNvGraphicFramePr>
          <p:nvPr/>
        </p:nvGraphicFramePr>
        <p:xfrm>
          <a:off x="1524000" y="838200"/>
          <a:ext cx="6553199" cy="4680064"/>
        </p:xfrm>
        <a:graphic>
          <a:graphicData uri="http://schemas.openxmlformats.org/drawingml/2006/table">
            <a:tbl>
              <a:tblPr>
                <a:tableStyleId>{5C22544A-7EE6-4342-B048-85BDC9FD1C3A}</a:tableStyleId>
              </a:tblPr>
              <a:tblGrid>
                <a:gridCol w="914400">
                  <a:extLst>
                    <a:ext uri="{9D8B030D-6E8A-4147-A177-3AD203B41FA5}">
                      <a16:colId xmlns:a16="http://schemas.microsoft.com/office/drawing/2014/main" val="2866026057"/>
                    </a:ext>
                  </a:extLst>
                </a:gridCol>
                <a:gridCol w="1295400">
                  <a:extLst>
                    <a:ext uri="{9D8B030D-6E8A-4147-A177-3AD203B41FA5}">
                      <a16:colId xmlns:a16="http://schemas.microsoft.com/office/drawing/2014/main" val="2136528387"/>
                    </a:ext>
                  </a:extLst>
                </a:gridCol>
                <a:gridCol w="914400">
                  <a:extLst>
                    <a:ext uri="{9D8B030D-6E8A-4147-A177-3AD203B41FA5}">
                      <a16:colId xmlns:a16="http://schemas.microsoft.com/office/drawing/2014/main" val="3146492784"/>
                    </a:ext>
                  </a:extLst>
                </a:gridCol>
                <a:gridCol w="1219200">
                  <a:extLst>
                    <a:ext uri="{9D8B030D-6E8A-4147-A177-3AD203B41FA5}">
                      <a16:colId xmlns:a16="http://schemas.microsoft.com/office/drawing/2014/main" val="3678157316"/>
                    </a:ext>
                  </a:extLst>
                </a:gridCol>
                <a:gridCol w="1598124">
                  <a:extLst>
                    <a:ext uri="{9D8B030D-6E8A-4147-A177-3AD203B41FA5}">
                      <a16:colId xmlns:a16="http://schemas.microsoft.com/office/drawing/2014/main" val="1446436946"/>
                    </a:ext>
                  </a:extLst>
                </a:gridCol>
                <a:gridCol w="611675">
                  <a:extLst>
                    <a:ext uri="{9D8B030D-6E8A-4147-A177-3AD203B41FA5}">
                      <a16:colId xmlns:a16="http://schemas.microsoft.com/office/drawing/2014/main" val="3933157811"/>
                    </a:ext>
                  </a:extLst>
                </a:gridCol>
              </a:tblGrid>
              <a:tr h="340029">
                <a:tc>
                  <a:txBody>
                    <a:bodyPr/>
                    <a:lstStyle/>
                    <a:p>
                      <a:pPr algn="ctr" fontAlgn="b"/>
                      <a:r>
                        <a:rPr lang="en-US" sz="1200" u="none" strike="noStrike" dirty="0">
                          <a:effectLst/>
                        </a:rPr>
                        <a:t>Operating Expenditures</a:t>
                      </a:r>
                      <a:endParaRPr lang="en-US" sz="1200" b="0" i="0" u="none" strike="noStrike" dirty="0">
                        <a:solidFill>
                          <a:srgbClr val="000000"/>
                        </a:solidFill>
                        <a:effectLst/>
                        <a:latin typeface="Calibri" panose="020F0502020204030204" pitchFamily="34" charset="0"/>
                      </a:endParaRPr>
                    </a:p>
                  </a:txBody>
                  <a:tcPr marL="6140" marR="6140" marT="6140" marB="0" anchor="b"/>
                </a:tc>
                <a:tc>
                  <a:txBody>
                    <a:bodyPr/>
                    <a:lstStyle/>
                    <a:p>
                      <a:pPr algn="ctr" fontAlgn="b"/>
                      <a:r>
                        <a:rPr lang="en-US" sz="1200" u="none" strike="noStrike" dirty="0">
                          <a:effectLst/>
                        </a:rPr>
                        <a:t>Total Circulation</a:t>
                      </a:r>
                      <a:endParaRPr lang="en-US" sz="1200" b="0" i="0" u="none" strike="noStrike" dirty="0">
                        <a:solidFill>
                          <a:srgbClr val="000000"/>
                        </a:solidFill>
                        <a:effectLst/>
                        <a:latin typeface="Calibri" panose="020F0502020204030204" pitchFamily="34" charset="0"/>
                      </a:endParaRPr>
                    </a:p>
                  </a:txBody>
                  <a:tcPr marL="6140" marR="6140" marT="6140" marB="0" anchor="b"/>
                </a:tc>
                <a:tc>
                  <a:txBody>
                    <a:bodyPr/>
                    <a:lstStyle/>
                    <a:p>
                      <a:pPr algn="ctr" fontAlgn="b"/>
                      <a:r>
                        <a:rPr lang="en-US" sz="1200" u="none" strike="noStrike" dirty="0">
                          <a:effectLst/>
                        </a:rPr>
                        <a:t>Cost per Circulation</a:t>
                      </a:r>
                      <a:endParaRPr lang="en-US" sz="1200" b="0" i="0" u="none" strike="noStrike" dirty="0">
                        <a:solidFill>
                          <a:srgbClr val="000000"/>
                        </a:solidFill>
                        <a:effectLst/>
                        <a:latin typeface="Calibri" panose="020F0502020204030204" pitchFamily="34" charset="0"/>
                      </a:endParaRPr>
                    </a:p>
                  </a:txBody>
                  <a:tcPr marL="6140" marR="6140" marT="6140" marB="0" anchor="b"/>
                </a:tc>
                <a:tc>
                  <a:txBody>
                    <a:bodyPr/>
                    <a:lstStyle/>
                    <a:p>
                      <a:pPr algn="ctr" fontAlgn="b"/>
                      <a:r>
                        <a:rPr lang="en-US" sz="1200" u="none" strike="noStrike" dirty="0">
                          <a:effectLst/>
                        </a:rPr>
                        <a:t>Home County Circulation</a:t>
                      </a:r>
                      <a:endParaRPr lang="en-US" sz="1200" b="0" i="0" u="none" strike="noStrike" dirty="0">
                        <a:solidFill>
                          <a:srgbClr val="000000"/>
                        </a:solidFill>
                        <a:effectLst/>
                        <a:latin typeface="Calibri" panose="020F0502020204030204" pitchFamily="34" charset="0"/>
                      </a:endParaRPr>
                    </a:p>
                  </a:txBody>
                  <a:tcPr marL="6140" marR="6140" marT="6140" marB="0" anchor="b"/>
                </a:tc>
                <a:tc>
                  <a:txBody>
                    <a:bodyPr/>
                    <a:lstStyle/>
                    <a:p>
                      <a:pPr algn="ctr" fontAlgn="b"/>
                      <a:r>
                        <a:rPr lang="en-US" sz="1200" u="none" strike="noStrike" dirty="0">
                          <a:effectLst/>
                        </a:rPr>
                        <a:t>100% Funding</a:t>
                      </a:r>
                      <a:endParaRPr lang="en-US" sz="12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140" marR="6140" marT="6140" marB="0" anchor="b"/>
                </a:tc>
                <a:extLst>
                  <a:ext uri="{0D108BD9-81ED-4DB2-BD59-A6C34878D82A}">
                    <a16:rowId xmlns:a16="http://schemas.microsoft.com/office/drawing/2014/main" val="721643619"/>
                  </a:ext>
                </a:extLst>
              </a:tr>
              <a:tr h="307726">
                <a:tc>
                  <a:txBody>
                    <a:bodyPr/>
                    <a:lstStyle/>
                    <a:p>
                      <a:pPr algn="r" fontAlgn="b"/>
                      <a:r>
                        <a:rPr lang="en-US" sz="1400" u="none" strike="noStrike" dirty="0">
                          <a:effectLst/>
                        </a:rPr>
                        <a:t>$437,908</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130,597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r" fontAlgn="b"/>
                      <a:r>
                        <a:rPr lang="en-US" sz="1400" u="none" strike="noStrike" dirty="0">
                          <a:effectLst/>
                        </a:rPr>
                        <a:t>$3.35</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5,701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                19,098.35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Base</a:t>
                      </a:r>
                      <a:endParaRPr lang="en-US" sz="1400" b="0" i="0" u="none" strike="noStrike" dirty="0">
                        <a:solidFill>
                          <a:srgbClr val="000000"/>
                        </a:solidFill>
                        <a:effectLst/>
                        <a:latin typeface="Calibri" panose="020F0502020204030204" pitchFamily="34" charset="0"/>
                      </a:endParaRPr>
                    </a:p>
                  </a:txBody>
                  <a:tcPr marL="6140" marR="6140" marT="6140" marB="0" anchor="b"/>
                </a:tc>
                <a:extLst>
                  <a:ext uri="{0D108BD9-81ED-4DB2-BD59-A6C34878D82A}">
                    <a16:rowId xmlns:a16="http://schemas.microsoft.com/office/drawing/2014/main" val="3118227857"/>
                  </a:ext>
                </a:extLst>
              </a:tr>
              <a:tr h="307726">
                <a:tc>
                  <a:txBody>
                    <a:bodyPr/>
                    <a:lstStyle/>
                    <a:p>
                      <a:pPr algn="r" fontAlgn="b"/>
                      <a:r>
                        <a:rPr lang="en-US" sz="1400" u="none" strike="noStrike" dirty="0">
                          <a:effectLst/>
                        </a:rPr>
                        <a:t>$437,908</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100,000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r" fontAlgn="b"/>
                      <a:r>
                        <a:rPr lang="en-US" sz="1400" u="none" strike="noStrike" dirty="0">
                          <a:effectLst/>
                        </a:rPr>
                        <a:t>$4.37</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5,701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                24,913.37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140" marR="6140" marT="6140" marB="0" anchor="b"/>
                </a:tc>
                <a:extLst>
                  <a:ext uri="{0D108BD9-81ED-4DB2-BD59-A6C34878D82A}">
                    <a16:rowId xmlns:a16="http://schemas.microsoft.com/office/drawing/2014/main" val="1152624029"/>
                  </a:ext>
                </a:extLst>
              </a:tr>
              <a:tr h="307726">
                <a:tc>
                  <a:txBody>
                    <a:bodyPr/>
                    <a:lstStyle/>
                    <a:p>
                      <a:pPr algn="r" fontAlgn="b"/>
                      <a:r>
                        <a:rPr lang="en-US" sz="1400" u="none" strike="noStrike" dirty="0">
                          <a:effectLst/>
                        </a:rPr>
                        <a:t>$400,000</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100,000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r" fontAlgn="b"/>
                      <a:r>
                        <a:rPr lang="en-US" sz="1400" u="none" strike="noStrike" dirty="0">
                          <a:effectLst/>
                        </a:rPr>
                        <a:t>$4.00</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5,701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                22,804.00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140" marR="6140" marT="6140" marB="0" anchor="b"/>
                </a:tc>
                <a:extLst>
                  <a:ext uri="{0D108BD9-81ED-4DB2-BD59-A6C34878D82A}">
                    <a16:rowId xmlns:a16="http://schemas.microsoft.com/office/drawing/2014/main" val="2741628766"/>
                  </a:ext>
                </a:extLst>
              </a:tr>
              <a:tr h="307726">
                <a:tc>
                  <a:txBody>
                    <a:bodyPr/>
                    <a:lstStyle/>
                    <a:p>
                      <a:pPr algn="r" fontAlgn="b"/>
                      <a:r>
                        <a:rPr lang="en-US" sz="1400" u="none" strike="noStrike" dirty="0">
                          <a:effectLst/>
                        </a:rPr>
                        <a:t>$437,908</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130,597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r" fontAlgn="b"/>
                      <a:r>
                        <a:rPr lang="en-US" sz="1400" u="none" strike="noStrike" dirty="0">
                          <a:effectLst/>
                        </a:rPr>
                        <a:t>$3.35</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6,000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                20,100.00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140" marR="6140" marT="6140" marB="0" anchor="b"/>
                </a:tc>
                <a:extLst>
                  <a:ext uri="{0D108BD9-81ED-4DB2-BD59-A6C34878D82A}">
                    <a16:rowId xmlns:a16="http://schemas.microsoft.com/office/drawing/2014/main" val="4066787101"/>
                  </a:ext>
                </a:extLst>
              </a:tr>
              <a:tr h="307726">
                <a:tc>
                  <a:txBody>
                    <a:bodyPr/>
                    <a:lstStyle/>
                    <a:p>
                      <a:pPr algn="r" fontAlgn="b"/>
                      <a:r>
                        <a:rPr lang="en-US" sz="1400" u="none" strike="noStrike" dirty="0">
                          <a:effectLst/>
                        </a:rPr>
                        <a:t>$437,908</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100,000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r" fontAlgn="b"/>
                      <a:r>
                        <a:rPr lang="en-US" sz="1400" u="none" strike="noStrike" dirty="0">
                          <a:effectLst/>
                        </a:rPr>
                        <a:t>$4.37</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6,000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                26,220.00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140" marR="6140" marT="6140" marB="0" anchor="b"/>
                </a:tc>
                <a:extLst>
                  <a:ext uri="{0D108BD9-81ED-4DB2-BD59-A6C34878D82A}">
                    <a16:rowId xmlns:a16="http://schemas.microsoft.com/office/drawing/2014/main" val="710586771"/>
                  </a:ext>
                </a:extLst>
              </a:tr>
              <a:tr h="307726">
                <a:tc>
                  <a:txBody>
                    <a:bodyPr/>
                    <a:lstStyle/>
                    <a:p>
                      <a:pPr algn="r" fontAlgn="b"/>
                      <a:r>
                        <a:rPr lang="en-US" sz="1400" u="none" strike="noStrike" dirty="0">
                          <a:effectLst/>
                        </a:rPr>
                        <a:t>$400,000</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100,000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r" fontAlgn="b"/>
                      <a:r>
                        <a:rPr lang="en-US" sz="1400" u="none" strike="noStrike" dirty="0">
                          <a:effectLst/>
                        </a:rPr>
                        <a:t>$4.00</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6,000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                24,000.00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140" marR="6140" marT="6140" marB="0" anchor="b"/>
                </a:tc>
                <a:extLst>
                  <a:ext uri="{0D108BD9-81ED-4DB2-BD59-A6C34878D82A}">
                    <a16:rowId xmlns:a16="http://schemas.microsoft.com/office/drawing/2014/main" val="3321790025"/>
                  </a:ext>
                </a:extLst>
              </a:tr>
              <a:tr h="307726">
                <a:tc>
                  <a:txBody>
                    <a:bodyPr/>
                    <a:lstStyle/>
                    <a:p>
                      <a:pPr algn="r" fontAlgn="b"/>
                      <a:r>
                        <a:rPr lang="en-US" sz="1400" u="none" strike="noStrike" dirty="0">
                          <a:effectLst/>
                        </a:rPr>
                        <a:t>$300,000</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100,000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r" fontAlgn="b"/>
                      <a:r>
                        <a:rPr lang="en-US" sz="1400" u="none" strike="noStrike" dirty="0">
                          <a:effectLst/>
                        </a:rPr>
                        <a:t>$3.00</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5,701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                17,103.00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140" marR="6140" marT="6140" marB="0" anchor="b"/>
                </a:tc>
                <a:extLst>
                  <a:ext uri="{0D108BD9-81ED-4DB2-BD59-A6C34878D82A}">
                    <a16:rowId xmlns:a16="http://schemas.microsoft.com/office/drawing/2014/main" val="599074070"/>
                  </a:ext>
                </a:extLst>
              </a:tr>
              <a:tr h="307726">
                <a:tc>
                  <a:txBody>
                    <a:bodyPr/>
                    <a:lstStyle/>
                    <a:p>
                      <a:pPr algn="r" fontAlgn="b"/>
                      <a:r>
                        <a:rPr lang="en-US" sz="1400" u="none" strike="noStrike" dirty="0">
                          <a:effectLst/>
                        </a:rPr>
                        <a:t>$300,000</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100,000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r" fontAlgn="b"/>
                      <a:r>
                        <a:rPr lang="en-US" sz="1400" u="none" strike="noStrike" dirty="0">
                          <a:effectLst/>
                        </a:rPr>
                        <a:t>$3.00</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6,000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                18,000.00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140" marR="6140" marT="6140" marB="0" anchor="b"/>
                </a:tc>
                <a:extLst>
                  <a:ext uri="{0D108BD9-81ED-4DB2-BD59-A6C34878D82A}">
                    <a16:rowId xmlns:a16="http://schemas.microsoft.com/office/drawing/2014/main" val="1373878116"/>
                  </a:ext>
                </a:extLst>
              </a:tr>
              <a:tr h="307726">
                <a:tc>
                  <a:txBody>
                    <a:bodyPr/>
                    <a:lstStyle/>
                    <a:p>
                      <a:pPr algn="r" fontAlgn="b"/>
                      <a:r>
                        <a:rPr lang="en-US" sz="1400" u="none" strike="noStrike" dirty="0">
                          <a:effectLst/>
                        </a:rPr>
                        <a:t>$300,000</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100,000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r" fontAlgn="b"/>
                      <a:r>
                        <a:rPr lang="en-US" sz="1400" u="none" strike="noStrike" dirty="0">
                          <a:effectLst/>
                        </a:rPr>
                        <a:t>$3.00</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7,500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                22,500.00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140" marR="6140" marT="6140" marB="0" anchor="b"/>
                </a:tc>
                <a:extLst>
                  <a:ext uri="{0D108BD9-81ED-4DB2-BD59-A6C34878D82A}">
                    <a16:rowId xmlns:a16="http://schemas.microsoft.com/office/drawing/2014/main" val="3030116406"/>
                  </a:ext>
                </a:extLst>
              </a:tr>
              <a:tr h="307726">
                <a:tc>
                  <a:txBody>
                    <a:bodyPr/>
                    <a:lstStyle/>
                    <a:p>
                      <a:pPr algn="r" fontAlgn="b"/>
                      <a:r>
                        <a:rPr lang="en-US" sz="1400" u="none" strike="noStrike" dirty="0">
                          <a:effectLst/>
                        </a:rPr>
                        <a:t>$300,000</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50,000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r" fontAlgn="b"/>
                      <a:r>
                        <a:rPr lang="en-US" sz="1400" u="none" strike="noStrike" dirty="0">
                          <a:effectLst/>
                        </a:rPr>
                        <a:t>$6.00</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5,701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                34,206.00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140" marR="6140" marT="6140" marB="0" anchor="b"/>
                </a:tc>
                <a:extLst>
                  <a:ext uri="{0D108BD9-81ED-4DB2-BD59-A6C34878D82A}">
                    <a16:rowId xmlns:a16="http://schemas.microsoft.com/office/drawing/2014/main" val="2240486305"/>
                  </a:ext>
                </a:extLst>
              </a:tr>
              <a:tr h="307726">
                <a:tc>
                  <a:txBody>
                    <a:bodyPr/>
                    <a:lstStyle/>
                    <a:p>
                      <a:pPr algn="r" fontAlgn="b"/>
                      <a:r>
                        <a:rPr lang="en-US" sz="1400" u="none" strike="noStrike" dirty="0">
                          <a:effectLst/>
                        </a:rPr>
                        <a:t>$300,000</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50,000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r" fontAlgn="b"/>
                      <a:r>
                        <a:rPr lang="en-US" sz="1400" u="none" strike="noStrike" dirty="0">
                          <a:effectLst/>
                        </a:rPr>
                        <a:t>$6.00</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6,000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                36,000.00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140" marR="6140" marT="6140" marB="0" anchor="b"/>
                </a:tc>
                <a:extLst>
                  <a:ext uri="{0D108BD9-81ED-4DB2-BD59-A6C34878D82A}">
                    <a16:rowId xmlns:a16="http://schemas.microsoft.com/office/drawing/2014/main" val="360885258"/>
                  </a:ext>
                </a:extLst>
              </a:tr>
              <a:tr h="307726">
                <a:tc>
                  <a:txBody>
                    <a:bodyPr/>
                    <a:lstStyle/>
                    <a:p>
                      <a:pPr algn="r" fontAlgn="b"/>
                      <a:r>
                        <a:rPr lang="en-US" sz="1400" u="none" strike="noStrike" dirty="0">
                          <a:effectLst/>
                        </a:rPr>
                        <a:t>$300,000</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50,000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r" fontAlgn="b"/>
                      <a:r>
                        <a:rPr lang="en-US" sz="1400" u="none" strike="noStrike" dirty="0">
                          <a:effectLst/>
                        </a:rPr>
                        <a:t>$6.00</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7,500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                45,000.00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140" marR="6140" marT="6140" marB="0" anchor="b"/>
                </a:tc>
                <a:extLst>
                  <a:ext uri="{0D108BD9-81ED-4DB2-BD59-A6C34878D82A}">
                    <a16:rowId xmlns:a16="http://schemas.microsoft.com/office/drawing/2014/main" val="1608550785"/>
                  </a:ext>
                </a:extLst>
              </a:tr>
              <a:tr h="307726">
                <a:tc>
                  <a:txBody>
                    <a:bodyPr/>
                    <a:lstStyle/>
                    <a:p>
                      <a:pPr algn="r" fontAlgn="b"/>
                      <a:r>
                        <a:rPr lang="en-US" sz="1400" u="none" strike="noStrike" dirty="0">
                          <a:effectLst/>
                        </a:rPr>
                        <a:t>$300,000</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75,000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r" fontAlgn="b"/>
                      <a:r>
                        <a:rPr lang="en-US" sz="1400" u="none" strike="noStrike" dirty="0">
                          <a:effectLst/>
                        </a:rPr>
                        <a:t>$4.00</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5,701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                22,804.00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140" marR="6140" marT="6140" marB="0" anchor="b"/>
                </a:tc>
                <a:extLst>
                  <a:ext uri="{0D108BD9-81ED-4DB2-BD59-A6C34878D82A}">
                    <a16:rowId xmlns:a16="http://schemas.microsoft.com/office/drawing/2014/main" val="747263519"/>
                  </a:ext>
                </a:extLst>
              </a:tr>
              <a:tr h="307726">
                <a:tc>
                  <a:txBody>
                    <a:bodyPr/>
                    <a:lstStyle/>
                    <a:p>
                      <a:pPr algn="r" fontAlgn="b"/>
                      <a:r>
                        <a:rPr lang="en-US" sz="1400" u="none" strike="noStrike" dirty="0">
                          <a:effectLst/>
                        </a:rPr>
                        <a:t>$300,000</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90,000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r" fontAlgn="b"/>
                      <a:r>
                        <a:rPr lang="en-US" sz="1400" u="none" strike="noStrike" dirty="0">
                          <a:effectLst/>
                        </a:rPr>
                        <a:t>$3.33</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5,701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                18,984.33 </a:t>
                      </a:r>
                      <a:endParaRPr lang="en-US" sz="1400" b="0" i="0" u="none" strike="noStrike" dirty="0">
                        <a:solidFill>
                          <a:srgbClr val="000000"/>
                        </a:solidFill>
                        <a:effectLst/>
                        <a:latin typeface="Calibri" panose="020F0502020204030204" pitchFamily="34" charset="0"/>
                      </a:endParaRPr>
                    </a:p>
                  </a:txBody>
                  <a:tcPr marL="6140" marR="6140" marT="6140"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140" marR="6140" marT="6140" marB="0" anchor="b"/>
                </a:tc>
                <a:extLst>
                  <a:ext uri="{0D108BD9-81ED-4DB2-BD59-A6C34878D82A}">
                    <a16:rowId xmlns:a16="http://schemas.microsoft.com/office/drawing/2014/main" val="2940311301"/>
                  </a:ext>
                </a:extLst>
              </a:tr>
            </a:tbl>
          </a:graphicData>
        </a:graphic>
      </p:graphicFrame>
    </p:spTree>
    <p:extLst>
      <p:ext uri="{BB962C8B-B14F-4D97-AF65-F5344CB8AC3E}">
        <p14:creationId xmlns:p14="http://schemas.microsoft.com/office/powerpoint/2010/main" val="3170371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a:t>Fines and Fees</a:t>
            </a:r>
          </a:p>
        </p:txBody>
      </p:sp>
      <p:sp>
        <p:nvSpPr>
          <p:cNvPr id="17411" name="Content Placeholder 2"/>
          <p:cNvSpPr>
            <a:spLocks noGrp="1"/>
          </p:cNvSpPr>
          <p:nvPr>
            <p:ph idx="1"/>
          </p:nvPr>
        </p:nvSpPr>
        <p:spPr/>
        <p:txBody>
          <a:bodyPr>
            <a:normAutofit fontScale="92500" lnSpcReduction="10000"/>
          </a:bodyPr>
          <a:lstStyle/>
          <a:p>
            <a:r>
              <a:rPr lang="en-US" dirty="0"/>
              <a:t>Public libraries are prohibited from charging for basic library services</a:t>
            </a:r>
          </a:p>
          <a:p>
            <a:r>
              <a:rPr lang="en-US" dirty="0"/>
              <a:t>Fees can be charged for:</a:t>
            </a:r>
          </a:p>
          <a:p>
            <a:pPr lvl="1"/>
            <a:r>
              <a:rPr lang="en-US" dirty="0"/>
              <a:t>Lost library cards</a:t>
            </a:r>
          </a:p>
          <a:p>
            <a:pPr lvl="1"/>
            <a:r>
              <a:rPr lang="en-US" dirty="0"/>
              <a:t>Lost or damaged materials</a:t>
            </a:r>
          </a:p>
          <a:p>
            <a:pPr lvl="1"/>
            <a:r>
              <a:rPr lang="en-US" dirty="0"/>
              <a:t>Photocopies/Printing</a:t>
            </a:r>
          </a:p>
          <a:p>
            <a:pPr lvl="1"/>
            <a:r>
              <a:rPr lang="en-US" dirty="0"/>
              <a:t>Meeting Room rental</a:t>
            </a:r>
          </a:p>
          <a:p>
            <a:pPr lvl="1"/>
            <a:r>
              <a:rPr lang="en-US" dirty="0"/>
              <a:t>Equipment rental</a:t>
            </a:r>
          </a:p>
          <a:p>
            <a:pPr lvl="1"/>
            <a:endParaRPr lang="en-US" dirty="0"/>
          </a:p>
        </p:txBody>
      </p:sp>
      <p:sp>
        <p:nvSpPr>
          <p:cNvPr id="2" name="Date Placeholder 1"/>
          <p:cNvSpPr>
            <a:spLocks noGrp="1"/>
          </p:cNvSpPr>
          <p:nvPr>
            <p:ph type="dt" sz="half" idx="10"/>
          </p:nvPr>
        </p:nvSpPr>
        <p:spPr/>
        <p:txBody>
          <a:bodyPr/>
          <a:lstStyle/>
          <a:p>
            <a:pPr>
              <a:defRPr/>
            </a:pPr>
            <a:fld id="{92A33FFE-8639-4DD4-BF0A-86BD85C84DAE}" type="datetime1">
              <a:rPr lang="en-US" smtClean="0"/>
              <a:t>8/4/2022</a:t>
            </a:fld>
            <a:endParaRPr lang="en-US" dirty="0"/>
          </a:p>
        </p:txBody>
      </p:sp>
      <p:sp>
        <p:nvSpPr>
          <p:cNvPr id="3" name="Slide Number Placeholder 2"/>
          <p:cNvSpPr>
            <a:spLocks noGrp="1"/>
          </p:cNvSpPr>
          <p:nvPr>
            <p:ph type="sldNum" sz="quarter" idx="12"/>
          </p:nvPr>
        </p:nvSpPr>
        <p:spPr/>
        <p:txBody>
          <a:bodyPr/>
          <a:lstStyle/>
          <a:p>
            <a:pPr>
              <a:defRPr/>
            </a:pPr>
            <a:fld id="{36DED209-CC39-44E3-9A22-A01EBA7B1507}"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a:t>Funds Carried Forward/Surplus Funds</a:t>
            </a:r>
          </a:p>
        </p:txBody>
      </p:sp>
      <p:pic>
        <p:nvPicPr>
          <p:cNvPr id="18435" name="Picture 2"/>
          <p:cNvPicPr>
            <a:picLocks noGrp="1" noChangeAspect="1" noChangeArrowheads="1"/>
          </p:cNvPicPr>
          <p:nvPr>
            <p:ph idx="1"/>
          </p:nvPr>
        </p:nvPicPr>
        <p:blipFill>
          <a:blip r:embed="rId2" cstate="print"/>
          <a:srcRect l="3296" r="7407"/>
          <a:stretch>
            <a:fillRect/>
          </a:stretch>
        </p:blipFill>
        <p:spPr>
          <a:xfrm>
            <a:off x="533400" y="2133600"/>
            <a:ext cx="8258175" cy="1676400"/>
          </a:xfrm>
          <a:noFill/>
        </p:spPr>
      </p:pic>
      <p:sp>
        <p:nvSpPr>
          <p:cNvPr id="18436" name="TextBox 4"/>
          <p:cNvSpPr txBox="1">
            <a:spLocks noChangeArrowheads="1"/>
          </p:cNvSpPr>
          <p:nvPr/>
        </p:nvSpPr>
        <p:spPr bwMode="auto">
          <a:xfrm>
            <a:off x="1295400" y="5257800"/>
            <a:ext cx="6248400" cy="646113"/>
          </a:xfrm>
          <a:prstGeom prst="rect">
            <a:avLst/>
          </a:prstGeom>
          <a:noFill/>
          <a:ln w="9525">
            <a:noFill/>
            <a:miter lim="800000"/>
            <a:headEnd/>
            <a:tailEnd/>
          </a:ln>
        </p:spPr>
        <p:txBody>
          <a:bodyPr>
            <a:spAutoFit/>
          </a:bodyPr>
          <a:lstStyle/>
          <a:p>
            <a:r>
              <a:rPr lang="en-US" dirty="0"/>
              <a:t>2006 Attorney General Opinion—in matter involving the City of Washburn</a:t>
            </a:r>
          </a:p>
        </p:txBody>
      </p:sp>
      <p:pic>
        <p:nvPicPr>
          <p:cNvPr id="18437" name="Picture 3"/>
          <p:cNvPicPr>
            <a:picLocks noChangeAspect="1" noChangeArrowheads="1"/>
          </p:cNvPicPr>
          <p:nvPr/>
        </p:nvPicPr>
        <p:blipFill>
          <a:blip r:embed="rId3" cstate="print"/>
          <a:srcRect l="1932" r="1544"/>
          <a:stretch>
            <a:fillRect/>
          </a:stretch>
        </p:blipFill>
        <p:spPr bwMode="auto">
          <a:xfrm>
            <a:off x="376237" y="4191000"/>
            <a:ext cx="8572500" cy="6858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fld id="{BBAF4FA7-3998-4704-A2CC-699609A4E418}" type="datetime1">
              <a:rPr lang="en-US" smtClean="0"/>
              <a:t>8/4/2022</a:t>
            </a:fld>
            <a:endParaRPr lang="en-US" dirty="0"/>
          </a:p>
        </p:txBody>
      </p:sp>
      <p:sp>
        <p:nvSpPr>
          <p:cNvPr id="3" name="Slide Number Placeholder 2"/>
          <p:cNvSpPr>
            <a:spLocks noGrp="1"/>
          </p:cNvSpPr>
          <p:nvPr>
            <p:ph type="sldNum" sz="quarter" idx="12"/>
          </p:nvPr>
        </p:nvSpPr>
        <p:spPr/>
        <p:txBody>
          <a:bodyPr/>
          <a:lstStyle/>
          <a:p>
            <a:pPr>
              <a:defRPr/>
            </a:pPr>
            <a:fld id="{36DED209-CC39-44E3-9A22-A01EBA7B1507}"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a:t>Managing the Library’s Money—Developing the Library Budget</a:t>
            </a:r>
          </a:p>
        </p:txBody>
      </p:sp>
      <p:sp>
        <p:nvSpPr>
          <p:cNvPr id="21507" name="Content Placeholder 2"/>
          <p:cNvSpPr>
            <a:spLocks noGrp="1"/>
          </p:cNvSpPr>
          <p:nvPr>
            <p:ph idx="1"/>
          </p:nvPr>
        </p:nvSpPr>
        <p:spPr/>
        <p:txBody>
          <a:bodyPr/>
          <a:lstStyle/>
          <a:p>
            <a:pPr eaLnBrk="1" hangingPunct="1"/>
            <a:r>
              <a:rPr lang="en-US" dirty="0"/>
              <a:t>Present and Advocate for the budget</a:t>
            </a:r>
          </a:p>
          <a:p>
            <a:pPr lvl="1" eaLnBrk="1" hangingPunct="1"/>
            <a:r>
              <a:rPr lang="en-US" dirty="0"/>
              <a:t>Create clear budget with little or no library jargon</a:t>
            </a:r>
          </a:p>
          <a:p>
            <a:pPr lvl="1" eaLnBrk="1" hangingPunct="1"/>
            <a:r>
              <a:rPr lang="en-US" dirty="0"/>
              <a:t>Charts and other comparison information</a:t>
            </a:r>
          </a:p>
          <a:p>
            <a:pPr lvl="1" eaLnBrk="1" hangingPunct="1"/>
            <a:r>
              <a:rPr lang="en-US" dirty="0"/>
              <a:t>Use format required by municipality</a:t>
            </a:r>
          </a:p>
          <a:p>
            <a:pPr lvl="1" eaLnBrk="1" hangingPunct="1"/>
            <a:r>
              <a:rPr lang="en-US" dirty="0"/>
              <a:t>Present budget to appropriate committees and boards</a:t>
            </a:r>
          </a:p>
          <a:p>
            <a:pPr lvl="1" eaLnBrk="1" hangingPunct="1"/>
            <a:r>
              <a:rPr lang="en-US" dirty="0"/>
              <a:t>Thank the committee and boards for their consideration of the library budget</a:t>
            </a:r>
          </a:p>
          <a:p>
            <a:pPr eaLnBrk="1" hangingPunct="1"/>
            <a:endParaRPr lang="en-US" dirty="0"/>
          </a:p>
        </p:txBody>
      </p:sp>
      <p:sp>
        <p:nvSpPr>
          <p:cNvPr id="2" name="Date Placeholder 1"/>
          <p:cNvSpPr>
            <a:spLocks noGrp="1"/>
          </p:cNvSpPr>
          <p:nvPr>
            <p:ph type="dt" sz="half" idx="10"/>
          </p:nvPr>
        </p:nvSpPr>
        <p:spPr/>
        <p:txBody>
          <a:bodyPr/>
          <a:lstStyle/>
          <a:p>
            <a:pPr>
              <a:defRPr/>
            </a:pPr>
            <a:fld id="{8B3A8FF4-F8C9-4D67-89A3-D1D3987E2B24}" type="datetime1">
              <a:rPr lang="en-US" smtClean="0"/>
              <a:t>8/4/2022</a:t>
            </a:fld>
            <a:endParaRPr lang="en-US" dirty="0"/>
          </a:p>
        </p:txBody>
      </p:sp>
      <p:sp>
        <p:nvSpPr>
          <p:cNvPr id="3" name="Slide Number Placeholder 2"/>
          <p:cNvSpPr>
            <a:spLocks noGrp="1"/>
          </p:cNvSpPr>
          <p:nvPr>
            <p:ph type="sldNum" sz="quarter" idx="12"/>
          </p:nvPr>
        </p:nvSpPr>
        <p:spPr/>
        <p:txBody>
          <a:bodyPr/>
          <a:lstStyle/>
          <a:p>
            <a:pPr>
              <a:defRPr/>
            </a:pPr>
            <a:fld id="{36DED209-CC39-44E3-9A22-A01EBA7B1507}" type="slidenum">
              <a:rPr lang="en-US" smtClean="0"/>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dirty="0"/>
              <a:t>Managing the Library’s Money—Developing the Library Budget</a:t>
            </a:r>
          </a:p>
        </p:txBody>
      </p:sp>
      <p:sp>
        <p:nvSpPr>
          <p:cNvPr id="22531" name="Content Placeholder 2"/>
          <p:cNvSpPr>
            <a:spLocks noGrp="1"/>
          </p:cNvSpPr>
          <p:nvPr>
            <p:ph idx="1"/>
          </p:nvPr>
        </p:nvSpPr>
        <p:spPr/>
        <p:txBody>
          <a:bodyPr/>
          <a:lstStyle/>
          <a:p>
            <a:pPr eaLnBrk="1" hangingPunct="1"/>
            <a:r>
              <a:rPr lang="en-US" dirty="0"/>
              <a:t>Sources of Funding/Revenue (Private Funds)</a:t>
            </a:r>
          </a:p>
          <a:p>
            <a:pPr lvl="1" eaLnBrk="1" hangingPunct="1"/>
            <a:r>
              <a:rPr lang="en-US" dirty="0"/>
              <a:t>Donations, if known amount</a:t>
            </a:r>
          </a:p>
          <a:p>
            <a:pPr lvl="2" eaLnBrk="1" hangingPunct="1">
              <a:buFont typeface="Arial" charset="0"/>
              <a:buNone/>
            </a:pPr>
            <a:endParaRPr lang="en-US" dirty="0"/>
          </a:p>
          <a:p>
            <a:pPr lvl="1" eaLnBrk="1" hangingPunct="1">
              <a:buFont typeface="Arial" charset="0"/>
              <a:buNone/>
            </a:pPr>
            <a:endParaRPr lang="en-US" dirty="0"/>
          </a:p>
          <a:p>
            <a:pPr lvl="1" eaLnBrk="1" hangingPunct="1">
              <a:buFont typeface="Arial" charset="0"/>
              <a:buNone/>
            </a:pPr>
            <a:endParaRPr lang="en-US" dirty="0"/>
          </a:p>
          <a:p>
            <a:pPr eaLnBrk="1" hangingPunct="1"/>
            <a:endParaRPr lang="en-US" dirty="0"/>
          </a:p>
        </p:txBody>
      </p:sp>
      <p:sp>
        <p:nvSpPr>
          <p:cNvPr id="2" name="Date Placeholder 1"/>
          <p:cNvSpPr>
            <a:spLocks noGrp="1"/>
          </p:cNvSpPr>
          <p:nvPr>
            <p:ph type="dt" sz="half" idx="10"/>
          </p:nvPr>
        </p:nvSpPr>
        <p:spPr/>
        <p:txBody>
          <a:bodyPr/>
          <a:lstStyle/>
          <a:p>
            <a:pPr>
              <a:defRPr/>
            </a:pPr>
            <a:fld id="{32F248B6-C85F-479F-8B74-BC753F96E573}" type="datetime1">
              <a:rPr lang="en-US" smtClean="0"/>
              <a:t>8/4/2022</a:t>
            </a:fld>
            <a:endParaRPr lang="en-US" dirty="0"/>
          </a:p>
        </p:txBody>
      </p:sp>
      <p:sp>
        <p:nvSpPr>
          <p:cNvPr id="3" name="Slide Number Placeholder 2"/>
          <p:cNvSpPr>
            <a:spLocks noGrp="1"/>
          </p:cNvSpPr>
          <p:nvPr>
            <p:ph type="sldNum" sz="quarter" idx="12"/>
          </p:nvPr>
        </p:nvSpPr>
        <p:spPr/>
        <p:txBody>
          <a:bodyPr/>
          <a:lstStyle/>
          <a:p>
            <a:pPr>
              <a:defRPr/>
            </a:pPr>
            <a:fld id="{36DED209-CC39-44E3-9A22-A01EBA7B1507}"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Library Systems in Wisconsin</a:t>
            </a:r>
          </a:p>
        </p:txBody>
      </p:sp>
      <p:sp>
        <p:nvSpPr>
          <p:cNvPr id="5" name="TextBox 4"/>
          <p:cNvSpPr txBox="1"/>
          <p:nvPr/>
        </p:nvSpPr>
        <p:spPr>
          <a:xfrm>
            <a:off x="228600" y="3429000"/>
            <a:ext cx="3712698" cy="400110"/>
          </a:xfrm>
          <a:prstGeom prst="rect">
            <a:avLst/>
          </a:prstGeom>
          <a:noFill/>
        </p:spPr>
        <p:txBody>
          <a:bodyPr wrap="square" rtlCol="0">
            <a:spAutoFit/>
          </a:bodyPr>
          <a:lstStyle/>
          <a:p>
            <a:pPr lvl="1"/>
            <a:r>
              <a:rPr lang="en-US" sz="2000" dirty="0"/>
              <a:t>1 of 16 Systems in Wisconsin</a:t>
            </a:r>
          </a:p>
        </p:txBody>
      </p:sp>
      <p:pic>
        <p:nvPicPr>
          <p:cNvPr id="8" name="Content Placeholder 7">
            <a:extLst>
              <a:ext uri="{FF2B5EF4-FFF2-40B4-BE49-F238E27FC236}">
                <a16:creationId xmlns:a16="http://schemas.microsoft.com/office/drawing/2014/main" id="{4879454F-7F76-4F09-821C-A386B95249EA}"/>
              </a:ext>
            </a:extLst>
          </p:cNvPr>
          <p:cNvPicPr>
            <a:picLocks noGrp="1" noChangeAspect="1"/>
          </p:cNvPicPr>
          <p:nvPr>
            <p:ph idx="1"/>
          </p:nvPr>
        </p:nvPicPr>
        <p:blipFill>
          <a:blip r:embed="rId2"/>
          <a:stretch>
            <a:fillRect/>
          </a:stretch>
        </p:blipFill>
        <p:spPr>
          <a:xfrm>
            <a:off x="3961176" y="1858769"/>
            <a:ext cx="4550097" cy="4542030"/>
          </a:xfrm>
          <a:prstGeom prst="rect">
            <a:avLst/>
          </a:prstGeom>
        </p:spPr>
      </p:pic>
    </p:spTree>
    <p:extLst>
      <p:ext uri="{BB962C8B-B14F-4D97-AF65-F5344CB8AC3E}">
        <p14:creationId xmlns:p14="http://schemas.microsoft.com/office/powerpoint/2010/main" val="14538195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dirty="0"/>
              <a:t>Managing the Library’s Money – Gift Funds</a:t>
            </a:r>
          </a:p>
        </p:txBody>
      </p:sp>
      <p:pic>
        <p:nvPicPr>
          <p:cNvPr id="1026" name="Picture 2"/>
          <p:cNvPicPr>
            <a:picLocks noGrp="1" noChangeAspect="1" noChangeArrowheads="1"/>
          </p:cNvPicPr>
          <p:nvPr>
            <p:ph idx="1"/>
          </p:nvPr>
        </p:nvPicPr>
        <p:blipFill>
          <a:blip r:embed="rId2" cstate="print"/>
          <a:stretch>
            <a:fillRect/>
          </a:stretch>
        </p:blipFill>
        <p:spPr bwMode="auto">
          <a:xfrm>
            <a:off x="2093174" y="2971800"/>
            <a:ext cx="5217751" cy="2590800"/>
          </a:xfrm>
          <a:prstGeom prst="rect">
            <a:avLst/>
          </a:prstGeom>
          <a:noFill/>
          <a:ln w="9525">
            <a:noFill/>
            <a:miter lim="800000"/>
            <a:headEnd/>
            <a:tailEnd/>
          </a:ln>
        </p:spPr>
      </p:pic>
      <p:sp>
        <p:nvSpPr>
          <p:cNvPr id="23556" name="TextBox 4"/>
          <p:cNvSpPr txBox="1">
            <a:spLocks noChangeArrowheads="1"/>
          </p:cNvSpPr>
          <p:nvPr/>
        </p:nvSpPr>
        <p:spPr bwMode="auto">
          <a:xfrm>
            <a:off x="1371600" y="1752600"/>
            <a:ext cx="4495800" cy="381000"/>
          </a:xfrm>
          <a:prstGeom prst="rect">
            <a:avLst/>
          </a:prstGeom>
          <a:noFill/>
          <a:ln w="9525">
            <a:noFill/>
            <a:miter lim="800000"/>
            <a:headEnd/>
            <a:tailEnd/>
          </a:ln>
        </p:spPr>
        <p:txBody>
          <a:bodyPr>
            <a:spAutoFit/>
          </a:bodyPr>
          <a:lstStyle/>
          <a:p>
            <a:r>
              <a:rPr lang="en-US" dirty="0"/>
              <a:t>Chapter 43.58 (7)(b)</a:t>
            </a:r>
          </a:p>
        </p:txBody>
      </p:sp>
      <p:sp>
        <p:nvSpPr>
          <p:cNvPr id="2" name="Date Placeholder 1"/>
          <p:cNvSpPr>
            <a:spLocks noGrp="1"/>
          </p:cNvSpPr>
          <p:nvPr>
            <p:ph type="dt" sz="half" idx="10"/>
          </p:nvPr>
        </p:nvSpPr>
        <p:spPr/>
        <p:txBody>
          <a:bodyPr/>
          <a:lstStyle/>
          <a:p>
            <a:pPr>
              <a:defRPr/>
            </a:pPr>
            <a:fld id="{D96FAECF-7C78-4D8E-82C7-7AF3A4110331}" type="datetime1">
              <a:rPr lang="en-US" smtClean="0"/>
              <a:t>8/4/2022</a:t>
            </a:fld>
            <a:endParaRPr lang="en-US" dirty="0"/>
          </a:p>
        </p:txBody>
      </p:sp>
      <p:sp>
        <p:nvSpPr>
          <p:cNvPr id="3" name="Slide Number Placeholder 2"/>
          <p:cNvSpPr>
            <a:spLocks noGrp="1"/>
          </p:cNvSpPr>
          <p:nvPr>
            <p:ph type="sldNum" sz="quarter" idx="12"/>
          </p:nvPr>
        </p:nvSpPr>
        <p:spPr/>
        <p:txBody>
          <a:bodyPr/>
          <a:lstStyle/>
          <a:p>
            <a:pPr>
              <a:defRPr/>
            </a:pPr>
            <a:fld id="{36DED209-CC39-44E3-9A22-A01EBA7B1507}" type="slidenum">
              <a:rPr lang="en-US" smtClean="0"/>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Managing the Library’s Money – Gift Funds</a:t>
            </a:r>
          </a:p>
        </p:txBody>
      </p:sp>
      <p:sp>
        <p:nvSpPr>
          <p:cNvPr id="6" name="Content Placeholder 5"/>
          <p:cNvSpPr>
            <a:spLocks noGrp="1"/>
          </p:cNvSpPr>
          <p:nvPr>
            <p:ph idx="1"/>
          </p:nvPr>
        </p:nvSpPr>
        <p:spPr>
          <a:xfrm>
            <a:off x="719666" y="2057400"/>
            <a:ext cx="8229600" cy="3886200"/>
          </a:xfrm>
        </p:spPr>
        <p:txBody>
          <a:bodyPr/>
          <a:lstStyle/>
          <a:p>
            <a:r>
              <a:rPr lang="en-US" dirty="0"/>
              <a:t>The Gift/Donation policy should establish—</a:t>
            </a:r>
          </a:p>
          <a:p>
            <a:pPr lvl="1"/>
            <a:r>
              <a:rPr lang="en-US" dirty="0"/>
              <a:t>The purpose for the use of those funds</a:t>
            </a:r>
          </a:p>
          <a:p>
            <a:pPr lvl="1"/>
            <a:r>
              <a:rPr lang="en-US" dirty="0"/>
              <a:t>Where the funds will be deposited 43.58 (7)</a:t>
            </a:r>
          </a:p>
          <a:p>
            <a:pPr lvl="2"/>
            <a:r>
              <a:rPr lang="en-US" dirty="0"/>
              <a:t>Public Depository</a:t>
            </a:r>
          </a:p>
          <a:p>
            <a:pPr lvl="2"/>
            <a:r>
              <a:rPr lang="en-US" dirty="0"/>
              <a:t>Municipality</a:t>
            </a:r>
          </a:p>
          <a:p>
            <a:pPr lvl="2"/>
            <a:r>
              <a:rPr lang="en-US" dirty="0"/>
              <a:t>Community Foundation</a:t>
            </a:r>
          </a:p>
          <a:p>
            <a:pPr lvl="1"/>
            <a:r>
              <a:rPr lang="en-US" dirty="0"/>
              <a:t>Who can sign checks from those funds (two signatures are recommended)</a:t>
            </a:r>
          </a:p>
        </p:txBody>
      </p:sp>
      <p:sp>
        <p:nvSpPr>
          <p:cNvPr id="3" name="Date Placeholder 2"/>
          <p:cNvSpPr>
            <a:spLocks noGrp="1"/>
          </p:cNvSpPr>
          <p:nvPr>
            <p:ph type="dt" sz="half" idx="10"/>
          </p:nvPr>
        </p:nvSpPr>
        <p:spPr/>
        <p:txBody>
          <a:bodyPr/>
          <a:lstStyle/>
          <a:p>
            <a:pPr>
              <a:defRPr/>
            </a:pPr>
            <a:fld id="{7BF22DCC-F7C0-4E2C-9194-19B6A185AE95}" type="datetime1">
              <a:rPr lang="en-US" smtClean="0"/>
              <a:t>8/4/2022</a:t>
            </a:fld>
            <a:endParaRPr lang="en-US" dirty="0"/>
          </a:p>
        </p:txBody>
      </p:sp>
      <p:sp>
        <p:nvSpPr>
          <p:cNvPr id="4" name="Slide Number Placeholder 3"/>
          <p:cNvSpPr>
            <a:spLocks noGrp="1"/>
          </p:cNvSpPr>
          <p:nvPr>
            <p:ph type="sldNum" sz="quarter" idx="12"/>
          </p:nvPr>
        </p:nvSpPr>
        <p:spPr/>
        <p:txBody>
          <a:bodyPr/>
          <a:lstStyle/>
          <a:p>
            <a:pPr>
              <a:defRPr/>
            </a:pPr>
            <a:fld id="{36DED209-CC39-44E3-9A22-A01EBA7B1507}" type="slidenum">
              <a:rPr lang="en-US" smtClean="0"/>
              <a:pPr>
                <a:defRPr/>
              </a:pPr>
              <a:t>31</a:t>
            </a:fld>
            <a:endParaRPr lang="en-US" dirty="0"/>
          </a:p>
        </p:txBody>
      </p:sp>
    </p:spTree>
    <p:extLst>
      <p:ext uri="{BB962C8B-B14F-4D97-AF65-F5344CB8AC3E}">
        <p14:creationId xmlns:p14="http://schemas.microsoft.com/office/powerpoint/2010/main" val="6807447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t>Managing the Library’s Money—Developing the Library Budget</a:t>
            </a:r>
          </a:p>
        </p:txBody>
      </p:sp>
      <p:sp>
        <p:nvSpPr>
          <p:cNvPr id="19459" name="Content Placeholder 2"/>
          <p:cNvSpPr>
            <a:spLocks noGrp="1"/>
          </p:cNvSpPr>
          <p:nvPr>
            <p:ph idx="1"/>
          </p:nvPr>
        </p:nvSpPr>
        <p:spPr/>
        <p:txBody>
          <a:bodyPr>
            <a:normAutofit fontScale="85000" lnSpcReduction="20000"/>
          </a:bodyPr>
          <a:lstStyle/>
          <a:p>
            <a:pPr eaLnBrk="1" hangingPunct="1"/>
            <a:r>
              <a:rPr lang="en-US" dirty="0"/>
              <a:t>Expenditures</a:t>
            </a:r>
          </a:p>
          <a:p>
            <a:pPr lvl="1" eaLnBrk="1" hangingPunct="1"/>
            <a:r>
              <a:rPr lang="en-US" dirty="0"/>
              <a:t>Salaries and Wages</a:t>
            </a:r>
          </a:p>
          <a:p>
            <a:pPr lvl="1" eaLnBrk="1" hangingPunct="1"/>
            <a:r>
              <a:rPr lang="en-US" dirty="0"/>
              <a:t>Benefits</a:t>
            </a:r>
          </a:p>
          <a:p>
            <a:pPr lvl="1" eaLnBrk="1" hangingPunct="1"/>
            <a:r>
              <a:rPr lang="en-US" dirty="0"/>
              <a:t>Materials</a:t>
            </a:r>
          </a:p>
          <a:p>
            <a:pPr lvl="2" eaLnBrk="1" hangingPunct="1"/>
            <a:r>
              <a:rPr lang="en-US" dirty="0"/>
              <a:t>Books</a:t>
            </a:r>
          </a:p>
          <a:p>
            <a:pPr lvl="2" eaLnBrk="1" hangingPunct="1"/>
            <a:r>
              <a:rPr lang="en-US" dirty="0"/>
              <a:t>Periodicals</a:t>
            </a:r>
          </a:p>
          <a:p>
            <a:pPr lvl="2" eaLnBrk="1" hangingPunct="1"/>
            <a:r>
              <a:rPr lang="en-US" dirty="0"/>
              <a:t>Video Materials</a:t>
            </a:r>
          </a:p>
          <a:p>
            <a:pPr lvl="2" eaLnBrk="1" hangingPunct="1"/>
            <a:r>
              <a:rPr lang="en-US" dirty="0"/>
              <a:t>Audio Materials</a:t>
            </a:r>
          </a:p>
          <a:p>
            <a:pPr lvl="2" eaLnBrk="1" hangingPunct="1"/>
            <a:r>
              <a:rPr lang="en-US" dirty="0"/>
              <a:t>E-content</a:t>
            </a:r>
          </a:p>
          <a:p>
            <a:pPr lvl="2" eaLnBrk="1" hangingPunct="1"/>
            <a:r>
              <a:rPr lang="en-US" dirty="0"/>
              <a:t>Software</a:t>
            </a:r>
          </a:p>
          <a:p>
            <a:pPr eaLnBrk="1" hangingPunct="1"/>
            <a:endParaRPr lang="en-US" dirty="0"/>
          </a:p>
        </p:txBody>
      </p:sp>
      <p:sp>
        <p:nvSpPr>
          <p:cNvPr id="2" name="Date Placeholder 1"/>
          <p:cNvSpPr>
            <a:spLocks noGrp="1"/>
          </p:cNvSpPr>
          <p:nvPr>
            <p:ph type="dt" sz="half" idx="10"/>
          </p:nvPr>
        </p:nvSpPr>
        <p:spPr/>
        <p:txBody>
          <a:bodyPr/>
          <a:lstStyle/>
          <a:p>
            <a:pPr>
              <a:defRPr/>
            </a:pPr>
            <a:fld id="{F51B6259-D573-4D7A-A17A-DF5F46AC8E6E}" type="datetime1">
              <a:rPr lang="en-US" smtClean="0"/>
              <a:t>8/4/2022</a:t>
            </a:fld>
            <a:endParaRPr lang="en-US" dirty="0"/>
          </a:p>
        </p:txBody>
      </p:sp>
      <p:sp>
        <p:nvSpPr>
          <p:cNvPr id="3" name="Slide Number Placeholder 2"/>
          <p:cNvSpPr>
            <a:spLocks noGrp="1"/>
          </p:cNvSpPr>
          <p:nvPr>
            <p:ph type="sldNum" sz="quarter" idx="12"/>
          </p:nvPr>
        </p:nvSpPr>
        <p:spPr/>
        <p:txBody>
          <a:bodyPr/>
          <a:lstStyle/>
          <a:p>
            <a:pPr>
              <a:defRPr/>
            </a:pPr>
            <a:fld id="{36DED209-CC39-44E3-9A22-A01EBA7B1507}" type="slidenum">
              <a:rPr lang="en-US" smtClean="0"/>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dirty="0"/>
              <a:t>Managing the Library’s Money—Developing the Library Budget</a:t>
            </a:r>
          </a:p>
        </p:txBody>
      </p:sp>
      <p:sp>
        <p:nvSpPr>
          <p:cNvPr id="20483" name="Content Placeholder 2"/>
          <p:cNvSpPr>
            <a:spLocks noGrp="1"/>
          </p:cNvSpPr>
          <p:nvPr>
            <p:ph idx="1"/>
          </p:nvPr>
        </p:nvSpPr>
        <p:spPr/>
        <p:txBody>
          <a:bodyPr>
            <a:normAutofit fontScale="62500" lnSpcReduction="20000"/>
          </a:bodyPr>
          <a:lstStyle/>
          <a:p>
            <a:pPr eaLnBrk="1" hangingPunct="1"/>
            <a:r>
              <a:rPr lang="en-US" dirty="0"/>
              <a:t>Expenditures</a:t>
            </a:r>
          </a:p>
          <a:p>
            <a:pPr lvl="1" eaLnBrk="1" hangingPunct="1"/>
            <a:r>
              <a:rPr lang="en-US" sz="2400" dirty="0"/>
              <a:t>Contracted Services</a:t>
            </a:r>
          </a:p>
          <a:p>
            <a:pPr lvl="1" eaLnBrk="1" hangingPunct="1"/>
            <a:r>
              <a:rPr lang="en-US" sz="2400" dirty="0"/>
              <a:t>Continuing Education</a:t>
            </a:r>
          </a:p>
          <a:p>
            <a:pPr lvl="1" eaLnBrk="1" hangingPunct="1"/>
            <a:r>
              <a:rPr lang="en-US" sz="2400" dirty="0"/>
              <a:t>Programming</a:t>
            </a:r>
          </a:p>
          <a:p>
            <a:pPr lvl="1" eaLnBrk="1" hangingPunct="1"/>
            <a:r>
              <a:rPr lang="en-US" sz="2400" dirty="0"/>
              <a:t>Telecommunications</a:t>
            </a:r>
          </a:p>
          <a:p>
            <a:pPr lvl="1" eaLnBrk="1" hangingPunct="1"/>
            <a:r>
              <a:rPr lang="en-US" sz="2400" dirty="0"/>
              <a:t>Utilities</a:t>
            </a:r>
          </a:p>
          <a:p>
            <a:pPr lvl="1" eaLnBrk="1" hangingPunct="1"/>
            <a:r>
              <a:rPr lang="en-US" sz="2400" dirty="0"/>
              <a:t>Equipment repair</a:t>
            </a:r>
          </a:p>
          <a:p>
            <a:pPr lvl="1" eaLnBrk="1" hangingPunct="1"/>
            <a:r>
              <a:rPr lang="en-US" sz="2400" dirty="0"/>
              <a:t>Supplies</a:t>
            </a:r>
          </a:p>
          <a:p>
            <a:pPr lvl="1" eaLnBrk="1" hangingPunct="1"/>
            <a:r>
              <a:rPr lang="en-US" sz="2400" dirty="0"/>
              <a:t>Computer/Equipment Replacement</a:t>
            </a:r>
          </a:p>
          <a:p>
            <a:pPr lvl="1" eaLnBrk="1" hangingPunct="1"/>
            <a:r>
              <a:rPr lang="en-US" sz="2400" dirty="0"/>
              <a:t>Building Maintenance</a:t>
            </a:r>
          </a:p>
          <a:p>
            <a:pPr eaLnBrk="1" hangingPunct="1"/>
            <a:endParaRPr lang="en-US" dirty="0"/>
          </a:p>
        </p:txBody>
      </p:sp>
      <p:sp>
        <p:nvSpPr>
          <p:cNvPr id="2" name="Date Placeholder 1"/>
          <p:cNvSpPr>
            <a:spLocks noGrp="1"/>
          </p:cNvSpPr>
          <p:nvPr>
            <p:ph type="dt" sz="half" idx="10"/>
          </p:nvPr>
        </p:nvSpPr>
        <p:spPr/>
        <p:txBody>
          <a:bodyPr/>
          <a:lstStyle/>
          <a:p>
            <a:pPr>
              <a:defRPr/>
            </a:pPr>
            <a:fld id="{E7D1DE2B-1313-4DE1-A0B8-6F584488FE95}" type="datetime1">
              <a:rPr lang="en-US" smtClean="0"/>
              <a:t>8/4/2022</a:t>
            </a:fld>
            <a:endParaRPr lang="en-US" dirty="0"/>
          </a:p>
        </p:txBody>
      </p:sp>
      <p:sp>
        <p:nvSpPr>
          <p:cNvPr id="3" name="Slide Number Placeholder 2"/>
          <p:cNvSpPr>
            <a:spLocks noGrp="1"/>
          </p:cNvSpPr>
          <p:nvPr>
            <p:ph type="sldNum" sz="quarter" idx="12"/>
          </p:nvPr>
        </p:nvSpPr>
        <p:spPr/>
        <p:txBody>
          <a:bodyPr/>
          <a:lstStyle/>
          <a:p>
            <a:pPr>
              <a:defRPr/>
            </a:pPr>
            <a:fld id="{36DED209-CC39-44E3-9A22-A01EBA7B1507}" type="slidenum">
              <a:rPr lang="en-US" smtClean="0"/>
              <a:pPr>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Advocacy</a:t>
            </a:r>
          </a:p>
        </p:txBody>
      </p:sp>
      <p:sp>
        <p:nvSpPr>
          <p:cNvPr id="3" name="Content Placeholder 2"/>
          <p:cNvSpPr>
            <a:spLocks noGrp="1"/>
          </p:cNvSpPr>
          <p:nvPr>
            <p:ph idx="1"/>
          </p:nvPr>
        </p:nvSpPr>
        <p:spPr>
          <a:xfrm>
            <a:off x="884583" y="2438401"/>
            <a:ext cx="8229600" cy="3048000"/>
          </a:xfrm>
        </p:spPr>
        <p:txBody>
          <a:bodyPr/>
          <a:lstStyle/>
          <a:p>
            <a:r>
              <a:rPr lang="en-US" sz="2800" dirty="0"/>
              <a:t>“Because public libraries have a unique place in local government, their needs may not be as readily understood by government officials as those of other units of government, and a greater effort is needed to tell the library story.”</a:t>
            </a:r>
          </a:p>
        </p:txBody>
      </p:sp>
      <p:sp>
        <p:nvSpPr>
          <p:cNvPr id="4" name="TextBox 3"/>
          <p:cNvSpPr txBox="1"/>
          <p:nvPr/>
        </p:nvSpPr>
        <p:spPr>
          <a:xfrm>
            <a:off x="2971800" y="5334000"/>
            <a:ext cx="5715000" cy="646331"/>
          </a:xfrm>
          <a:prstGeom prst="rect">
            <a:avLst/>
          </a:prstGeom>
          <a:noFill/>
        </p:spPr>
        <p:txBody>
          <a:bodyPr wrap="square" rtlCol="0">
            <a:spAutoFit/>
          </a:bodyPr>
          <a:lstStyle/>
          <a:p>
            <a:r>
              <a:rPr lang="en-US" dirty="0"/>
              <a:t>Trustee Essential #13 </a:t>
            </a:r>
            <a:r>
              <a:rPr lang="en-US" dirty="0">
                <a:hlinkClick r:id="rId2"/>
              </a:rPr>
              <a:t>http://dpi.wi.gov/sites/default/files/imce/pld/pdf/TE13.pdf</a:t>
            </a:r>
            <a:r>
              <a:rPr lang="en-US" dirty="0"/>
              <a:t> </a:t>
            </a:r>
          </a:p>
        </p:txBody>
      </p:sp>
      <p:sp>
        <p:nvSpPr>
          <p:cNvPr id="5" name="Date Placeholder 4"/>
          <p:cNvSpPr>
            <a:spLocks noGrp="1"/>
          </p:cNvSpPr>
          <p:nvPr>
            <p:ph type="dt" sz="half" idx="10"/>
          </p:nvPr>
        </p:nvSpPr>
        <p:spPr/>
        <p:txBody>
          <a:bodyPr/>
          <a:lstStyle/>
          <a:p>
            <a:pPr>
              <a:defRPr/>
            </a:pPr>
            <a:fld id="{F2196D0E-53E9-49DD-A7B6-60594F05B56F}" type="datetime1">
              <a:rPr lang="en-US" smtClean="0"/>
              <a:t>8/4/2022</a:t>
            </a:fld>
            <a:endParaRPr lang="en-US" dirty="0"/>
          </a:p>
        </p:txBody>
      </p:sp>
      <p:sp>
        <p:nvSpPr>
          <p:cNvPr id="6" name="Slide Number Placeholder 5"/>
          <p:cNvSpPr>
            <a:spLocks noGrp="1"/>
          </p:cNvSpPr>
          <p:nvPr>
            <p:ph type="sldNum" sz="quarter" idx="12"/>
          </p:nvPr>
        </p:nvSpPr>
        <p:spPr/>
        <p:txBody>
          <a:bodyPr/>
          <a:lstStyle/>
          <a:p>
            <a:pPr>
              <a:defRPr/>
            </a:pPr>
            <a:fld id="{36DED209-CC39-44E3-9A22-A01EBA7B1507}" type="slidenum">
              <a:rPr lang="en-US" smtClean="0"/>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5"/>
          <p:cNvSpPr>
            <a:spLocks noGrp="1"/>
          </p:cNvSpPr>
          <p:nvPr>
            <p:ph type="ctrTitle"/>
          </p:nvPr>
        </p:nvSpPr>
        <p:spPr/>
        <p:txBody>
          <a:bodyPr/>
          <a:lstStyle/>
          <a:p>
            <a:pPr eaLnBrk="1" hangingPunct="1"/>
            <a:r>
              <a:rPr lang="en-US" dirty="0"/>
              <a:t>Library Personnel</a:t>
            </a:r>
          </a:p>
        </p:txBody>
      </p:sp>
      <p:sp>
        <p:nvSpPr>
          <p:cNvPr id="7" name="Subtitle 6"/>
          <p:cNvSpPr>
            <a:spLocks noGrp="1"/>
          </p:cNvSpPr>
          <p:nvPr>
            <p:ph type="subTitle" idx="1"/>
          </p:nvPr>
        </p:nvSpPr>
        <p:spPr/>
        <p:txBody>
          <a:bodyPr/>
          <a:lstStyle/>
          <a:p>
            <a:pPr eaLnBrk="1" hangingPunct="1">
              <a:defRPr/>
            </a:pP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p:txBody>
          <a:bodyPr/>
          <a:lstStyle/>
          <a:p>
            <a:pPr eaLnBrk="1" hangingPunct="1"/>
            <a:r>
              <a:rPr lang="en-US" dirty="0"/>
              <a:t>Library Personnel</a:t>
            </a:r>
          </a:p>
        </p:txBody>
      </p:sp>
      <p:sp>
        <p:nvSpPr>
          <p:cNvPr id="29699" name="Content Placeholder 4"/>
          <p:cNvSpPr>
            <a:spLocks noGrp="1"/>
          </p:cNvSpPr>
          <p:nvPr>
            <p:ph idx="1"/>
          </p:nvPr>
        </p:nvSpPr>
        <p:spPr/>
        <p:txBody>
          <a:bodyPr/>
          <a:lstStyle/>
          <a:p>
            <a:pPr eaLnBrk="1" hangingPunct="1"/>
            <a:r>
              <a:rPr lang="en-US" dirty="0"/>
              <a:t>Library Board Hires and Evaluates Library Director</a:t>
            </a:r>
          </a:p>
          <a:p>
            <a:pPr eaLnBrk="1" hangingPunct="1"/>
            <a:r>
              <a:rPr lang="en-US" dirty="0"/>
              <a:t>Board establishes duties, compensation and personnel policies for all library staff</a:t>
            </a:r>
          </a:p>
          <a:p>
            <a:pPr eaLnBrk="1" hangingPunct="1"/>
            <a:r>
              <a:rPr lang="en-US" dirty="0"/>
              <a:t>Board provides financial support as part of the library budget for director and staff professional membership, conferences, continuing education and travel</a:t>
            </a:r>
          </a:p>
          <a:p>
            <a:pPr eaLnBrk="1" hangingPunct="1"/>
            <a:endParaRPr lang="en-US" dirty="0"/>
          </a:p>
        </p:txBody>
      </p:sp>
      <p:sp>
        <p:nvSpPr>
          <p:cNvPr id="2" name="Date Placeholder 1"/>
          <p:cNvSpPr>
            <a:spLocks noGrp="1"/>
          </p:cNvSpPr>
          <p:nvPr>
            <p:ph type="dt" sz="half" idx="10"/>
          </p:nvPr>
        </p:nvSpPr>
        <p:spPr/>
        <p:txBody>
          <a:bodyPr/>
          <a:lstStyle/>
          <a:p>
            <a:pPr>
              <a:defRPr/>
            </a:pPr>
            <a:fld id="{D8F80528-0FD0-41D9-BEE9-BC709367B7E5}" type="datetime1">
              <a:rPr lang="en-US" smtClean="0"/>
              <a:t>8/4/2022</a:t>
            </a:fld>
            <a:endParaRPr lang="en-US" dirty="0"/>
          </a:p>
        </p:txBody>
      </p:sp>
      <p:sp>
        <p:nvSpPr>
          <p:cNvPr id="3" name="Slide Number Placeholder 2"/>
          <p:cNvSpPr>
            <a:spLocks noGrp="1"/>
          </p:cNvSpPr>
          <p:nvPr>
            <p:ph type="sldNum" sz="quarter" idx="12"/>
          </p:nvPr>
        </p:nvSpPr>
        <p:spPr/>
        <p:txBody>
          <a:bodyPr/>
          <a:lstStyle/>
          <a:p>
            <a:pPr>
              <a:defRPr/>
            </a:pPr>
            <a:fld id="{36DED209-CC39-44E3-9A22-A01EBA7B1507}" type="slidenum">
              <a:rPr lang="en-US" smtClean="0"/>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p:cNvSpPr>
            <a:spLocks noGrp="1"/>
          </p:cNvSpPr>
          <p:nvPr>
            <p:ph type="title"/>
          </p:nvPr>
        </p:nvSpPr>
        <p:spPr/>
        <p:txBody>
          <a:bodyPr/>
          <a:lstStyle/>
          <a:p>
            <a:pPr eaLnBrk="1" hangingPunct="1"/>
            <a:r>
              <a:rPr lang="en-US" dirty="0"/>
              <a:t>Library Personnel</a:t>
            </a:r>
          </a:p>
        </p:txBody>
      </p:sp>
      <p:sp>
        <p:nvSpPr>
          <p:cNvPr id="30723" name="Content Placeholder 4"/>
          <p:cNvSpPr>
            <a:spLocks noGrp="1"/>
          </p:cNvSpPr>
          <p:nvPr>
            <p:ph idx="1"/>
          </p:nvPr>
        </p:nvSpPr>
        <p:spPr>
          <a:xfrm>
            <a:off x="1445959" y="2667000"/>
            <a:ext cx="7704667" cy="3332816"/>
          </a:xfrm>
        </p:spPr>
        <p:txBody>
          <a:bodyPr/>
          <a:lstStyle/>
          <a:p>
            <a:pPr eaLnBrk="1" hangingPunct="1"/>
            <a:r>
              <a:rPr lang="en-US" dirty="0"/>
              <a:t>Director hires and supervises staff</a:t>
            </a:r>
          </a:p>
          <a:p>
            <a:pPr eaLnBrk="1" hangingPunct="1"/>
            <a:r>
              <a:rPr lang="en-US" dirty="0"/>
              <a:t>Director recommends changes to personnel policies and wages</a:t>
            </a:r>
          </a:p>
          <a:p>
            <a:pPr eaLnBrk="1" hangingPunct="1"/>
            <a:r>
              <a:rPr lang="en-US" dirty="0"/>
              <a:t>Director consults with Library Board on important personnel issues</a:t>
            </a:r>
          </a:p>
          <a:p>
            <a:pPr eaLnBrk="1" hangingPunct="1"/>
            <a:endParaRPr lang="en-US" dirty="0"/>
          </a:p>
        </p:txBody>
      </p:sp>
      <p:sp>
        <p:nvSpPr>
          <p:cNvPr id="2" name="Date Placeholder 1"/>
          <p:cNvSpPr>
            <a:spLocks noGrp="1"/>
          </p:cNvSpPr>
          <p:nvPr>
            <p:ph type="dt" sz="half" idx="10"/>
          </p:nvPr>
        </p:nvSpPr>
        <p:spPr/>
        <p:txBody>
          <a:bodyPr/>
          <a:lstStyle/>
          <a:p>
            <a:pPr>
              <a:defRPr/>
            </a:pPr>
            <a:fld id="{CDCFA1E1-8F24-40B8-A233-0DAB63846E51}" type="datetime1">
              <a:rPr lang="en-US" smtClean="0"/>
              <a:t>8/4/2022</a:t>
            </a:fld>
            <a:endParaRPr lang="en-US" dirty="0"/>
          </a:p>
        </p:txBody>
      </p:sp>
      <p:sp>
        <p:nvSpPr>
          <p:cNvPr id="3" name="Slide Number Placeholder 2"/>
          <p:cNvSpPr>
            <a:spLocks noGrp="1"/>
          </p:cNvSpPr>
          <p:nvPr>
            <p:ph type="sldNum" sz="quarter" idx="12"/>
          </p:nvPr>
        </p:nvSpPr>
        <p:spPr/>
        <p:txBody>
          <a:bodyPr/>
          <a:lstStyle/>
          <a:p>
            <a:pPr>
              <a:defRPr/>
            </a:pPr>
            <a:fld id="{36DED209-CC39-44E3-9A22-A01EBA7B1507}" type="slidenum">
              <a:rPr lang="en-US" smtClean="0"/>
              <a:pPr>
                <a:defRPr/>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Library Personnel—Director Evaluation</a:t>
            </a:r>
          </a:p>
        </p:txBody>
      </p:sp>
      <p:sp>
        <p:nvSpPr>
          <p:cNvPr id="3" name="Content Placeholder 2"/>
          <p:cNvSpPr>
            <a:spLocks noGrp="1"/>
          </p:cNvSpPr>
          <p:nvPr>
            <p:ph idx="1"/>
          </p:nvPr>
        </p:nvSpPr>
        <p:spPr/>
        <p:txBody>
          <a:bodyPr/>
          <a:lstStyle/>
          <a:p>
            <a:r>
              <a:rPr lang="en-US" dirty="0"/>
              <a:t>Why Evaluate the Director</a:t>
            </a:r>
          </a:p>
          <a:p>
            <a:pPr lvl="1"/>
            <a:r>
              <a:rPr lang="en-US" dirty="0"/>
              <a:t>Provide formal feedback on job performance</a:t>
            </a:r>
          </a:p>
          <a:p>
            <a:pPr lvl="1"/>
            <a:r>
              <a:rPr lang="en-US" dirty="0"/>
              <a:t>Set goals for the upcoming year</a:t>
            </a:r>
          </a:p>
          <a:p>
            <a:pPr lvl="1"/>
            <a:r>
              <a:rPr lang="en-US" dirty="0"/>
              <a:t>Informs board about operation and performance of the library</a:t>
            </a:r>
          </a:p>
          <a:p>
            <a:pPr lvl="1"/>
            <a:r>
              <a:rPr lang="en-US" dirty="0"/>
              <a:t>Establish record of performance, in the event discipline or termination is needed</a:t>
            </a:r>
          </a:p>
          <a:p>
            <a:pPr lvl="1"/>
            <a:r>
              <a:rPr lang="en-US" dirty="0"/>
              <a:t>Review job description for possible revision</a:t>
            </a:r>
          </a:p>
          <a:p>
            <a:endParaRPr lang="en-US" dirty="0"/>
          </a:p>
        </p:txBody>
      </p:sp>
      <p:sp>
        <p:nvSpPr>
          <p:cNvPr id="4" name="Date Placeholder 3"/>
          <p:cNvSpPr>
            <a:spLocks noGrp="1"/>
          </p:cNvSpPr>
          <p:nvPr>
            <p:ph type="dt" sz="half" idx="10"/>
          </p:nvPr>
        </p:nvSpPr>
        <p:spPr/>
        <p:txBody>
          <a:bodyPr/>
          <a:lstStyle/>
          <a:p>
            <a:pPr>
              <a:defRPr/>
            </a:pPr>
            <a:fld id="{58648E73-6255-4F7F-A792-C276831820EA}" type="datetime1">
              <a:rPr lang="en-US" smtClean="0"/>
              <a:t>8/4/2022</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Library Personnel—Director Evaluation</a:t>
            </a:r>
          </a:p>
        </p:txBody>
      </p:sp>
      <p:sp>
        <p:nvSpPr>
          <p:cNvPr id="3" name="Content Placeholder 2"/>
          <p:cNvSpPr>
            <a:spLocks noGrp="1"/>
          </p:cNvSpPr>
          <p:nvPr>
            <p:ph idx="1"/>
          </p:nvPr>
        </p:nvSpPr>
        <p:spPr>
          <a:xfrm>
            <a:off x="1371601" y="2438401"/>
            <a:ext cx="7772400" cy="3733799"/>
          </a:xfrm>
        </p:spPr>
        <p:txBody>
          <a:bodyPr>
            <a:normAutofit fontScale="92500" lnSpcReduction="10000"/>
          </a:bodyPr>
          <a:lstStyle/>
          <a:p>
            <a:r>
              <a:rPr lang="en-US" dirty="0"/>
              <a:t>Who Should Evaluate the Director</a:t>
            </a:r>
          </a:p>
          <a:p>
            <a:pPr lvl="1"/>
            <a:r>
              <a:rPr lang="en-US" dirty="0"/>
              <a:t>Library Board or a personnel committee depending on the size of the board</a:t>
            </a:r>
          </a:p>
          <a:p>
            <a:pPr lvl="1"/>
            <a:r>
              <a:rPr lang="en-US" dirty="0"/>
              <a:t>Entire library board should review, discuss and approve final written evaluation</a:t>
            </a:r>
          </a:p>
          <a:p>
            <a:pPr lvl="1"/>
            <a:r>
              <a:rPr lang="en-US" dirty="0"/>
              <a:t>Can solicit formal written comments from staff with the knowledge of the director. </a:t>
            </a:r>
            <a:r>
              <a:rPr lang="en-US" sz="2000" dirty="0"/>
              <a:t>(Note: The director was hired to manage daily operation of library and the chain of communication should flow from staff to director to board)</a:t>
            </a:r>
          </a:p>
          <a:p>
            <a:pPr lvl="2">
              <a:buNone/>
            </a:pPr>
            <a:endParaRPr lang="en-US" sz="1600" dirty="0"/>
          </a:p>
          <a:p>
            <a:pPr lvl="2">
              <a:buNone/>
            </a:pPr>
            <a:r>
              <a:rPr lang="en-US" sz="1600" dirty="0"/>
              <a:t>(Note: Staff may come to board for issues of harassment involving director)</a:t>
            </a:r>
          </a:p>
        </p:txBody>
      </p:sp>
      <p:sp>
        <p:nvSpPr>
          <p:cNvPr id="4" name="Date Placeholder 3"/>
          <p:cNvSpPr>
            <a:spLocks noGrp="1"/>
          </p:cNvSpPr>
          <p:nvPr>
            <p:ph type="dt" sz="half" idx="10"/>
          </p:nvPr>
        </p:nvSpPr>
        <p:spPr/>
        <p:txBody>
          <a:bodyPr/>
          <a:lstStyle/>
          <a:p>
            <a:pPr>
              <a:defRPr/>
            </a:pPr>
            <a:fld id="{8AC03B1F-083F-4F2A-808C-F2CE08277C20}" type="datetime1">
              <a:rPr lang="en-US" smtClean="0"/>
              <a:t>8/4/2022</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IFLS Library System</a:t>
            </a:r>
          </a:p>
        </p:txBody>
      </p:sp>
      <p:pic>
        <p:nvPicPr>
          <p:cNvPr id="1026" name="Picture 2"/>
          <p:cNvPicPr>
            <a:picLocks noGrp="1" noChangeAspect="1" noChangeArrowheads="1"/>
          </p:cNvPicPr>
          <p:nvPr>
            <p:ph sz="half" idx="1"/>
          </p:nvPr>
        </p:nvPicPr>
        <p:blipFill>
          <a:blip r:embed="rId2" cstate="print"/>
          <a:stretch>
            <a:fillRect/>
          </a:stretch>
        </p:blipFill>
        <p:spPr bwMode="auto">
          <a:xfrm>
            <a:off x="762000" y="2133600"/>
            <a:ext cx="4800600" cy="3600450"/>
          </a:xfrm>
          <a:prstGeom prst="rect">
            <a:avLst/>
          </a:prstGeom>
          <a:noFill/>
          <a:ln w="9525">
            <a:noFill/>
            <a:miter lim="800000"/>
            <a:headEnd/>
            <a:tailEnd/>
          </a:ln>
        </p:spPr>
      </p:pic>
      <p:sp>
        <p:nvSpPr>
          <p:cNvPr id="3" name="Content Placeholder 2"/>
          <p:cNvSpPr>
            <a:spLocks noGrp="1"/>
          </p:cNvSpPr>
          <p:nvPr>
            <p:ph sz="half" idx="2"/>
          </p:nvPr>
        </p:nvSpPr>
        <p:spPr>
          <a:xfrm>
            <a:off x="5029200" y="1920084"/>
            <a:ext cx="3962400" cy="4480715"/>
          </a:xfrm>
        </p:spPr>
        <p:txBody>
          <a:bodyPr>
            <a:normAutofit/>
          </a:bodyPr>
          <a:lstStyle/>
          <a:p>
            <a:pPr lvl="1"/>
            <a:r>
              <a:rPr lang="en-US" sz="2000" dirty="0"/>
              <a:t>53 Member Libraries</a:t>
            </a:r>
          </a:p>
          <a:p>
            <a:pPr marL="393192" lvl="1" indent="0">
              <a:buNone/>
            </a:pPr>
            <a:endParaRPr lang="en-US" sz="2000" dirty="0"/>
          </a:p>
          <a:p>
            <a:pPr lvl="1"/>
            <a:r>
              <a:rPr lang="en-US" sz="2000" dirty="0"/>
              <a:t>10 Counties –Barron, Chippewa, Dunn, Eau Claire, Pepin, Pierce, Polk, Price, Rusk, St. Croix</a:t>
            </a:r>
          </a:p>
          <a:p>
            <a:pPr marL="393192" lvl="1" indent="0">
              <a:buNone/>
            </a:pPr>
            <a:endParaRPr lang="en-US" sz="2000" dirty="0"/>
          </a:p>
          <a:p>
            <a:pPr lvl="1"/>
            <a:r>
              <a:rPr lang="en-US" sz="2000" dirty="0"/>
              <a:t>7,969 square miles </a:t>
            </a:r>
          </a:p>
          <a:p>
            <a:pPr marL="393192" lvl="1" indent="0">
              <a:buNone/>
            </a:pPr>
            <a:endParaRPr lang="en-US" sz="2000" dirty="0"/>
          </a:p>
          <a:p>
            <a:pPr lvl="1"/>
            <a:r>
              <a:rPr lang="en-US" sz="2000" dirty="0"/>
              <a:t>Population served: 463,025 (2016 Service Data)</a:t>
            </a:r>
          </a:p>
          <a:p>
            <a:endParaRPr lang="en-US" dirty="0"/>
          </a:p>
        </p:txBody>
      </p:sp>
    </p:spTree>
    <p:extLst>
      <p:ext uri="{BB962C8B-B14F-4D97-AF65-F5344CB8AC3E}">
        <p14:creationId xmlns:p14="http://schemas.microsoft.com/office/powerpoint/2010/main" val="41891659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Library Personnel—Director Evaluation</a:t>
            </a:r>
          </a:p>
        </p:txBody>
      </p:sp>
      <p:sp>
        <p:nvSpPr>
          <p:cNvPr id="3" name="Content Placeholder 2"/>
          <p:cNvSpPr>
            <a:spLocks noGrp="1"/>
          </p:cNvSpPr>
          <p:nvPr>
            <p:ph idx="1"/>
          </p:nvPr>
        </p:nvSpPr>
        <p:spPr/>
        <p:txBody>
          <a:bodyPr/>
          <a:lstStyle/>
          <a:p>
            <a:r>
              <a:rPr lang="en-US" dirty="0"/>
              <a:t>What is the basis for evaluation</a:t>
            </a:r>
          </a:p>
          <a:p>
            <a:pPr lvl="1"/>
            <a:r>
              <a:rPr lang="en-US" dirty="0"/>
              <a:t>Written job description</a:t>
            </a:r>
          </a:p>
          <a:p>
            <a:pPr lvl="1"/>
            <a:r>
              <a:rPr lang="en-US" dirty="0"/>
              <a:t>List of goals and objectives developed the preceding year and agreed upon by the director and board</a:t>
            </a:r>
          </a:p>
          <a:p>
            <a:pPr lvl="1"/>
            <a:r>
              <a:rPr lang="en-US" dirty="0"/>
              <a:t>Success of library in carrying out services and the director’s contribution to this success</a:t>
            </a:r>
          </a:p>
          <a:p>
            <a:pPr lvl="1"/>
            <a:r>
              <a:rPr lang="en-US" dirty="0"/>
              <a:t>Unanticipated factors or events that occurred during the prior year</a:t>
            </a:r>
          </a:p>
        </p:txBody>
      </p:sp>
      <p:sp>
        <p:nvSpPr>
          <p:cNvPr id="4" name="Date Placeholder 3"/>
          <p:cNvSpPr>
            <a:spLocks noGrp="1"/>
          </p:cNvSpPr>
          <p:nvPr>
            <p:ph type="dt" sz="half" idx="10"/>
          </p:nvPr>
        </p:nvSpPr>
        <p:spPr/>
        <p:txBody>
          <a:bodyPr/>
          <a:lstStyle/>
          <a:p>
            <a:pPr>
              <a:defRPr/>
            </a:pPr>
            <a:fld id="{3614DE06-3C85-4AB0-826B-68528868B97F}" type="datetime1">
              <a:rPr lang="en-US" smtClean="0"/>
              <a:t>8/4/2022</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Library Personnel—Director Evaluation</a:t>
            </a:r>
          </a:p>
        </p:txBody>
      </p:sp>
      <p:sp>
        <p:nvSpPr>
          <p:cNvPr id="3" name="Content Placeholder 2"/>
          <p:cNvSpPr>
            <a:spLocks noGrp="1"/>
          </p:cNvSpPr>
          <p:nvPr>
            <p:ph idx="1"/>
          </p:nvPr>
        </p:nvSpPr>
        <p:spPr/>
        <p:txBody>
          <a:bodyPr/>
          <a:lstStyle/>
          <a:p>
            <a:r>
              <a:rPr lang="en-US" dirty="0"/>
              <a:t>How to conduct the evaluation</a:t>
            </a:r>
          </a:p>
          <a:p>
            <a:pPr lvl="1"/>
            <a:r>
              <a:rPr lang="en-US" dirty="0"/>
              <a:t>Director should complete self evaluation form which may or may not be part of permanent record</a:t>
            </a:r>
          </a:p>
          <a:p>
            <a:pPr lvl="2"/>
            <a:r>
              <a:rPr lang="en-US" dirty="0"/>
              <a:t>Helps to compare view of director and board for areas of agreement and resolve disagreements</a:t>
            </a:r>
          </a:p>
          <a:p>
            <a:pPr lvl="1"/>
            <a:r>
              <a:rPr lang="en-US" dirty="0"/>
              <a:t>Board President and Director should sign written evaluation after it has been reviewed and discussed with the director</a:t>
            </a:r>
          </a:p>
        </p:txBody>
      </p:sp>
      <p:sp>
        <p:nvSpPr>
          <p:cNvPr id="4" name="Date Placeholder 3"/>
          <p:cNvSpPr>
            <a:spLocks noGrp="1"/>
          </p:cNvSpPr>
          <p:nvPr>
            <p:ph type="dt" sz="half" idx="10"/>
          </p:nvPr>
        </p:nvSpPr>
        <p:spPr/>
        <p:txBody>
          <a:bodyPr/>
          <a:lstStyle/>
          <a:p>
            <a:pPr>
              <a:defRPr/>
            </a:pPr>
            <a:fld id="{CD5A82AF-44BE-4EF9-A857-E29475D45DA3}" type="datetime1">
              <a:rPr lang="en-US" smtClean="0"/>
              <a:t>8/4/2022</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Library Personnel—Director Evaluation</a:t>
            </a:r>
          </a:p>
        </p:txBody>
      </p:sp>
      <p:sp>
        <p:nvSpPr>
          <p:cNvPr id="3" name="Content Placeholder 2"/>
          <p:cNvSpPr>
            <a:spLocks noGrp="1"/>
          </p:cNvSpPr>
          <p:nvPr>
            <p:ph idx="1"/>
          </p:nvPr>
        </p:nvSpPr>
        <p:spPr>
          <a:xfrm>
            <a:off x="998698" y="2405271"/>
            <a:ext cx="7857067" cy="3124200"/>
          </a:xfrm>
        </p:spPr>
        <p:txBody>
          <a:bodyPr/>
          <a:lstStyle/>
          <a:p>
            <a:r>
              <a:rPr lang="en-US" dirty="0"/>
              <a:t>How to conduct the evaluation</a:t>
            </a:r>
          </a:p>
          <a:p>
            <a:pPr lvl="1"/>
            <a:r>
              <a:rPr lang="en-US" dirty="0"/>
              <a:t>Use a consistent evaluation to provide benchmarks/targets from year to year</a:t>
            </a:r>
          </a:p>
          <a:p>
            <a:pPr lvl="2"/>
            <a:r>
              <a:rPr lang="en-US" dirty="0"/>
              <a:t>3- or 6-month evaluation for new directors</a:t>
            </a:r>
          </a:p>
          <a:p>
            <a:pPr lvl="2"/>
            <a:r>
              <a:rPr lang="en-US" dirty="0"/>
              <a:t>Yearly after 12 months</a:t>
            </a:r>
          </a:p>
        </p:txBody>
      </p:sp>
      <p:sp>
        <p:nvSpPr>
          <p:cNvPr id="4" name="Date Placeholder 3"/>
          <p:cNvSpPr>
            <a:spLocks noGrp="1"/>
          </p:cNvSpPr>
          <p:nvPr>
            <p:ph type="dt" sz="half" idx="10"/>
          </p:nvPr>
        </p:nvSpPr>
        <p:spPr/>
        <p:txBody>
          <a:bodyPr/>
          <a:lstStyle/>
          <a:p>
            <a:pPr>
              <a:defRPr/>
            </a:pPr>
            <a:fld id="{4E329895-928E-43E2-A117-35592C9A5029}" type="datetime1">
              <a:rPr lang="en-US" smtClean="0"/>
              <a:t>8/4/2022</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Library Personnel—Director Evaluation</a:t>
            </a:r>
          </a:p>
        </p:txBody>
      </p:sp>
      <p:sp>
        <p:nvSpPr>
          <p:cNvPr id="3" name="Content Placeholder 2"/>
          <p:cNvSpPr>
            <a:spLocks noGrp="1"/>
          </p:cNvSpPr>
          <p:nvPr>
            <p:ph idx="1"/>
          </p:nvPr>
        </p:nvSpPr>
        <p:spPr/>
        <p:txBody>
          <a:bodyPr/>
          <a:lstStyle/>
          <a:p>
            <a:r>
              <a:rPr lang="en-US" dirty="0"/>
              <a:t>Where to conduct the evaluation</a:t>
            </a:r>
          </a:p>
          <a:p>
            <a:pPr lvl="1"/>
            <a:r>
              <a:rPr lang="en-US" dirty="0"/>
              <a:t>Personnel evaluations should be conducted in closed session per Chapter 19.85 </a:t>
            </a:r>
          </a:p>
          <a:p>
            <a:pPr lvl="1"/>
            <a:endParaRPr lang="en-US" sz="1600" dirty="0"/>
          </a:p>
          <a:p>
            <a:pPr lvl="1"/>
            <a:endParaRPr lang="en-US" dirty="0"/>
          </a:p>
          <a:p>
            <a:pPr lvl="1"/>
            <a:endParaRPr lang="en-US" dirty="0"/>
          </a:p>
          <a:p>
            <a:endParaRPr lang="en-US" dirty="0"/>
          </a:p>
        </p:txBody>
      </p:sp>
      <p:sp>
        <p:nvSpPr>
          <p:cNvPr id="4" name="Date Placeholder 3"/>
          <p:cNvSpPr>
            <a:spLocks noGrp="1"/>
          </p:cNvSpPr>
          <p:nvPr>
            <p:ph type="dt" sz="half" idx="10"/>
          </p:nvPr>
        </p:nvSpPr>
        <p:spPr/>
        <p:txBody>
          <a:bodyPr/>
          <a:lstStyle/>
          <a:p>
            <a:pPr>
              <a:defRPr/>
            </a:pPr>
            <a:fld id="{BC7F1A7E-5648-4743-BC71-8AED890AB59F}" type="datetime1">
              <a:rPr lang="en-US" smtClean="0"/>
              <a:t>8/4/2022</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Facility</a:t>
            </a:r>
          </a:p>
        </p:txBody>
      </p:sp>
      <p:sp>
        <p:nvSpPr>
          <p:cNvPr id="3" name="Content Placeholder 2"/>
          <p:cNvSpPr>
            <a:spLocks noGrp="1"/>
          </p:cNvSpPr>
          <p:nvPr>
            <p:ph idx="1"/>
          </p:nvPr>
        </p:nvSpPr>
        <p:spPr/>
        <p:txBody>
          <a:bodyPr/>
          <a:lstStyle/>
          <a:p>
            <a:r>
              <a:rPr lang="en-US" dirty="0"/>
              <a:t>43.58  Powers and duties. </a:t>
            </a:r>
          </a:p>
          <a:p>
            <a:pPr lvl="1"/>
            <a:r>
              <a:rPr lang="en-US" dirty="0"/>
              <a:t>(1) </a:t>
            </a:r>
            <a:r>
              <a:rPr lang="en-US" sz="2000" dirty="0"/>
              <a:t>The library board shall have exclusive control of the expenditure of all moneys collected, donated or appropriated for the library fund, and of the purchase of a site and the erection of the library building whenever authorized. </a:t>
            </a:r>
            <a:r>
              <a:rPr lang="en-US" sz="2000" b="1" dirty="0"/>
              <a:t>The library board also shall have exclusive charge, control and custody of all lands, buildings, money or other property devised, bequeathed, given or granted to, or otherwise acquired or leased by, the municipality for library purposes</a:t>
            </a:r>
          </a:p>
          <a:p>
            <a:endParaRPr lang="en-US" dirty="0"/>
          </a:p>
        </p:txBody>
      </p:sp>
      <p:sp>
        <p:nvSpPr>
          <p:cNvPr id="4" name="Date Placeholder 3"/>
          <p:cNvSpPr>
            <a:spLocks noGrp="1"/>
          </p:cNvSpPr>
          <p:nvPr>
            <p:ph type="dt" sz="half" idx="10"/>
          </p:nvPr>
        </p:nvSpPr>
        <p:spPr/>
        <p:txBody>
          <a:bodyPr/>
          <a:lstStyle/>
          <a:p>
            <a:pPr>
              <a:defRPr/>
            </a:pPr>
            <a:fld id="{282762E0-0466-4273-848A-90443782F1E0}" type="datetime1">
              <a:rPr lang="en-US" smtClean="0"/>
              <a:t>8/4/2022</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Facility</a:t>
            </a:r>
          </a:p>
        </p:txBody>
      </p:sp>
      <p:sp>
        <p:nvSpPr>
          <p:cNvPr id="3" name="Content Placeholder 2"/>
          <p:cNvSpPr>
            <a:spLocks noGrp="1"/>
          </p:cNvSpPr>
          <p:nvPr>
            <p:ph idx="1"/>
          </p:nvPr>
        </p:nvSpPr>
        <p:spPr>
          <a:xfrm>
            <a:off x="2590800" y="2438401"/>
            <a:ext cx="6096000" cy="3561415"/>
          </a:xfrm>
        </p:spPr>
        <p:txBody>
          <a:bodyPr/>
          <a:lstStyle/>
          <a:p>
            <a:r>
              <a:rPr lang="en-US" dirty="0"/>
              <a:t>Preventative maintenance</a:t>
            </a:r>
          </a:p>
          <a:p>
            <a:r>
              <a:rPr lang="en-US" dirty="0"/>
              <a:t>Safety issues</a:t>
            </a:r>
          </a:p>
          <a:p>
            <a:r>
              <a:rPr lang="en-US" dirty="0"/>
              <a:t>Library image</a:t>
            </a:r>
          </a:p>
          <a:p>
            <a:endParaRPr lang="en-US" dirty="0"/>
          </a:p>
        </p:txBody>
      </p:sp>
      <p:sp>
        <p:nvSpPr>
          <p:cNvPr id="4" name="Date Placeholder 3"/>
          <p:cNvSpPr>
            <a:spLocks noGrp="1"/>
          </p:cNvSpPr>
          <p:nvPr>
            <p:ph type="dt" sz="half" idx="10"/>
          </p:nvPr>
        </p:nvSpPr>
        <p:spPr/>
        <p:txBody>
          <a:bodyPr/>
          <a:lstStyle/>
          <a:p>
            <a:pPr>
              <a:defRPr/>
            </a:pPr>
            <a:fld id="{BE119F8E-1832-42BE-9BA6-A329626050AC}" type="datetime1">
              <a:rPr lang="en-US" smtClean="0"/>
              <a:t>8/4/2022</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Development</a:t>
            </a:r>
          </a:p>
        </p:txBody>
      </p:sp>
      <p:sp>
        <p:nvSpPr>
          <p:cNvPr id="3" name="Content Placeholder 2"/>
          <p:cNvSpPr>
            <a:spLocks noGrp="1"/>
          </p:cNvSpPr>
          <p:nvPr>
            <p:ph idx="1"/>
          </p:nvPr>
        </p:nvSpPr>
        <p:spPr>
          <a:xfrm>
            <a:off x="1219200" y="2514600"/>
            <a:ext cx="7704667" cy="3713816"/>
          </a:xfrm>
        </p:spPr>
        <p:txBody>
          <a:bodyPr>
            <a:normAutofit fontScale="92500" lnSpcReduction="20000"/>
          </a:bodyPr>
          <a:lstStyle/>
          <a:p>
            <a:r>
              <a:rPr lang="en-US" dirty="0"/>
              <a:t>Director (and staff) develops recommended policies</a:t>
            </a:r>
          </a:p>
          <a:p>
            <a:r>
              <a:rPr lang="en-US" dirty="0"/>
              <a:t>Board discusses, reviews/revises, and approves policies on a regular basis</a:t>
            </a:r>
          </a:p>
          <a:p>
            <a:r>
              <a:rPr lang="en-US" dirty="0"/>
              <a:t>Policies need to reasonable and legal</a:t>
            </a:r>
          </a:p>
          <a:p>
            <a:r>
              <a:rPr lang="en-US" dirty="0"/>
              <a:t>Here are four tests of a legally defensible policy:</a:t>
            </a:r>
          </a:p>
          <a:p>
            <a:pPr lvl="1"/>
            <a:r>
              <a:rPr lang="en-US" dirty="0"/>
              <a:t>Test #1:  Policies must comply with current statutes and case law.</a:t>
            </a:r>
          </a:p>
          <a:p>
            <a:pPr lvl="1"/>
            <a:r>
              <a:rPr lang="en-US" dirty="0"/>
              <a:t>Test #2:  Policies must be reasonable (and all penalties must be reasonable).</a:t>
            </a:r>
          </a:p>
          <a:p>
            <a:pPr lvl="1"/>
            <a:r>
              <a:rPr lang="en-US" dirty="0"/>
              <a:t>Test #3:  Policies must be clear (not ambiguous or vague).</a:t>
            </a:r>
          </a:p>
          <a:p>
            <a:pPr lvl="1"/>
            <a:r>
              <a:rPr lang="en-US" dirty="0"/>
              <a:t>Test #4:  Policies must be applied without discrimination.</a:t>
            </a:r>
          </a:p>
          <a:p>
            <a:endParaRPr lang="en-US" dirty="0"/>
          </a:p>
        </p:txBody>
      </p:sp>
      <p:sp>
        <p:nvSpPr>
          <p:cNvPr id="4" name="Date Placeholder 3"/>
          <p:cNvSpPr>
            <a:spLocks noGrp="1"/>
          </p:cNvSpPr>
          <p:nvPr>
            <p:ph type="dt" sz="half" idx="10"/>
          </p:nvPr>
        </p:nvSpPr>
        <p:spPr/>
        <p:txBody>
          <a:bodyPr/>
          <a:lstStyle/>
          <a:p>
            <a:pPr>
              <a:defRPr/>
            </a:pPr>
            <a:fld id="{53EC3BF1-14AD-4784-ADFE-BC771EEE3391}" type="datetime1">
              <a:rPr lang="en-US" smtClean="0"/>
              <a:t>8/4/2022</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46</a:t>
            </a:fld>
            <a:endParaRPr lang="en-US" dirty="0"/>
          </a:p>
        </p:txBody>
      </p:sp>
    </p:spTree>
    <p:extLst>
      <p:ext uri="{BB962C8B-B14F-4D97-AF65-F5344CB8AC3E}">
        <p14:creationId xmlns:p14="http://schemas.microsoft.com/office/powerpoint/2010/main" val="12554875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Library Planning</a:t>
            </a:r>
          </a:p>
        </p:txBody>
      </p:sp>
      <p:sp>
        <p:nvSpPr>
          <p:cNvPr id="3" name="Content Placeholder 2"/>
          <p:cNvSpPr>
            <a:spLocks noGrp="1"/>
          </p:cNvSpPr>
          <p:nvPr>
            <p:ph idx="1"/>
          </p:nvPr>
        </p:nvSpPr>
        <p:spPr/>
        <p:txBody>
          <a:bodyPr>
            <a:normAutofit fontScale="85000" lnSpcReduction="10000"/>
          </a:bodyPr>
          <a:lstStyle/>
          <a:p>
            <a:r>
              <a:rPr lang="en-US" dirty="0"/>
              <a:t>Help guide budget and service decisions</a:t>
            </a:r>
          </a:p>
          <a:p>
            <a:pPr lvl="1"/>
            <a:r>
              <a:rPr lang="en-US" dirty="0"/>
              <a:t>Staffing</a:t>
            </a:r>
          </a:p>
          <a:p>
            <a:pPr lvl="1"/>
            <a:r>
              <a:rPr lang="en-US" dirty="0"/>
              <a:t>Programming</a:t>
            </a:r>
          </a:p>
          <a:p>
            <a:pPr lvl="1"/>
            <a:r>
              <a:rPr lang="en-US" dirty="0"/>
              <a:t>Collection</a:t>
            </a:r>
          </a:p>
          <a:p>
            <a:r>
              <a:rPr lang="en-US" dirty="0"/>
              <a:t>Different models of planning but basically they are asking:</a:t>
            </a:r>
          </a:p>
          <a:p>
            <a:pPr lvl="1"/>
            <a:r>
              <a:rPr lang="en-US" dirty="0"/>
              <a:t>Where are we?</a:t>
            </a:r>
          </a:p>
          <a:p>
            <a:pPr lvl="1"/>
            <a:r>
              <a:rPr lang="en-US" dirty="0"/>
              <a:t>Where do we want to go?</a:t>
            </a:r>
          </a:p>
          <a:p>
            <a:pPr lvl="1"/>
            <a:r>
              <a:rPr lang="en-US" dirty="0"/>
              <a:t>How do we get there?</a:t>
            </a:r>
          </a:p>
          <a:p>
            <a:pPr lvl="1"/>
            <a:r>
              <a:rPr lang="en-US" dirty="0"/>
              <a:t>Are we getting there?</a:t>
            </a:r>
          </a:p>
        </p:txBody>
      </p:sp>
      <p:sp>
        <p:nvSpPr>
          <p:cNvPr id="4" name="Date Placeholder 3"/>
          <p:cNvSpPr>
            <a:spLocks noGrp="1"/>
          </p:cNvSpPr>
          <p:nvPr>
            <p:ph type="dt" sz="half" idx="10"/>
          </p:nvPr>
        </p:nvSpPr>
        <p:spPr/>
        <p:txBody>
          <a:bodyPr/>
          <a:lstStyle/>
          <a:p>
            <a:pPr>
              <a:defRPr/>
            </a:pPr>
            <a:fld id="{91165779-E53E-4D12-B3B3-2EDAA82EE769}" type="datetime1">
              <a:rPr lang="en-US" smtClean="0"/>
              <a:t>8/4/2022</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47</a:t>
            </a:fld>
            <a:endParaRPr lang="en-US" dirty="0"/>
          </a:p>
        </p:txBody>
      </p:sp>
    </p:spTree>
    <p:extLst>
      <p:ext uri="{BB962C8B-B14F-4D97-AF65-F5344CB8AC3E}">
        <p14:creationId xmlns:p14="http://schemas.microsoft.com/office/powerpoint/2010/main" val="41749493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a:t>Library Planning</a:t>
            </a:r>
          </a:p>
        </p:txBody>
      </p:sp>
      <p:sp>
        <p:nvSpPr>
          <p:cNvPr id="3075" name="Rectangle 3"/>
          <p:cNvSpPr>
            <a:spLocks noGrp="1" noChangeArrowheads="1"/>
          </p:cNvSpPr>
          <p:nvPr>
            <p:ph idx="1"/>
          </p:nvPr>
        </p:nvSpPr>
        <p:spPr/>
        <p:txBody>
          <a:bodyPr>
            <a:normAutofit fontScale="92500" lnSpcReduction="20000"/>
          </a:bodyPr>
          <a:lstStyle/>
          <a:p>
            <a:pPr>
              <a:buFont typeface="Arial" charset="0"/>
              <a:buNone/>
            </a:pPr>
            <a:r>
              <a:rPr lang="en-US" sz="2800" dirty="0"/>
              <a:t>Long range planning should be a partnership between the library board and staff to ensure that both groups share common goals and mission for their community.  </a:t>
            </a:r>
          </a:p>
          <a:p>
            <a:pPr>
              <a:buFont typeface="Arial" charset="0"/>
              <a:buNone/>
            </a:pPr>
            <a:endParaRPr lang="en-US" sz="900" dirty="0"/>
          </a:p>
          <a:p>
            <a:pPr>
              <a:buFont typeface="Arial" charset="0"/>
              <a:buNone/>
            </a:pPr>
            <a:r>
              <a:rPr lang="en-US" sz="2800" dirty="0"/>
              <a:t>Library plan addresses community needs.</a:t>
            </a:r>
          </a:p>
          <a:p>
            <a:pPr>
              <a:buFont typeface="Arial" charset="0"/>
              <a:buNone/>
            </a:pPr>
            <a:endParaRPr lang="en-US" sz="900" dirty="0"/>
          </a:p>
          <a:p>
            <a:pPr>
              <a:buFont typeface="Arial" charset="0"/>
              <a:buNone/>
            </a:pPr>
            <a:r>
              <a:rPr lang="en-US" sz="2800" dirty="0"/>
              <a:t>Share the plan with the stakeholders and community.</a:t>
            </a:r>
          </a:p>
          <a:p>
            <a:pPr>
              <a:buFont typeface="Arial" charset="0"/>
              <a:buNone/>
            </a:pPr>
            <a:r>
              <a:rPr lang="en-US" sz="2800" dirty="0"/>
              <a:t>Does the budget support the plan of service?</a:t>
            </a:r>
          </a:p>
          <a:p>
            <a:pPr>
              <a:buFont typeface="Arial" charset="0"/>
              <a:buNone/>
            </a:pPr>
            <a:endParaRPr lang="en-US" sz="2800" dirty="0"/>
          </a:p>
          <a:p>
            <a:pPr>
              <a:buFont typeface="Arial" charset="0"/>
              <a:buNone/>
            </a:pPr>
            <a:endParaRPr lang="en-US" sz="900" dirty="0"/>
          </a:p>
        </p:txBody>
      </p:sp>
      <p:sp>
        <p:nvSpPr>
          <p:cNvPr id="4" name="Slide Number Placeholder 3"/>
          <p:cNvSpPr>
            <a:spLocks noGrp="1"/>
          </p:cNvSpPr>
          <p:nvPr>
            <p:ph type="sldNum" sz="quarter" idx="12"/>
          </p:nvPr>
        </p:nvSpPr>
        <p:spPr/>
        <p:txBody>
          <a:bodyPr/>
          <a:lstStyle/>
          <a:p>
            <a:pPr>
              <a:defRPr/>
            </a:pPr>
            <a:fld id="{62E3F290-7501-4AFF-AC2F-7CB8E08C7FD5}" type="slidenum">
              <a:rPr lang="en-US" smtClean="0"/>
              <a:pPr>
                <a:defRPr/>
              </a:pPr>
              <a:t>48</a:t>
            </a:fld>
            <a:endParaRPr lang="en-US" dirty="0"/>
          </a:p>
        </p:txBody>
      </p:sp>
      <p:sp>
        <p:nvSpPr>
          <p:cNvPr id="2" name="Date Placeholder 1"/>
          <p:cNvSpPr>
            <a:spLocks noGrp="1"/>
          </p:cNvSpPr>
          <p:nvPr>
            <p:ph type="dt" sz="half" idx="10"/>
          </p:nvPr>
        </p:nvSpPr>
        <p:spPr/>
        <p:txBody>
          <a:bodyPr/>
          <a:lstStyle/>
          <a:p>
            <a:pPr>
              <a:defRPr/>
            </a:pPr>
            <a:fld id="{6C90F794-B0AD-4672-9209-C1F298EDB99F}" type="datetime1">
              <a:rPr lang="en-US" smtClean="0"/>
              <a:t>8/4/2022</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a:t>Library Planning--Programming/Services</a:t>
            </a:r>
          </a:p>
        </p:txBody>
      </p:sp>
      <p:sp>
        <p:nvSpPr>
          <p:cNvPr id="33795" name="Content Placeholder 2"/>
          <p:cNvSpPr>
            <a:spLocks noGrp="1"/>
          </p:cNvSpPr>
          <p:nvPr>
            <p:ph idx="1"/>
          </p:nvPr>
        </p:nvSpPr>
        <p:spPr/>
        <p:txBody>
          <a:bodyPr>
            <a:normAutofit fontScale="92500"/>
          </a:bodyPr>
          <a:lstStyle/>
          <a:p>
            <a:r>
              <a:rPr lang="en-US" dirty="0"/>
              <a:t>Is the library offering the right mix of programming?</a:t>
            </a:r>
          </a:p>
          <a:p>
            <a:pPr lvl="1"/>
            <a:r>
              <a:rPr lang="en-US" dirty="0"/>
              <a:t>Does current programming meet the needs of the community?</a:t>
            </a:r>
          </a:p>
          <a:p>
            <a:pPr lvl="2"/>
            <a:r>
              <a:rPr lang="en-US" dirty="0"/>
              <a:t>Board can provide input as representatives of the community</a:t>
            </a:r>
          </a:p>
          <a:p>
            <a:pPr lvl="2"/>
            <a:r>
              <a:rPr lang="en-US" dirty="0"/>
              <a:t>Director develops or delegates responsibility for program development</a:t>
            </a:r>
          </a:p>
          <a:p>
            <a:pPr lvl="1"/>
            <a:r>
              <a:rPr lang="en-US" dirty="0"/>
              <a:t>Is there sufficient staff and funding to provide the needed programming?</a:t>
            </a:r>
          </a:p>
          <a:p>
            <a:pPr lvl="1"/>
            <a:r>
              <a:rPr lang="en-US" dirty="0"/>
              <a:t>Are the programs attracting current and new users to the library?</a:t>
            </a:r>
          </a:p>
          <a:p>
            <a:pPr lvl="1"/>
            <a:r>
              <a:rPr lang="en-US" dirty="0"/>
              <a:t>Is programming a priority?</a:t>
            </a:r>
          </a:p>
          <a:p>
            <a:pPr lvl="1"/>
            <a:endParaRPr lang="en-US" i="1" dirty="0"/>
          </a:p>
        </p:txBody>
      </p:sp>
      <p:sp>
        <p:nvSpPr>
          <p:cNvPr id="2" name="Date Placeholder 1"/>
          <p:cNvSpPr>
            <a:spLocks noGrp="1"/>
          </p:cNvSpPr>
          <p:nvPr>
            <p:ph type="dt" sz="half" idx="10"/>
          </p:nvPr>
        </p:nvSpPr>
        <p:spPr/>
        <p:txBody>
          <a:bodyPr/>
          <a:lstStyle/>
          <a:p>
            <a:pPr>
              <a:defRPr/>
            </a:pPr>
            <a:fld id="{BA4ECC85-9068-4A60-83B1-B9E34D2798DA}" type="datetime1">
              <a:rPr lang="en-US" smtClean="0"/>
              <a:t>8/4/2022</a:t>
            </a:fld>
            <a:endParaRPr lang="en-US" dirty="0"/>
          </a:p>
        </p:txBody>
      </p:sp>
      <p:sp>
        <p:nvSpPr>
          <p:cNvPr id="3" name="Slide Number Placeholder 2"/>
          <p:cNvSpPr>
            <a:spLocks noGrp="1"/>
          </p:cNvSpPr>
          <p:nvPr>
            <p:ph type="sldNum" sz="quarter" idx="12"/>
          </p:nvPr>
        </p:nvSpPr>
        <p:spPr/>
        <p:txBody>
          <a:bodyPr/>
          <a:lstStyle/>
          <a:p>
            <a:pPr>
              <a:defRPr/>
            </a:pPr>
            <a:fld id="{36DED209-CC39-44E3-9A22-A01EBA7B1507}" type="slidenum">
              <a:rPr lang="en-US" smtClean="0"/>
              <a:pPr>
                <a:defRPr/>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IFLS Library System</a:t>
            </a:r>
          </a:p>
        </p:txBody>
      </p:sp>
      <p:sp>
        <p:nvSpPr>
          <p:cNvPr id="3" name="Content Placeholder 2"/>
          <p:cNvSpPr>
            <a:spLocks noGrp="1"/>
          </p:cNvSpPr>
          <p:nvPr>
            <p:ph idx="1"/>
          </p:nvPr>
        </p:nvSpPr>
        <p:spPr>
          <a:xfrm>
            <a:off x="1143000" y="2286000"/>
            <a:ext cx="7704667" cy="3332816"/>
          </a:xfrm>
        </p:spPr>
        <p:txBody>
          <a:bodyPr>
            <a:normAutofit/>
          </a:bodyPr>
          <a:lstStyle/>
          <a:p>
            <a:pPr lvl="1"/>
            <a:r>
              <a:rPr lang="en-US" dirty="0"/>
              <a:t>IFLS is a state-funded organization, which functions under Wisconsin statutes to improve your access to library services.</a:t>
            </a:r>
          </a:p>
          <a:p>
            <a:pPr lvl="1"/>
            <a:r>
              <a:rPr lang="en-US" dirty="0"/>
              <a:t>2022 State Aids –</a:t>
            </a:r>
            <a:r>
              <a:rPr lang="en-US" b="1" dirty="0"/>
              <a:t> </a:t>
            </a:r>
            <a:r>
              <a:rPr lang="en-US" sz="1800" b="0" i="0" u="none" strike="noStrike" dirty="0">
                <a:solidFill>
                  <a:srgbClr val="000000"/>
                </a:solidFill>
                <a:effectLst/>
                <a:latin typeface="Calibri" panose="020F0502020204030204" pitchFamily="34" charset="0"/>
              </a:rPr>
              <a:t> $1,387,411</a:t>
            </a:r>
            <a:endParaRPr lang="en-US" dirty="0"/>
          </a:p>
          <a:p>
            <a:pPr lvl="1"/>
            <a:r>
              <a:rPr lang="en-US" dirty="0"/>
              <a:t>16 staff members (IFLS, MORE, Shared Cataloging)</a:t>
            </a:r>
          </a:p>
          <a:p>
            <a:pPr lvl="1"/>
            <a:r>
              <a:rPr lang="en-US" dirty="0"/>
              <a:t>State Mandated Services per State Statute 43.24</a:t>
            </a:r>
            <a:endParaRPr lang="en-US" b="1" dirty="0"/>
          </a:p>
          <a:p>
            <a:pPr lvl="1"/>
            <a:endParaRPr lang="en-US" dirty="0"/>
          </a:p>
        </p:txBody>
      </p:sp>
    </p:spTree>
    <p:extLst>
      <p:ext uri="{BB962C8B-B14F-4D97-AF65-F5344CB8AC3E}">
        <p14:creationId xmlns:p14="http://schemas.microsoft.com/office/powerpoint/2010/main" val="29487901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Library Planning</a:t>
            </a:r>
          </a:p>
        </p:txBody>
      </p:sp>
      <p:sp>
        <p:nvSpPr>
          <p:cNvPr id="3" name="Content Placeholder 2"/>
          <p:cNvSpPr>
            <a:spLocks noGrp="1"/>
          </p:cNvSpPr>
          <p:nvPr>
            <p:ph idx="1"/>
          </p:nvPr>
        </p:nvSpPr>
        <p:spPr/>
        <p:txBody>
          <a:bodyPr>
            <a:normAutofit lnSpcReduction="10000"/>
          </a:bodyPr>
          <a:lstStyle/>
          <a:p>
            <a:r>
              <a:rPr lang="en-US" dirty="0"/>
              <a:t>Gathering information</a:t>
            </a:r>
          </a:p>
          <a:p>
            <a:pPr lvl="1"/>
            <a:r>
              <a:rPr lang="en-US" dirty="0"/>
              <a:t>Statistical data</a:t>
            </a:r>
          </a:p>
          <a:p>
            <a:pPr lvl="2"/>
            <a:r>
              <a:rPr lang="en-US" dirty="0"/>
              <a:t>Demographics</a:t>
            </a:r>
          </a:p>
          <a:p>
            <a:pPr lvl="2"/>
            <a:r>
              <a:rPr lang="en-US" dirty="0"/>
              <a:t>Usage</a:t>
            </a:r>
          </a:p>
          <a:p>
            <a:pPr lvl="1"/>
            <a:r>
              <a:rPr lang="en-US" dirty="0"/>
              <a:t>Community feedback</a:t>
            </a:r>
          </a:p>
          <a:p>
            <a:pPr lvl="2"/>
            <a:r>
              <a:rPr lang="en-US" dirty="0"/>
              <a:t>Surveys</a:t>
            </a:r>
          </a:p>
          <a:p>
            <a:pPr lvl="2"/>
            <a:r>
              <a:rPr lang="en-US" dirty="0"/>
              <a:t>Focus Groups</a:t>
            </a:r>
          </a:p>
          <a:p>
            <a:pPr lvl="2"/>
            <a:r>
              <a:rPr lang="en-US" dirty="0"/>
              <a:t>Community discussions</a:t>
            </a:r>
          </a:p>
          <a:p>
            <a:pPr lvl="2"/>
            <a:endParaRPr lang="en-US" dirty="0"/>
          </a:p>
        </p:txBody>
      </p:sp>
      <p:sp>
        <p:nvSpPr>
          <p:cNvPr id="4" name="Date Placeholder 3"/>
          <p:cNvSpPr>
            <a:spLocks noGrp="1"/>
          </p:cNvSpPr>
          <p:nvPr>
            <p:ph type="dt" sz="half" idx="10"/>
          </p:nvPr>
        </p:nvSpPr>
        <p:spPr/>
        <p:txBody>
          <a:bodyPr/>
          <a:lstStyle/>
          <a:p>
            <a:pPr>
              <a:defRPr/>
            </a:pPr>
            <a:fld id="{FE1E2F98-1385-4408-85B8-6DED73522FA3}" type="datetime1">
              <a:rPr lang="en-US" smtClean="0"/>
              <a:t>8/4/2022</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50</a:t>
            </a:fld>
            <a:endParaRPr lang="en-US" dirty="0"/>
          </a:p>
        </p:txBody>
      </p:sp>
    </p:spTree>
    <p:extLst>
      <p:ext uri="{BB962C8B-B14F-4D97-AF65-F5344CB8AC3E}">
        <p14:creationId xmlns:p14="http://schemas.microsoft.com/office/powerpoint/2010/main" val="10733156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a:t>Library Planning--Staffing</a:t>
            </a:r>
          </a:p>
        </p:txBody>
      </p:sp>
      <p:sp>
        <p:nvSpPr>
          <p:cNvPr id="37891" name="Content Placeholder 2"/>
          <p:cNvSpPr>
            <a:spLocks noGrp="1"/>
          </p:cNvSpPr>
          <p:nvPr>
            <p:ph idx="1"/>
          </p:nvPr>
        </p:nvSpPr>
        <p:spPr>
          <a:xfrm>
            <a:off x="1752600" y="2438401"/>
            <a:ext cx="6934200" cy="3561415"/>
          </a:xfrm>
        </p:spPr>
        <p:txBody>
          <a:bodyPr/>
          <a:lstStyle/>
          <a:p>
            <a:r>
              <a:rPr lang="en-US" dirty="0"/>
              <a:t>Does the library have enough staff?</a:t>
            </a:r>
          </a:p>
          <a:p>
            <a:r>
              <a:rPr lang="en-US" dirty="0"/>
              <a:t>Are staff assigned to the proper duties?</a:t>
            </a:r>
          </a:p>
          <a:p>
            <a:r>
              <a:rPr lang="en-US" dirty="0"/>
              <a:t>Does the library staff skill set match the needs of the library?</a:t>
            </a:r>
          </a:p>
        </p:txBody>
      </p:sp>
      <p:sp>
        <p:nvSpPr>
          <p:cNvPr id="2" name="Date Placeholder 1"/>
          <p:cNvSpPr>
            <a:spLocks noGrp="1"/>
          </p:cNvSpPr>
          <p:nvPr>
            <p:ph type="dt" sz="half" idx="10"/>
          </p:nvPr>
        </p:nvSpPr>
        <p:spPr/>
        <p:txBody>
          <a:bodyPr/>
          <a:lstStyle/>
          <a:p>
            <a:pPr>
              <a:defRPr/>
            </a:pPr>
            <a:fld id="{F678A7D5-B23B-4595-BECB-96311F3BB55C}" type="datetime1">
              <a:rPr lang="en-US" smtClean="0"/>
              <a:t>8/4/2022</a:t>
            </a:fld>
            <a:endParaRPr lang="en-US" dirty="0"/>
          </a:p>
        </p:txBody>
      </p:sp>
      <p:sp>
        <p:nvSpPr>
          <p:cNvPr id="3" name="Slide Number Placeholder 2"/>
          <p:cNvSpPr>
            <a:spLocks noGrp="1"/>
          </p:cNvSpPr>
          <p:nvPr>
            <p:ph type="sldNum" sz="quarter" idx="12"/>
          </p:nvPr>
        </p:nvSpPr>
        <p:spPr/>
        <p:txBody>
          <a:bodyPr/>
          <a:lstStyle/>
          <a:p>
            <a:pPr>
              <a:defRPr/>
            </a:pPr>
            <a:fld id="{36DED209-CC39-44E3-9A22-A01EBA7B1507}" type="slidenum">
              <a:rPr lang="en-US" smtClean="0"/>
              <a:pPr>
                <a:defRPr/>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ctrTitle"/>
          </p:nvPr>
        </p:nvSpPr>
        <p:spPr/>
        <p:txBody>
          <a:bodyPr/>
          <a:lstStyle/>
          <a:p>
            <a:r>
              <a:rPr lang="en-US" dirty="0"/>
              <a:t>Advocacy and Working with Municipalities</a:t>
            </a:r>
          </a:p>
        </p:txBody>
      </p:sp>
      <p:sp>
        <p:nvSpPr>
          <p:cNvPr id="5" name="Subtitle 4"/>
          <p:cNvSpPr>
            <a:spLocks noGrp="1"/>
          </p:cNvSpPr>
          <p:nvPr>
            <p:ph type="subTitle" idx="1"/>
          </p:nvPr>
        </p:nvSpPr>
        <p:spPr/>
        <p:txBody>
          <a:bodyPr/>
          <a:lstStyle/>
          <a:p>
            <a:pPr eaLnBrk="1" hangingPunct="1">
              <a:defRPr/>
            </a:pP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Advocacy</a:t>
            </a:r>
          </a:p>
        </p:txBody>
      </p:sp>
      <p:sp>
        <p:nvSpPr>
          <p:cNvPr id="3" name="Content Placeholder 2"/>
          <p:cNvSpPr>
            <a:spLocks noGrp="1"/>
          </p:cNvSpPr>
          <p:nvPr>
            <p:ph idx="1"/>
          </p:nvPr>
        </p:nvSpPr>
        <p:spPr/>
        <p:txBody>
          <a:bodyPr>
            <a:normAutofit fontScale="85000" lnSpcReduction="20000"/>
          </a:bodyPr>
          <a:lstStyle/>
          <a:p>
            <a:r>
              <a:rPr lang="en-US" sz="2400" dirty="0"/>
              <a:t>One of  the major responsibilities of a public library trustee is to act as an advocate for the library.</a:t>
            </a:r>
          </a:p>
          <a:p>
            <a:endParaRPr lang="en-US" sz="2400" dirty="0"/>
          </a:p>
          <a:p>
            <a:r>
              <a:rPr lang="en-US" sz="2400" dirty="0"/>
              <a:t>A library advocate is someone who understands the value and importance of public library service and who communicates that value and importance to the community, government leaders, and other decision-makers.</a:t>
            </a:r>
          </a:p>
          <a:p>
            <a:endParaRPr lang="en-US" sz="2400" dirty="0"/>
          </a:p>
          <a:p>
            <a:r>
              <a:rPr lang="en-US" sz="2400" dirty="0"/>
              <a:t>Your primary function as a library advocate will be to provide clear, accurate, and timely information on library issues to people who need it in order to make sound decisions on those issues.</a:t>
            </a:r>
          </a:p>
        </p:txBody>
      </p:sp>
      <p:sp>
        <p:nvSpPr>
          <p:cNvPr id="4" name="Date Placeholder 3"/>
          <p:cNvSpPr>
            <a:spLocks noGrp="1"/>
          </p:cNvSpPr>
          <p:nvPr>
            <p:ph type="dt" sz="half" idx="10"/>
          </p:nvPr>
        </p:nvSpPr>
        <p:spPr/>
        <p:txBody>
          <a:bodyPr/>
          <a:lstStyle/>
          <a:p>
            <a:pPr>
              <a:defRPr/>
            </a:pPr>
            <a:fld id="{21D9772D-4865-4D13-9FF1-489D4B252FA6}" type="datetime1">
              <a:rPr lang="en-US" smtClean="0"/>
              <a:t>8/4/2022</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Advocacy--Ways to Act as an Advocate</a:t>
            </a:r>
            <a:endParaRPr lang="en-US" b="1" dirty="0"/>
          </a:p>
        </p:txBody>
      </p:sp>
      <p:sp>
        <p:nvSpPr>
          <p:cNvPr id="3" name="Content Placeholder 2"/>
          <p:cNvSpPr>
            <a:spLocks noGrp="1"/>
          </p:cNvSpPr>
          <p:nvPr>
            <p:ph idx="1"/>
          </p:nvPr>
        </p:nvSpPr>
        <p:spPr/>
        <p:txBody>
          <a:bodyPr>
            <a:normAutofit lnSpcReduction="10000"/>
          </a:bodyPr>
          <a:lstStyle/>
          <a:p>
            <a:pPr lvl="1"/>
            <a:r>
              <a:rPr lang="en-US" dirty="0"/>
              <a:t>As an advocate, you can influence decision-makers by: </a:t>
            </a:r>
          </a:p>
          <a:p>
            <a:pPr lvl="2"/>
            <a:r>
              <a:rPr lang="en-US" dirty="0"/>
              <a:t>Speaking to civic groups about library needs and issues.</a:t>
            </a:r>
          </a:p>
          <a:p>
            <a:pPr lvl="2"/>
            <a:r>
              <a:rPr lang="en-US" dirty="0"/>
              <a:t>Talking to friends about the library, its role in the community, and its needs.</a:t>
            </a:r>
          </a:p>
          <a:p>
            <a:pPr lvl="2"/>
            <a:r>
              <a:rPr lang="en-US" dirty="0"/>
              <a:t>Writing letters to the editor of the local newspaper.</a:t>
            </a:r>
          </a:p>
          <a:p>
            <a:pPr lvl="2"/>
            <a:r>
              <a:rPr lang="en-US" dirty="0"/>
              <a:t>Testifying at local and state budget hearings. </a:t>
            </a:r>
          </a:p>
          <a:p>
            <a:pPr lvl="2"/>
            <a:r>
              <a:rPr lang="en-US" dirty="0"/>
              <a:t>Talking and writing to state and federal legislators about the needs of the library.</a:t>
            </a:r>
          </a:p>
          <a:p>
            <a:pPr lvl="2"/>
            <a:r>
              <a:rPr lang="en-US" dirty="0"/>
              <a:t>Contributing to a library newsletter that is sent to decision-makers.</a:t>
            </a:r>
          </a:p>
        </p:txBody>
      </p:sp>
      <p:sp>
        <p:nvSpPr>
          <p:cNvPr id="4" name="Date Placeholder 3"/>
          <p:cNvSpPr>
            <a:spLocks noGrp="1"/>
          </p:cNvSpPr>
          <p:nvPr>
            <p:ph type="dt" sz="half" idx="10"/>
          </p:nvPr>
        </p:nvSpPr>
        <p:spPr/>
        <p:txBody>
          <a:bodyPr/>
          <a:lstStyle/>
          <a:p>
            <a:pPr>
              <a:defRPr/>
            </a:pPr>
            <a:fld id="{C8C8AD29-337E-422C-850E-E30BC9281196}" type="datetime1">
              <a:rPr lang="en-US" smtClean="0"/>
              <a:t>8/4/2022</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dirty="0"/>
              <a:t>Working with Municipalities</a:t>
            </a:r>
          </a:p>
        </p:txBody>
      </p:sp>
      <p:sp>
        <p:nvSpPr>
          <p:cNvPr id="26627" name="Content Placeholder 2"/>
          <p:cNvSpPr>
            <a:spLocks noGrp="1"/>
          </p:cNvSpPr>
          <p:nvPr>
            <p:ph idx="1"/>
          </p:nvPr>
        </p:nvSpPr>
        <p:spPr>
          <a:xfrm>
            <a:off x="1524000" y="2667000"/>
            <a:ext cx="7162800" cy="2438400"/>
          </a:xfrm>
        </p:spPr>
        <p:txBody>
          <a:bodyPr/>
          <a:lstStyle/>
          <a:p>
            <a:pPr eaLnBrk="1" hangingPunct="1"/>
            <a:r>
              <a:rPr lang="en-US" dirty="0"/>
              <a:t>Responsibilities of Municipal Government</a:t>
            </a:r>
          </a:p>
          <a:p>
            <a:pPr lvl="1" eaLnBrk="1" hangingPunct="1"/>
            <a:r>
              <a:rPr lang="en-US" dirty="0"/>
              <a:t>Appoint Library Board</a:t>
            </a:r>
          </a:p>
          <a:p>
            <a:pPr lvl="1" eaLnBrk="1" hangingPunct="1"/>
            <a:r>
              <a:rPr lang="en-US" dirty="0"/>
              <a:t>Pay library bills once approved by the library board</a:t>
            </a:r>
          </a:p>
          <a:p>
            <a:pPr lvl="1" eaLnBrk="1" hangingPunct="1"/>
            <a:r>
              <a:rPr lang="en-US" dirty="0"/>
              <a:t>Appropriate funds for library budget</a:t>
            </a:r>
          </a:p>
        </p:txBody>
      </p:sp>
      <p:sp>
        <p:nvSpPr>
          <p:cNvPr id="2" name="Date Placeholder 1"/>
          <p:cNvSpPr>
            <a:spLocks noGrp="1"/>
          </p:cNvSpPr>
          <p:nvPr>
            <p:ph type="dt" sz="half" idx="10"/>
          </p:nvPr>
        </p:nvSpPr>
        <p:spPr/>
        <p:txBody>
          <a:bodyPr/>
          <a:lstStyle/>
          <a:p>
            <a:pPr>
              <a:defRPr/>
            </a:pPr>
            <a:fld id="{38A5370B-B44B-4C78-BA2C-EA5274A836D4}" type="datetime1">
              <a:rPr lang="en-US" smtClean="0"/>
              <a:t>8/4/2022</a:t>
            </a:fld>
            <a:endParaRPr lang="en-US" dirty="0"/>
          </a:p>
        </p:txBody>
      </p:sp>
      <p:sp>
        <p:nvSpPr>
          <p:cNvPr id="3" name="Slide Number Placeholder 2"/>
          <p:cNvSpPr>
            <a:spLocks noGrp="1"/>
          </p:cNvSpPr>
          <p:nvPr>
            <p:ph type="sldNum" sz="quarter" idx="12"/>
          </p:nvPr>
        </p:nvSpPr>
        <p:spPr/>
        <p:txBody>
          <a:bodyPr/>
          <a:lstStyle/>
          <a:p>
            <a:pPr>
              <a:defRPr/>
            </a:pPr>
            <a:fld id="{36DED209-CC39-44E3-9A22-A01EBA7B1507}" type="slidenum">
              <a:rPr lang="en-US" smtClean="0"/>
              <a:pPr>
                <a:defRPr/>
              </a:pPr>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dirty="0"/>
              <a:t>Working with Municipalities</a:t>
            </a:r>
          </a:p>
        </p:txBody>
      </p:sp>
      <p:sp>
        <p:nvSpPr>
          <p:cNvPr id="27651" name="Content Placeholder 2"/>
          <p:cNvSpPr>
            <a:spLocks noGrp="1"/>
          </p:cNvSpPr>
          <p:nvPr>
            <p:ph idx="1"/>
          </p:nvPr>
        </p:nvSpPr>
        <p:spPr/>
        <p:txBody>
          <a:bodyPr>
            <a:normAutofit fontScale="92500" lnSpcReduction="10000"/>
          </a:bodyPr>
          <a:lstStyle/>
          <a:p>
            <a:pPr eaLnBrk="1" hangingPunct="1"/>
            <a:r>
              <a:rPr lang="en-US" dirty="0"/>
              <a:t>Tips for working with the municipal board</a:t>
            </a:r>
          </a:p>
          <a:p>
            <a:pPr lvl="1" eaLnBrk="1" hangingPunct="1"/>
            <a:r>
              <a:rPr lang="en-US" dirty="0"/>
              <a:t>Have library presence at a variety of meetings not just at budget time</a:t>
            </a:r>
          </a:p>
          <a:p>
            <a:pPr lvl="2" eaLnBrk="1" hangingPunct="1"/>
            <a:r>
              <a:rPr lang="en-US" dirty="0"/>
              <a:t>Provide regular updates and annual report about the library</a:t>
            </a:r>
          </a:p>
          <a:p>
            <a:pPr lvl="1" eaLnBrk="1" hangingPunct="1"/>
            <a:r>
              <a:rPr lang="en-US" dirty="0"/>
              <a:t>Get to know the elected and appointed officials and their views/issues</a:t>
            </a:r>
          </a:p>
          <a:p>
            <a:pPr lvl="2" eaLnBrk="1" hangingPunct="1"/>
            <a:r>
              <a:rPr lang="en-US" dirty="0"/>
              <a:t>Invite candidates to debate at the library</a:t>
            </a:r>
          </a:p>
          <a:p>
            <a:pPr lvl="2" eaLnBrk="1" hangingPunct="1"/>
            <a:r>
              <a:rPr lang="en-US" dirty="0"/>
              <a:t>Hold open house for officials</a:t>
            </a:r>
          </a:p>
          <a:p>
            <a:pPr lvl="2" eaLnBrk="1" hangingPunct="1"/>
            <a:r>
              <a:rPr lang="en-US" dirty="0"/>
              <a:t>Create common agenda with municipality</a:t>
            </a:r>
          </a:p>
          <a:p>
            <a:pPr lvl="1" eaLnBrk="1" hangingPunct="1">
              <a:buFont typeface="Arial" charset="0"/>
              <a:buNone/>
            </a:pPr>
            <a:endParaRPr lang="en-US" dirty="0"/>
          </a:p>
          <a:p>
            <a:pPr lvl="1" eaLnBrk="1" hangingPunct="1"/>
            <a:endParaRPr lang="en-US" dirty="0"/>
          </a:p>
        </p:txBody>
      </p:sp>
      <p:sp>
        <p:nvSpPr>
          <p:cNvPr id="2" name="Date Placeholder 1"/>
          <p:cNvSpPr>
            <a:spLocks noGrp="1"/>
          </p:cNvSpPr>
          <p:nvPr>
            <p:ph type="dt" sz="half" idx="10"/>
          </p:nvPr>
        </p:nvSpPr>
        <p:spPr/>
        <p:txBody>
          <a:bodyPr/>
          <a:lstStyle/>
          <a:p>
            <a:pPr>
              <a:defRPr/>
            </a:pPr>
            <a:fld id="{3585FF5E-92D8-4AC8-BFB6-9276FD3C4FF0}" type="datetime1">
              <a:rPr lang="en-US" smtClean="0"/>
              <a:t>8/4/2022</a:t>
            </a:fld>
            <a:endParaRPr lang="en-US" dirty="0"/>
          </a:p>
        </p:txBody>
      </p:sp>
      <p:sp>
        <p:nvSpPr>
          <p:cNvPr id="3" name="Slide Number Placeholder 2"/>
          <p:cNvSpPr>
            <a:spLocks noGrp="1"/>
          </p:cNvSpPr>
          <p:nvPr>
            <p:ph type="sldNum" sz="quarter" idx="12"/>
          </p:nvPr>
        </p:nvSpPr>
        <p:spPr/>
        <p:txBody>
          <a:bodyPr/>
          <a:lstStyle/>
          <a:p>
            <a:pPr>
              <a:defRPr/>
            </a:pPr>
            <a:fld id="{36DED209-CC39-44E3-9A22-A01EBA7B1507}" type="slidenum">
              <a:rPr lang="en-US" smtClean="0"/>
              <a:pPr>
                <a:defRPr/>
              </a:pPr>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2743200"/>
            <a:ext cx="7772400" cy="841375"/>
          </a:xfrm>
        </p:spPr>
        <p:txBody>
          <a:bodyPr>
            <a:normAutofit fontScale="90000"/>
          </a:bodyPr>
          <a:lstStyle/>
          <a:p>
            <a:r>
              <a:rPr lang="en-US" b="1" dirty="0"/>
              <a:t>Library Law</a:t>
            </a:r>
          </a:p>
        </p:txBody>
      </p:sp>
      <p:sp>
        <p:nvSpPr>
          <p:cNvPr id="5" name="Subtitle 4"/>
          <p:cNvSpPr>
            <a:spLocks noGrp="1"/>
          </p:cNvSpPr>
          <p:nvPr>
            <p:ph type="subTitle" idx="1"/>
          </p:nvPr>
        </p:nvSpPr>
        <p:spPr/>
        <p:txBody>
          <a:bodyPr/>
          <a:lstStyle/>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2133600" y="3048000"/>
            <a:ext cx="6553200" cy="3810000"/>
          </a:xfrm>
        </p:spPr>
        <p:txBody>
          <a:bodyPr/>
          <a:lstStyle/>
          <a:p>
            <a:r>
              <a:rPr lang="en-US" dirty="0"/>
              <a:t>Chapter 43 (Wisconsin Statutes about public libraries)</a:t>
            </a:r>
          </a:p>
          <a:p>
            <a:r>
              <a:rPr lang="en-US" dirty="0"/>
              <a:t>Open Meeting Law</a:t>
            </a:r>
          </a:p>
          <a:p>
            <a:r>
              <a:rPr lang="en-US" dirty="0"/>
              <a:t>Public Record Law</a:t>
            </a:r>
          </a:p>
          <a:p>
            <a:r>
              <a:rPr lang="en-US" dirty="0"/>
              <a:t>Americans with Disabilities Act</a:t>
            </a:r>
          </a:p>
          <a:p>
            <a:r>
              <a:rPr lang="en-US" dirty="0"/>
              <a:t>And more</a:t>
            </a:r>
          </a:p>
        </p:txBody>
      </p:sp>
      <p:pic>
        <p:nvPicPr>
          <p:cNvPr id="4" name="Picture 3" descr="C:\Users\thompson\AppData\Local\Microsoft\Windows\Temporary Internet Files\Content.IE5\JFIKQYKS\MP900409268[1].jpg"/>
          <p:cNvPicPr/>
          <p:nvPr/>
        </p:nvPicPr>
        <p:blipFill>
          <a:blip r:embed="rId2" cstate="print"/>
          <a:srcRect/>
          <a:stretch>
            <a:fillRect/>
          </a:stretch>
        </p:blipFill>
        <p:spPr bwMode="auto">
          <a:xfrm>
            <a:off x="6190192" y="4763"/>
            <a:ext cx="2657475" cy="2886075"/>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fld id="{3D33D414-B3E0-4BBA-89AE-5A4D6FFD7983}" type="datetime1">
              <a:rPr lang="en-US" smtClean="0"/>
              <a:t>8/4/2022</a:t>
            </a:fld>
            <a:endParaRPr lang="en-US" dirty="0"/>
          </a:p>
        </p:txBody>
      </p:sp>
      <p:sp>
        <p:nvSpPr>
          <p:cNvPr id="6" name="Slide Number Placeholder 5"/>
          <p:cNvSpPr>
            <a:spLocks noGrp="1"/>
          </p:cNvSpPr>
          <p:nvPr>
            <p:ph type="sldNum" sz="quarter" idx="12"/>
          </p:nvPr>
        </p:nvSpPr>
        <p:spPr/>
        <p:txBody>
          <a:bodyPr/>
          <a:lstStyle/>
          <a:p>
            <a:pPr>
              <a:defRPr/>
            </a:pPr>
            <a:fld id="{36DED209-CC39-44E3-9A22-A01EBA7B1507}" type="slidenum">
              <a:rPr lang="en-US" smtClean="0"/>
              <a:pPr>
                <a:defRPr/>
              </a:pPr>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Wisconsin Statues</a:t>
            </a:r>
          </a:p>
        </p:txBody>
      </p:sp>
      <p:sp>
        <p:nvSpPr>
          <p:cNvPr id="5" name="Content Placeholder 4"/>
          <p:cNvSpPr>
            <a:spLocks noGrp="1"/>
          </p:cNvSpPr>
          <p:nvPr>
            <p:ph idx="1"/>
          </p:nvPr>
        </p:nvSpPr>
        <p:spPr/>
        <p:txBody>
          <a:bodyPr/>
          <a:lstStyle/>
          <a:p>
            <a:r>
              <a:rPr lang="en-US" dirty="0"/>
              <a:t>Wisconsin Statutes are available in print and online in PDF format </a:t>
            </a:r>
            <a:r>
              <a:rPr lang="en-US" dirty="0">
                <a:hlinkClick r:id="rId2"/>
              </a:rPr>
              <a:t>https://docs.legis.wisconsin.gov/statutes/prefaces/toc</a:t>
            </a:r>
            <a:r>
              <a:rPr lang="en-US" dirty="0"/>
              <a:t> </a:t>
            </a:r>
          </a:p>
          <a:p>
            <a:r>
              <a:rPr lang="en-US" dirty="0"/>
              <a:t>A searchable database is also available </a:t>
            </a:r>
            <a:r>
              <a:rPr lang="en-US" dirty="0">
                <a:hlinkClick r:id="rId3"/>
              </a:rPr>
              <a:t>https://docs.legis.wisconsin.gov/search</a:t>
            </a:r>
            <a:r>
              <a:rPr lang="en-US" dirty="0"/>
              <a:t> </a:t>
            </a:r>
          </a:p>
        </p:txBody>
      </p:sp>
      <p:sp>
        <p:nvSpPr>
          <p:cNvPr id="3" name="Date Placeholder 2"/>
          <p:cNvSpPr>
            <a:spLocks noGrp="1"/>
          </p:cNvSpPr>
          <p:nvPr>
            <p:ph type="dt" sz="half" idx="10"/>
          </p:nvPr>
        </p:nvSpPr>
        <p:spPr/>
        <p:txBody>
          <a:bodyPr/>
          <a:lstStyle/>
          <a:p>
            <a:pPr>
              <a:defRPr/>
            </a:pPr>
            <a:fld id="{30AB24C2-F577-4096-B6EA-69665BF0F41A}" type="datetime1">
              <a:rPr lang="en-US" smtClean="0"/>
              <a:t>8/4/2022</a:t>
            </a:fld>
            <a:endParaRPr lang="en-US" dirty="0"/>
          </a:p>
        </p:txBody>
      </p:sp>
      <p:sp>
        <p:nvSpPr>
          <p:cNvPr id="4" name="Slide Number Placeholder 3"/>
          <p:cNvSpPr>
            <a:spLocks noGrp="1"/>
          </p:cNvSpPr>
          <p:nvPr>
            <p:ph type="sldNum" sz="quarter" idx="12"/>
          </p:nvPr>
        </p:nvSpPr>
        <p:spPr/>
        <p:txBody>
          <a:bodyPr/>
          <a:lstStyle/>
          <a:p>
            <a:pPr>
              <a:defRPr/>
            </a:pPr>
            <a:fld id="{36DED209-CC39-44E3-9A22-A01EBA7B1507}" type="slidenum">
              <a:rPr lang="en-US" smtClean="0"/>
              <a:pPr>
                <a:defRPr/>
              </a:pPr>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IFLS Library System</a:t>
            </a:r>
          </a:p>
        </p:txBody>
      </p:sp>
      <p:sp>
        <p:nvSpPr>
          <p:cNvPr id="3" name="Content Placeholder 2"/>
          <p:cNvSpPr>
            <a:spLocks noGrp="1"/>
          </p:cNvSpPr>
          <p:nvPr>
            <p:ph idx="1"/>
          </p:nvPr>
        </p:nvSpPr>
        <p:spPr/>
        <p:txBody>
          <a:bodyPr>
            <a:normAutofit/>
          </a:bodyPr>
          <a:lstStyle/>
          <a:p>
            <a:pPr lvl="1"/>
            <a:r>
              <a:rPr lang="en-US" dirty="0"/>
              <a:t>Governed by a 20-member System Board</a:t>
            </a:r>
          </a:p>
          <a:p>
            <a:pPr lvl="2"/>
            <a:r>
              <a:rPr lang="en-US" dirty="0"/>
              <a:t>Appointed by County Board</a:t>
            </a:r>
          </a:p>
          <a:p>
            <a:pPr lvl="2"/>
            <a:r>
              <a:rPr lang="en-US" dirty="0"/>
              <a:t>Representation based on population</a:t>
            </a:r>
          </a:p>
          <a:p>
            <a:pPr lvl="2"/>
            <a:r>
              <a:rPr lang="en-US" dirty="0"/>
              <a:t>Representatives from each of the Counties</a:t>
            </a:r>
          </a:p>
          <a:p>
            <a:pPr lvl="2"/>
            <a:r>
              <a:rPr lang="en-US" dirty="0"/>
              <a:t>One representative from L. E. Phillips as resource library </a:t>
            </a:r>
          </a:p>
          <a:p>
            <a:pPr lvl="1"/>
            <a:r>
              <a:rPr lang="en-US" dirty="0"/>
              <a:t>Advisory Council representing each county, the resource library, school and academic libraries</a:t>
            </a:r>
          </a:p>
          <a:p>
            <a:pPr lvl="1"/>
            <a:endParaRPr lang="en-US" dirty="0"/>
          </a:p>
          <a:p>
            <a:pPr lvl="1"/>
            <a:endParaRPr lang="en-US" b="1" dirty="0"/>
          </a:p>
          <a:p>
            <a:pPr lvl="1"/>
            <a:endParaRPr lang="en-US" dirty="0"/>
          </a:p>
        </p:txBody>
      </p:sp>
    </p:spTree>
    <p:extLst>
      <p:ext uri="{BB962C8B-B14F-4D97-AF65-F5344CB8AC3E}">
        <p14:creationId xmlns:p14="http://schemas.microsoft.com/office/powerpoint/2010/main" val="4103109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Libraries--Chapter 43</a:t>
            </a:r>
          </a:p>
        </p:txBody>
      </p:sp>
      <p:sp>
        <p:nvSpPr>
          <p:cNvPr id="3" name="Content Placeholder 2"/>
          <p:cNvSpPr>
            <a:spLocks noGrp="1"/>
          </p:cNvSpPr>
          <p:nvPr>
            <p:ph idx="1"/>
          </p:nvPr>
        </p:nvSpPr>
        <p:spPr/>
        <p:txBody>
          <a:bodyPr>
            <a:normAutofit fontScale="92500" lnSpcReduction="10000"/>
          </a:bodyPr>
          <a:lstStyle/>
          <a:p>
            <a:r>
              <a:rPr lang="en-US" dirty="0"/>
              <a:t>Sections pertaining to Public Libraries</a:t>
            </a:r>
          </a:p>
          <a:p>
            <a:pPr lvl="1"/>
            <a:r>
              <a:rPr lang="en-US" dirty="0"/>
              <a:t>43.09 Certificates and Standards</a:t>
            </a:r>
          </a:p>
          <a:p>
            <a:pPr lvl="2"/>
            <a:r>
              <a:rPr lang="en-US" dirty="0"/>
              <a:t>Director certification authority (Rules in Administrative Code)</a:t>
            </a:r>
          </a:p>
          <a:p>
            <a:pPr lvl="1"/>
            <a:r>
              <a:rPr lang="en-US" dirty="0"/>
              <a:t>43.11 County Library Planning Committees</a:t>
            </a:r>
          </a:p>
          <a:p>
            <a:pPr lvl="2"/>
            <a:r>
              <a:rPr lang="en-US" dirty="0"/>
              <a:t>Outlines the creation of a county wide library planning committee and their duties and powers</a:t>
            </a:r>
          </a:p>
          <a:p>
            <a:pPr lvl="1"/>
            <a:r>
              <a:rPr lang="en-US" dirty="0"/>
              <a:t>43.12 County Payment for Library Services</a:t>
            </a:r>
          </a:p>
          <a:p>
            <a:pPr lvl="2"/>
            <a:r>
              <a:rPr lang="en-US" dirty="0"/>
              <a:t>More commonly known as ACT 150; details formula for home county and adjacent counties </a:t>
            </a:r>
          </a:p>
        </p:txBody>
      </p:sp>
      <p:sp>
        <p:nvSpPr>
          <p:cNvPr id="4" name="Date Placeholder 3"/>
          <p:cNvSpPr>
            <a:spLocks noGrp="1"/>
          </p:cNvSpPr>
          <p:nvPr>
            <p:ph type="dt" sz="half" idx="10"/>
          </p:nvPr>
        </p:nvSpPr>
        <p:spPr/>
        <p:txBody>
          <a:bodyPr/>
          <a:lstStyle/>
          <a:p>
            <a:pPr>
              <a:defRPr/>
            </a:pPr>
            <a:fld id="{5F33BE43-CFF9-4328-B653-BE0DFD7CCC03}" type="datetime1">
              <a:rPr lang="en-US" smtClean="0"/>
              <a:t>8/4/2022</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60</a:t>
            </a:fld>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Libraries--Chapter 43</a:t>
            </a:r>
          </a:p>
        </p:txBody>
      </p:sp>
      <p:sp>
        <p:nvSpPr>
          <p:cNvPr id="3" name="Content Placeholder 2"/>
          <p:cNvSpPr>
            <a:spLocks noGrp="1"/>
          </p:cNvSpPr>
          <p:nvPr>
            <p:ph idx="1"/>
          </p:nvPr>
        </p:nvSpPr>
        <p:spPr/>
        <p:txBody>
          <a:bodyPr>
            <a:normAutofit fontScale="85000" lnSpcReduction="20000"/>
          </a:bodyPr>
          <a:lstStyle/>
          <a:p>
            <a:r>
              <a:rPr lang="en-US" dirty="0"/>
              <a:t>Sections pertaining to Public Libraries</a:t>
            </a:r>
          </a:p>
          <a:p>
            <a:pPr lvl="1"/>
            <a:r>
              <a:rPr lang="en-US" dirty="0"/>
              <a:t>43.15 Standards for Public Library Systems</a:t>
            </a:r>
          </a:p>
          <a:p>
            <a:pPr lvl="2"/>
            <a:r>
              <a:rPr lang="en-US" dirty="0"/>
              <a:t>Population of system</a:t>
            </a:r>
          </a:p>
          <a:p>
            <a:pPr lvl="2"/>
            <a:r>
              <a:rPr lang="en-US" dirty="0"/>
              <a:t>Financial Support</a:t>
            </a:r>
          </a:p>
          <a:p>
            <a:pPr lvl="2"/>
            <a:r>
              <a:rPr lang="en-US" dirty="0"/>
              <a:t>Organization</a:t>
            </a:r>
          </a:p>
          <a:p>
            <a:pPr lvl="2"/>
            <a:r>
              <a:rPr lang="en-US" dirty="0"/>
              <a:t>Membership requirements</a:t>
            </a:r>
          </a:p>
          <a:p>
            <a:pPr lvl="3"/>
            <a:r>
              <a:rPr lang="en-US" dirty="0"/>
              <a:t>County</a:t>
            </a:r>
          </a:p>
          <a:p>
            <a:pPr lvl="3"/>
            <a:r>
              <a:rPr lang="en-US" dirty="0"/>
              <a:t>Local Library</a:t>
            </a:r>
          </a:p>
          <a:p>
            <a:pPr lvl="1"/>
            <a:r>
              <a:rPr lang="en-US" dirty="0"/>
              <a:t>43.16 Resource Libraries</a:t>
            </a:r>
          </a:p>
          <a:p>
            <a:pPr lvl="2"/>
            <a:r>
              <a:rPr lang="en-US" dirty="0"/>
              <a:t>Usually largest library in system</a:t>
            </a:r>
          </a:p>
          <a:p>
            <a:pPr lvl="1"/>
            <a:endParaRPr lang="en-US" dirty="0"/>
          </a:p>
          <a:p>
            <a:pPr lvl="1"/>
            <a:endParaRPr lang="en-US" dirty="0"/>
          </a:p>
        </p:txBody>
      </p:sp>
      <p:sp>
        <p:nvSpPr>
          <p:cNvPr id="4" name="Date Placeholder 3"/>
          <p:cNvSpPr>
            <a:spLocks noGrp="1"/>
          </p:cNvSpPr>
          <p:nvPr>
            <p:ph type="dt" sz="half" idx="10"/>
          </p:nvPr>
        </p:nvSpPr>
        <p:spPr/>
        <p:txBody>
          <a:bodyPr/>
          <a:lstStyle/>
          <a:p>
            <a:pPr>
              <a:defRPr/>
            </a:pPr>
            <a:fld id="{819DFA5A-CF81-4CE9-9674-B676946F047F}" type="datetime1">
              <a:rPr lang="en-US" smtClean="0"/>
              <a:t>8/4/2022</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Libraries--Chapter 43</a:t>
            </a:r>
          </a:p>
        </p:txBody>
      </p:sp>
      <p:sp>
        <p:nvSpPr>
          <p:cNvPr id="3" name="Content Placeholder 2"/>
          <p:cNvSpPr>
            <a:spLocks noGrp="1"/>
          </p:cNvSpPr>
          <p:nvPr>
            <p:ph idx="1"/>
          </p:nvPr>
        </p:nvSpPr>
        <p:spPr/>
        <p:txBody>
          <a:bodyPr>
            <a:normAutofit fontScale="92500" lnSpcReduction="20000"/>
          </a:bodyPr>
          <a:lstStyle/>
          <a:p>
            <a:r>
              <a:rPr lang="en-US" dirty="0"/>
              <a:t>Sections pertaining to Public Libraries</a:t>
            </a:r>
          </a:p>
          <a:p>
            <a:pPr lvl="1"/>
            <a:r>
              <a:rPr lang="en-US" dirty="0"/>
              <a:t>43.17 Public Library Systems; general provisions</a:t>
            </a:r>
          </a:p>
          <a:p>
            <a:pPr lvl="2"/>
            <a:r>
              <a:rPr lang="en-US" dirty="0"/>
              <a:t>Board Organization/Terms</a:t>
            </a:r>
          </a:p>
          <a:p>
            <a:pPr lvl="2"/>
            <a:r>
              <a:rPr lang="en-US" dirty="0"/>
              <a:t>Advisory Committee</a:t>
            </a:r>
          </a:p>
          <a:p>
            <a:pPr lvl="1"/>
            <a:r>
              <a:rPr lang="en-US" dirty="0"/>
              <a:t>43.18 Withdrawal, abolition and expulsion</a:t>
            </a:r>
          </a:p>
          <a:p>
            <a:pPr lvl="2"/>
            <a:r>
              <a:rPr lang="en-US" dirty="0"/>
              <a:t>Outlines leaving a system</a:t>
            </a:r>
          </a:p>
          <a:p>
            <a:pPr lvl="1"/>
            <a:r>
              <a:rPr lang="en-US" dirty="0"/>
              <a:t>43.19 Federated Public Library Systems</a:t>
            </a:r>
          </a:p>
          <a:p>
            <a:pPr lvl="2"/>
            <a:r>
              <a:rPr lang="en-US" dirty="0"/>
              <a:t>Size of board in multi county systems</a:t>
            </a:r>
          </a:p>
          <a:p>
            <a:pPr lvl="3"/>
            <a:r>
              <a:rPr lang="en-US" dirty="0"/>
              <a:t>IFLS 20 member board</a:t>
            </a:r>
          </a:p>
          <a:p>
            <a:pPr lvl="1"/>
            <a:endParaRPr lang="en-US" dirty="0"/>
          </a:p>
          <a:p>
            <a:pPr lvl="1"/>
            <a:endParaRPr lang="en-US" dirty="0"/>
          </a:p>
          <a:p>
            <a:pPr lvl="1"/>
            <a:endParaRPr lang="en-US" dirty="0"/>
          </a:p>
        </p:txBody>
      </p:sp>
      <p:sp>
        <p:nvSpPr>
          <p:cNvPr id="4" name="Date Placeholder 3"/>
          <p:cNvSpPr>
            <a:spLocks noGrp="1"/>
          </p:cNvSpPr>
          <p:nvPr>
            <p:ph type="dt" sz="half" idx="10"/>
          </p:nvPr>
        </p:nvSpPr>
        <p:spPr/>
        <p:txBody>
          <a:bodyPr/>
          <a:lstStyle/>
          <a:p>
            <a:pPr>
              <a:defRPr/>
            </a:pPr>
            <a:fld id="{94A88DDD-83EE-47B7-8E66-39F69F9BC00F}" type="datetime1">
              <a:rPr lang="en-US" smtClean="0"/>
              <a:t>8/4/2022</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62</a:t>
            </a:fld>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Libraries--Chapter 43</a:t>
            </a:r>
          </a:p>
        </p:txBody>
      </p:sp>
      <p:sp>
        <p:nvSpPr>
          <p:cNvPr id="3" name="Content Placeholder 2"/>
          <p:cNvSpPr>
            <a:spLocks noGrp="1"/>
          </p:cNvSpPr>
          <p:nvPr>
            <p:ph idx="1"/>
          </p:nvPr>
        </p:nvSpPr>
        <p:spPr/>
        <p:txBody>
          <a:bodyPr/>
          <a:lstStyle/>
          <a:p>
            <a:r>
              <a:rPr lang="en-US" dirty="0"/>
              <a:t>Sections pertaining to Public Libraries</a:t>
            </a:r>
          </a:p>
          <a:p>
            <a:pPr lvl="1"/>
            <a:r>
              <a:rPr lang="en-US" dirty="0"/>
              <a:t>43.57 Consolidated County Libraries and County Library Services</a:t>
            </a:r>
          </a:p>
          <a:p>
            <a:pPr lvl="1"/>
            <a:endParaRPr lang="en-US" dirty="0"/>
          </a:p>
          <a:p>
            <a:pPr lvl="1"/>
            <a:r>
              <a:rPr lang="en-US" dirty="0"/>
              <a:t>43.60 County Tax</a:t>
            </a:r>
          </a:p>
          <a:p>
            <a:pPr lvl="2"/>
            <a:r>
              <a:rPr lang="en-US" dirty="0"/>
              <a:t>Outlines exempting from County Library tax for municipality with a library</a:t>
            </a:r>
          </a:p>
        </p:txBody>
      </p:sp>
      <p:sp>
        <p:nvSpPr>
          <p:cNvPr id="4" name="Date Placeholder 3"/>
          <p:cNvSpPr>
            <a:spLocks noGrp="1"/>
          </p:cNvSpPr>
          <p:nvPr>
            <p:ph type="dt" sz="half" idx="10"/>
          </p:nvPr>
        </p:nvSpPr>
        <p:spPr/>
        <p:txBody>
          <a:bodyPr/>
          <a:lstStyle/>
          <a:p>
            <a:pPr>
              <a:defRPr/>
            </a:pPr>
            <a:fld id="{75D81B75-FACC-44D9-87DC-3F57B37880BD}" type="datetime1">
              <a:rPr lang="en-US" smtClean="0"/>
              <a:t>8/4/2022</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63</a:t>
            </a:fld>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Libraries--Chapter 43</a:t>
            </a:r>
          </a:p>
        </p:txBody>
      </p:sp>
      <p:sp>
        <p:nvSpPr>
          <p:cNvPr id="3" name="Content Placeholder 2"/>
          <p:cNvSpPr>
            <a:spLocks noGrp="1"/>
          </p:cNvSpPr>
          <p:nvPr>
            <p:ph idx="1"/>
          </p:nvPr>
        </p:nvSpPr>
        <p:spPr/>
        <p:txBody>
          <a:bodyPr>
            <a:normAutofit fontScale="92500" lnSpcReduction="10000"/>
          </a:bodyPr>
          <a:lstStyle/>
          <a:p>
            <a:r>
              <a:rPr lang="en-US" dirty="0"/>
              <a:t>Sections pertaining to Public Libraries</a:t>
            </a:r>
          </a:p>
          <a:p>
            <a:pPr lvl="1"/>
            <a:r>
              <a:rPr lang="en-US" dirty="0"/>
              <a:t>43.30 Public Library Records (known as library privacy law)</a:t>
            </a:r>
          </a:p>
          <a:p>
            <a:pPr lvl="2"/>
            <a:r>
              <a:rPr lang="en-US" dirty="0"/>
              <a:t>Library Records are Confidential</a:t>
            </a:r>
          </a:p>
          <a:p>
            <a:pPr lvl="3"/>
            <a:r>
              <a:rPr lang="en-US" dirty="0"/>
              <a:t>Custodial Parent for children under the age of 16</a:t>
            </a:r>
          </a:p>
          <a:p>
            <a:pPr lvl="3"/>
            <a:r>
              <a:rPr lang="en-US" dirty="0"/>
              <a:t>Release to other libraries</a:t>
            </a:r>
          </a:p>
          <a:p>
            <a:pPr lvl="3"/>
            <a:r>
              <a:rPr lang="en-US" dirty="0"/>
              <a:t>Court order needed</a:t>
            </a:r>
          </a:p>
          <a:p>
            <a:pPr lvl="3"/>
            <a:r>
              <a:rPr lang="en-US" dirty="0"/>
              <a:t>Surveillance Device release for Law Enforcement if library requests or criminal conduct within library</a:t>
            </a:r>
          </a:p>
          <a:p>
            <a:pPr lvl="3"/>
            <a:r>
              <a:rPr lang="en-US" dirty="0"/>
              <a:t>Use of collection agencies or law enforcement is allowable with Library Board approved policy</a:t>
            </a:r>
          </a:p>
          <a:p>
            <a:pPr lvl="1"/>
            <a:endParaRPr lang="en-US" dirty="0"/>
          </a:p>
        </p:txBody>
      </p:sp>
      <p:sp>
        <p:nvSpPr>
          <p:cNvPr id="4" name="Date Placeholder 3"/>
          <p:cNvSpPr>
            <a:spLocks noGrp="1"/>
          </p:cNvSpPr>
          <p:nvPr>
            <p:ph type="dt" sz="half" idx="10"/>
          </p:nvPr>
        </p:nvSpPr>
        <p:spPr/>
        <p:txBody>
          <a:bodyPr/>
          <a:lstStyle/>
          <a:p>
            <a:pPr>
              <a:defRPr/>
            </a:pPr>
            <a:fld id="{CF1E6FA8-660D-4687-A637-4F05D9376370}" type="datetime1">
              <a:rPr lang="en-US" smtClean="0"/>
              <a:t>8/4/2022</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64</a:t>
            </a:fld>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Libraries--Chapter 43</a:t>
            </a:r>
          </a:p>
        </p:txBody>
      </p:sp>
      <p:sp>
        <p:nvSpPr>
          <p:cNvPr id="3" name="Content Placeholder 2"/>
          <p:cNvSpPr>
            <a:spLocks noGrp="1"/>
          </p:cNvSpPr>
          <p:nvPr>
            <p:ph idx="1"/>
          </p:nvPr>
        </p:nvSpPr>
        <p:spPr/>
        <p:txBody>
          <a:bodyPr/>
          <a:lstStyle/>
          <a:p>
            <a:r>
              <a:rPr lang="en-US" dirty="0"/>
              <a:t>Sections pertaining to Public Libraries</a:t>
            </a:r>
          </a:p>
          <a:p>
            <a:pPr lvl="1"/>
            <a:r>
              <a:rPr lang="en-US" dirty="0"/>
              <a:t>43.52 Municipal Libraries</a:t>
            </a:r>
          </a:p>
          <a:p>
            <a:pPr lvl="2"/>
            <a:r>
              <a:rPr lang="en-US" dirty="0"/>
              <a:t>Outlines starting a new library</a:t>
            </a:r>
          </a:p>
          <a:p>
            <a:pPr lvl="2"/>
            <a:r>
              <a:rPr lang="en-US" dirty="0"/>
              <a:t>Libraries shall be free for use</a:t>
            </a:r>
          </a:p>
          <a:p>
            <a:pPr lvl="2"/>
            <a:r>
              <a:rPr lang="en-US" dirty="0"/>
              <a:t>Opinion by Library Division on feasibility</a:t>
            </a:r>
          </a:p>
          <a:p>
            <a:pPr lvl="1"/>
            <a:endParaRPr lang="en-US" dirty="0"/>
          </a:p>
          <a:p>
            <a:pPr lvl="1"/>
            <a:endParaRPr lang="en-US" dirty="0"/>
          </a:p>
          <a:p>
            <a:pPr lvl="1"/>
            <a:endParaRPr lang="en-US" dirty="0"/>
          </a:p>
        </p:txBody>
      </p:sp>
      <p:sp>
        <p:nvSpPr>
          <p:cNvPr id="4" name="Date Placeholder 3"/>
          <p:cNvSpPr>
            <a:spLocks noGrp="1"/>
          </p:cNvSpPr>
          <p:nvPr>
            <p:ph type="dt" sz="half" idx="10"/>
          </p:nvPr>
        </p:nvSpPr>
        <p:spPr/>
        <p:txBody>
          <a:bodyPr/>
          <a:lstStyle/>
          <a:p>
            <a:pPr>
              <a:defRPr/>
            </a:pPr>
            <a:fld id="{56C83204-ECBA-4191-BF75-C04DC0C8CF83}" type="datetime1">
              <a:rPr lang="en-US" smtClean="0"/>
              <a:t>8/4/2022</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65</a:t>
            </a:fld>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Libraries--Chapter 43</a:t>
            </a:r>
          </a:p>
        </p:txBody>
      </p:sp>
      <p:sp>
        <p:nvSpPr>
          <p:cNvPr id="3" name="Content Placeholder 2"/>
          <p:cNvSpPr>
            <a:spLocks noGrp="1"/>
          </p:cNvSpPr>
          <p:nvPr>
            <p:ph idx="1"/>
          </p:nvPr>
        </p:nvSpPr>
        <p:spPr/>
        <p:txBody>
          <a:bodyPr/>
          <a:lstStyle/>
          <a:p>
            <a:r>
              <a:rPr lang="en-US" dirty="0"/>
              <a:t>Sections pertaining to Public Libraries</a:t>
            </a:r>
          </a:p>
          <a:p>
            <a:pPr lvl="1"/>
            <a:r>
              <a:rPr lang="en-US" dirty="0"/>
              <a:t>43.53 Joint Libraries</a:t>
            </a:r>
          </a:p>
          <a:p>
            <a:pPr lvl="2"/>
            <a:r>
              <a:rPr lang="en-US" dirty="0"/>
              <a:t>Created by 2 or more municipalities or county and one or more municipalities</a:t>
            </a:r>
          </a:p>
          <a:p>
            <a:pPr lvl="2"/>
            <a:r>
              <a:rPr lang="en-US" dirty="0"/>
              <a:t>Agreement Requirements</a:t>
            </a:r>
          </a:p>
          <a:p>
            <a:pPr lvl="3"/>
            <a:r>
              <a:rPr lang="en-US" dirty="0"/>
              <a:t>Fiscal Agent</a:t>
            </a:r>
          </a:p>
          <a:p>
            <a:pPr lvl="3"/>
            <a:r>
              <a:rPr lang="en-US" dirty="0"/>
              <a:t>Distribution of assets if dissolved</a:t>
            </a:r>
          </a:p>
          <a:p>
            <a:pPr lvl="3"/>
            <a:r>
              <a:rPr lang="en-US" dirty="0"/>
              <a:t>Library Board establishment</a:t>
            </a:r>
          </a:p>
          <a:p>
            <a:pPr lvl="1"/>
            <a:endParaRPr lang="en-US" dirty="0"/>
          </a:p>
          <a:p>
            <a:pPr lvl="1"/>
            <a:endParaRPr lang="en-US" dirty="0"/>
          </a:p>
          <a:p>
            <a:pPr lvl="1"/>
            <a:endParaRPr lang="en-US" dirty="0"/>
          </a:p>
        </p:txBody>
      </p:sp>
      <p:sp>
        <p:nvSpPr>
          <p:cNvPr id="4" name="Date Placeholder 3"/>
          <p:cNvSpPr>
            <a:spLocks noGrp="1"/>
          </p:cNvSpPr>
          <p:nvPr>
            <p:ph type="dt" sz="half" idx="10"/>
          </p:nvPr>
        </p:nvSpPr>
        <p:spPr/>
        <p:txBody>
          <a:bodyPr/>
          <a:lstStyle/>
          <a:p>
            <a:pPr>
              <a:defRPr/>
            </a:pPr>
            <a:fld id="{2C5CBE83-69C5-4717-8560-9E8D44DD3011}" type="datetime1">
              <a:rPr lang="en-US" smtClean="0"/>
              <a:t>8/4/2022</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66</a:t>
            </a:fld>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Libraries--Chapter 43</a:t>
            </a:r>
          </a:p>
        </p:txBody>
      </p:sp>
      <p:sp>
        <p:nvSpPr>
          <p:cNvPr id="3" name="Content Placeholder 2"/>
          <p:cNvSpPr>
            <a:spLocks noGrp="1"/>
          </p:cNvSpPr>
          <p:nvPr>
            <p:ph idx="1"/>
          </p:nvPr>
        </p:nvSpPr>
        <p:spPr/>
        <p:txBody>
          <a:bodyPr>
            <a:normAutofit lnSpcReduction="10000"/>
          </a:bodyPr>
          <a:lstStyle/>
          <a:p>
            <a:r>
              <a:rPr lang="en-US" dirty="0"/>
              <a:t>Sections pertaining to Public Libraries</a:t>
            </a:r>
          </a:p>
          <a:p>
            <a:pPr lvl="1"/>
            <a:r>
              <a:rPr lang="en-US" dirty="0"/>
              <a:t>43.54 Municipal Library Board Composition</a:t>
            </a:r>
          </a:p>
          <a:p>
            <a:pPr lvl="2"/>
            <a:r>
              <a:rPr lang="en-US" dirty="0"/>
              <a:t>Appointed by Mayor, Village President or Town Chairperson with approval of governing body</a:t>
            </a:r>
          </a:p>
          <a:p>
            <a:pPr lvl="2"/>
            <a:endParaRPr lang="en-US" dirty="0"/>
          </a:p>
          <a:p>
            <a:pPr lvl="2"/>
            <a:r>
              <a:rPr lang="en-US" dirty="0"/>
              <a:t>Composition</a:t>
            </a:r>
          </a:p>
          <a:p>
            <a:pPr lvl="3"/>
            <a:r>
              <a:rPr lang="en-US" dirty="0"/>
              <a:t>School District Administrator or their designee</a:t>
            </a:r>
          </a:p>
          <a:p>
            <a:pPr lvl="3"/>
            <a:r>
              <a:rPr lang="en-US" dirty="0"/>
              <a:t>Only one governing board member (not required)</a:t>
            </a:r>
          </a:p>
          <a:p>
            <a:pPr lvl="3"/>
            <a:r>
              <a:rPr lang="en-US" dirty="0"/>
              <a:t>Up to two may be residents of other municipalities</a:t>
            </a:r>
          </a:p>
        </p:txBody>
      </p:sp>
      <p:sp>
        <p:nvSpPr>
          <p:cNvPr id="4" name="Date Placeholder 3"/>
          <p:cNvSpPr>
            <a:spLocks noGrp="1"/>
          </p:cNvSpPr>
          <p:nvPr>
            <p:ph type="dt" sz="half" idx="10"/>
          </p:nvPr>
        </p:nvSpPr>
        <p:spPr/>
        <p:txBody>
          <a:bodyPr/>
          <a:lstStyle/>
          <a:p>
            <a:pPr>
              <a:defRPr/>
            </a:pPr>
            <a:fld id="{95ECC81C-1FCF-4CD4-9ECB-7D243D139D15}" type="datetime1">
              <a:rPr lang="en-US" smtClean="0"/>
              <a:t>8/4/2022</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67</a:t>
            </a:fld>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Libraries--Chapter 43</a:t>
            </a:r>
          </a:p>
        </p:txBody>
      </p:sp>
      <p:sp>
        <p:nvSpPr>
          <p:cNvPr id="3" name="Content Placeholder 2"/>
          <p:cNvSpPr>
            <a:spLocks noGrp="1"/>
          </p:cNvSpPr>
          <p:nvPr>
            <p:ph idx="1"/>
          </p:nvPr>
        </p:nvSpPr>
        <p:spPr/>
        <p:txBody>
          <a:bodyPr>
            <a:normAutofit fontScale="92500" lnSpcReduction="10000"/>
          </a:bodyPr>
          <a:lstStyle/>
          <a:p>
            <a:r>
              <a:rPr lang="en-US" dirty="0"/>
              <a:t>Sections pertaining to Public Libraries</a:t>
            </a:r>
          </a:p>
          <a:p>
            <a:pPr lvl="1"/>
            <a:r>
              <a:rPr lang="en-US" dirty="0"/>
              <a:t>43.54 Municipal Library Board Composition</a:t>
            </a:r>
          </a:p>
          <a:p>
            <a:pPr lvl="2"/>
            <a:r>
              <a:rPr lang="en-US" dirty="0"/>
              <a:t>Terms</a:t>
            </a:r>
          </a:p>
          <a:p>
            <a:pPr lvl="3"/>
            <a:r>
              <a:rPr lang="en-US" dirty="0"/>
              <a:t>Three year staggered </a:t>
            </a:r>
          </a:p>
          <a:p>
            <a:pPr lvl="4"/>
            <a:r>
              <a:rPr lang="en-US" dirty="0"/>
              <a:t>No term limit by library board (can be set by municipal board)</a:t>
            </a:r>
          </a:p>
          <a:p>
            <a:pPr lvl="2"/>
            <a:r>
              <a:rPr lang="en-US" dirty="0"/>
              <a:t>Size of Board</a:t>
            </a:r>
          </a:p>
          <a:p>
            <a:pPr lvl="3"/>
            <a:r>
              <a:rPr lang="en-US" dirty="0"/>
              <a:t>Village -- 5 (but can be increased to 7)</a:t>
            </a:r>
          </a:p>
          <a:p>
            <a:pPr lvl="3"/>
            <a:r>
              <a:rPr lang="en-US" dirty="0"/>
              <a:t>2</a:t>
            </a:r>
            <a:r>
              <a:rPr lang="en-US" baseline="30000" dirty="0"/>
              <a:t>nd</a:t>
            </a:r>
            <a:r>
              <a:rPr lang="en-US" dirty="0"/>
              <a:t> or 3</a:t>
            </a:r>
            <a:r>
              <a:rPr lang="en-US" baseline="30000" dirty="0"/>
              <a:t>rd</a:t>
            </a:r>
            <a:r>
              <a:rPr lang="en-US" dirty="0"/>
              <a:t> Class City -- 9</a:t>
            </a:r>
          </a:p>
          <a:p>
            <a:pPr lvl="3"/>
            <a:r>
              <a:rPr lang="en-US" dirty="0"/>
              <a:t>4</a:t>
            </a:r>
            <a:r>
              <a:rPr lang="en-US" baseline="30000" dirty="0"/>
              <a:t>th</a:t>
            </a:r>
            <a:r>
              <a:rPr lang="en-US" dirty="0"/>
              <a:t> Class – 7</a:t>
            </a:r>
          </a:p>
        </p:txBody>
      </p:sp>
      <p:sp>
        <p:nvSpPr>
          <p:cNvPr id="4" name="Date Placeholder 3"/>
          <p:cNvSpPr>
            <a:spLocks noGrp="1"/>
          </p:cNvSpPr>
          <p:nvPr>
            <p:ph type="dt" sz="half" idx="10"/>
          </p:nvPr>
        </p:nvSpPr>
        <p:spPr/>
        <p:txBody>
          <a:bodyPr/>
          <a:lstStyle/>
          <a:p>
            <a:pPr>
              <a:defRPr/>
            </a:pPr>
            <a:fld id="{FFE6F291-32F1-48FF-9FCB-B69A66D8ACAD}" type="datetime1">
              <a:rPr lang="en-US" smtClean="0"/>
              <a:t>8/4/2022</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68</a:t>
            </a:fld>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Libraries--Chapter 43</a:t>
            </a:r>
          </a:p>
        </p:txBody>
      </p:sp>
      <p:sp>
        <p:nvSpPr>
          <p:cNvPr id="3" name="Content Placeholder 2"/>
          <p:cNvSpPr>
            <a:spLocks noGrp="1"/>
          </p:cNvSpPr>
          <p:nvPr>
            <p:ph idx="1"/>
          </p:nvPr>
        </p:nvSpPr>
        <p:spPr/>
        <p:txBody>
          <a:bodyPr>
            <a:normAutofit lnSpcReduction="10000"/>
          </a:bodyPr>
          <a:lstStyle/>
          <a:p>
            <a:r>
              <a:rPr lang="en-US" dirty="0"/>
              <a:t>Sections pertaining to Public Libraries</a:t>
            </a:r>
          </a:p>
          <a:p>
            <a:pPr lvl="1"/>
            <a:r>
              <a:rPr lang="en-US" dirty="0"/>
              <a:t>43.58 Powers and Duties</a:t>
            </a:r>
          </a:p>
          <a:p>
            <a:pPr lvl="2">
              <a:buFont typeface="Arial" pitchFamily="34" charset="0"/>
              <a:buChar char="•"/>
            </a:pPr>
            <a:r>
              <a:rPr lang="en-US" sz="1800" dirty="0"/>
              <a:t>Exclusive control of all library expenditures</a:t>
            </a:r>
          </a:p>
          <a:p>
            <a:pPr lvl="2" fontAlgn="auto">
              <a:spcAft>
                <a:spcPts val="0"/>
              </a:spcAft>
              <a:buFont typeface="Arial" pitchFamily="34" charset="0"/>
              <a:buChar char="•"/>
              <a:defRPr/>
            </a:pPr>
            <a:r>
              <a:rPr lang="en-US" sz="1800" dirty="0"/>
              <a:t>Supervising the administration of the library and appointing a library director</a:t>
            </a:r>
          </a:p>
          <a:p>
            <a:pPr lvl="2" fontAlgn="auto">
              <a:spcAft>
                <a:spcPts val="0"/>
              </a:spcAft>
              <a:buFont typeface="Arial" pitchFamily="34" charset="0"/>
              <a:buChar char="•"/>
              <a:defRPr/>
            </a:pPr>
            <a:r>
              <a:rPr lang="en-US" sz="1800" dirty="0"/>
              <a:t>Prescribing the duties and compensation of all library employees</a:t>
            </a:r>
          </a:p>
          <a:p>
            <a:pPr lvl="2" fontAlgn="auto">
              <a:spcAft>
                <a:spcPts val="0"/>
              </a:spcAft>
              <a:buFont typeface="Arial" pitchFamily="34" charset="0"/>
              <a:buChar char="•"/>
              <a:defRPr/>
            </a:pPr>
            <a:r>
              <a:rPr lang="en-US" sz="1800" dirty="0"/>
              <a:t>Purchasing of a library site and the erection of the library building when authorized</a:t>
            </a:r>
          </a:p>
          <a:p>
            <a:pPr lvl="2" fontAlgn="auto">
              <a:spcAft>
                <a:spcPts val="0"/>
              </a:spcAft>
              <a:buFont typeface="Arial" pitchFamily="34" charset="0"/>
              <a:buChar char="•"/>
              <a:defRPr/>
            </a:pPr>
            <a:r>
              <a:rPr lang="en-US" sz="1800" dirty="0"/>
              <a:t>Exclusive control of all lands, buildings, money, and property acquired or leased by the municipality for library purposes</a:t>
            </a:r>
            <a:endParaRPr lang="en-US" dirty="0"/>
          </a:p>
          <a:p>
            <a:pPr lvl="1"/>
            <a:endParaRPr lang="en-US" dirty="0"/>
          </a:p>
        </p:txBody>
      </p:sp>
      <p:sp>
        <p:nvSpPr>
          <p:cNvPr id="4" name="Date Placeholder 3"/>
          <p:cNvSpPr>
            <a:spLocks noGrp="1"/>
          </p:cNvSpPr>
          <p:nvPr>
            <p:ph type="dt" sz="half" idx="10"/>
          </p:nvPr>
        </p:nvSpPr>
        <p:spPr/>
        <p:txBody>
          <a:bodyPr/>
          <a:lstStyle/>
          <a:p>
            <a:pPr>
              <a:defRPr/>
            </a:pPr>
            <a:fld id="{22709581-6FAC-4248-8DCB-76FFC02CAE93}" type="datetime1">
              <a:rPr lang="en-US" smtClean="0"/>
              <a:t>8/4/2022</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69</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IFLS Library System</a:t>
            </a:r>
          </a:p>
        </p:txBody>
      </p:sp>
      <p:sp>
        <p:nvSpPr>
          <p:cNvPr id="3" name="Content Placeholder 2"/>
          <p:cNvSpPr>
            <a:spLocks noGrp="1"/>
          </p:cNvSpPr>
          <p:nvPr>
            <p:ph idx="1"/>
          </p:nvPr>
        </p:nvSpPr>
        <p:spPr>
          <a:xfrm>
            <a:off x="945063" y="2133600"/>
            <a:ext cx="7704667" cy="3332816"/>
          </a:xfrm>
        </p:spPr>
        <p:txBody>
          <a:bodyPr>
            <a:normAutofit fontScale="92500" lnSpcReduction="20000"/>
          </a:bodyPr>
          <a:lstStyle/>
          <a:p>
            <a:r>
              <a:rPr lang="en-US" b="1" dirty="0"/>
              <a:t>Major services </a:t>
            </a:r>
          </a:p>
          <a:p>
            <a:pPr lvl="1"/>
            <a:r>
              <a:rPr lang="en-US" dirty="0"/>
              <a:t>Courier/delivery service </a:t>
            </a:r>
          </a:p>
          <a:p>
            <a:pPr lvl="1"/>
            <a:r>
              <a:rPr lang="en-US" dirty="0"/>
              <a:t>Consulting for member librarians/ trustees </a:t>
            </a:r>
          </a:p>
          <a:p>
            <a:pPr lvl="1"/>
            <a:r>
              <a:rPr lang="en-US" dirty="0"/>
              <a:t>Continuing education </a:t>
            </a:r>
          </a:p>
          <a:p>
            <a:pPr lvl="1"/>
            <a:r>
              <a:rPr lang="en-US" dirty="0"/>
              <a:t>Technology/web support </a:t>
            </a:r>
          </a:p>
          <a:p>
            <a:pPr lvl="1"/>
            <a:r>
              <a:rPr lang="en-US" dirty="0"/>
              <a:t>Interlibrary loan/reference </a:t>
            </a:r>
          </a:p>
          <a:p>
            <a:pPr lvl="1"/>
            <a:r>
              <a:rPr lang="en-US" dirty="0"/>
              <a:t>MORE, shared automation system</a:t>
            </a:r>
          </a:p>
          <a:p>
            <a:pPr lvl="2"/>
            <a:r>
              <a:rPr lang="en-US" dirty="0"/>
              <a:t>51 </a:t>
            </a:r>
            <a:r>
              <a:rPr lang="en-US"/>
              <a:t>members plus CVTC</a:t>
            </a:r>
            <a:endParaRPr lang="en-US" dirty="0"/>
          </a:p>
          <a:p>
            <a:pPr lvl="1"/>
            <a:r>
              <a:rPr lang="en-US" dirty="0"/>
              <a:t>Group discounts/purchases </a:t>
            </a:r>
          </a:p>
        </p:txBody>
      </p:sp>
    </p:spTree>
    <p:extLst>
      <p:ext uri="{BB962C8B-B14F-4D97-AF65-F5344CB8AC3E}">
        <p14:creationId xmlns:p14="http://schemas.microsoft.com/office/powerpoint/2010/main" val="82957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Libraries--Chapter 43</a:t>
            </a:r>
          </a:p>
        </p:txBody>
      </p:sp>
      <p:sp>
        <p:nvSpPr>
          <p:cNvPr id="3" name="Content Placeholder 2"/>
          <p:cNvSpPr>
            <a:spLocks noGrp="1"/>
          </p:cNvSpPr>
          <p:nvPr>
            <p:ph idx="1"/>
          </p:nvPr>
        </p:nvSpPr>
        <p:spPr>
          <a:xfrm>
            <a:off x="911087" y="2057400"/>
            <a:ext cx="8229600" cy="4525963"/>
          </a:xfrm>
        </p:spPr>
        <p:txBody>
          <a:bodyPr>
            <a:normAutofit fontScale="92500"/>
          </a:bodyPr>
          <a:lstStyle/>
          <a:p>
            <a:r>
              <a:rPr lang="en-US" dirty="0"/>
              <a:t>Sections pertaining to Public Libraries</a:t>
            </a:r>
          </a:p>
          <a:p>
            <a:pPr lvl="1"/>
            <a:r>
              <a:rPr lang="en-US" sz="2000" dirty="0"/>
              <a:t>43.60 County Appointments to municipal and joint public library boards</a:t>
            </a:r>
          </a:p>
          <a:p>
            <a:pPr lvl="2"/>
            <a:r>
              <a:rPr lang="en-US" sz="1400" dirty="0"/>
              <a:t>1. If the annual sum appropriated by the county to the public library is equal to at least one−sixth, but less than one−third, of the annual sum appropriated to the public library by any municipality in which the public library is located during the preceding fiscal year, one additional member. 	</a:t>
            </a:r>
          </a:p>
          <a:p>
            <a:pPr lvl="2"/>
            <a:r>
              <a:rPr lang="en-US" sz="1400" dirty="0"/>
              <a:t>2. If the annual sum appropriated by the county to the public library is equal to at least one−third, but less than one−half, of the annual sum appropriated to the public library by any municipality in which the public library is located, 2 additional members. </a:t>
            </a:r>
          </a:p>
          <a:p>
            <a:pPr lvl="2"/>
            <a:r>
              <a:rPr lang="en-US" sz="1400" dirty="0"/>
              <a:t>3. If the annual sum appropriated by the county to the public library is equal to at least one−half, but less than two−thirds, of the annual sum appropriated to the public library by any municipality in which the public library is located, 3 additional members.  </a:t>
            </a:r>
          </a:p>
          <a:p>
            <a:pPr lvl="2"/>
            <a:r>
              <a:rPr lang="en-US" sz="1400" dirty="0"/>
              <a:t>4. If the annual sum appropriated by the county to the public library is equal to at least two−thirds, but less than the annual sum appropriated to the public library by any municipality in which the public library is located, 4 additional members. </a:t>
            </a:r>
          </a:p>
          <a:p>
            <a:pPr lvl="2"/>
            <a:r>
              <a:rPr lang="en-US" sz="1400" dirty="0"/>
              <a:t>5. If the annual sum appropriated by the county to the public  library is equal to at least the annual sum appropriated to the public library by any municipality in which the public library is located, 5 additional members.</a:t>
            </a:r>
          </a:p>
        </p:txBody>
      </p:sp>
      <p:sp>
        <p:nvSpPr>
          <p:cNvPr id="4" name="Date Placeholder 3"/>
          <p:cNvSpPr>
            <a:spLocks noGrp="1"/>
          </p:cNvSpPr>
          <p:nvPr>
            <p:ph type="dt" sz="half" idx="10"/>
          </p:nvPr>
        </p:nvSpPr>
        <p:spPr/>
        <p:txBody>
          <a:bodyPr/>
          <a:lstStyle/>
          <a:p>
            <a:pPr>
              <a:defRPr/>
            </a:pPr>
            <a:fld id="{493C2047-D6AF-4648-B2B7-D249D87D5402}" type="datetime1">
              <a:rPr lang="en-US" smtClean="0"/>
              <a:t>8/4/2022</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70</a:t>
            </a:fld>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Meeting Law</a:t>
            </a:r>
          </a:p>
        </p:txBody>
      </p:sp>
      <p:sp>
        <p:nvSpPr>
          <p:cNvPr id="5" name="Content Placeholder 4"/>
          <p:cNvSpPr>
            <a:spLocks noGrp="1"/>
          </p:cNvSpPr>
          <p:nvPr>
            <p:ph idx="1"/>
          </p:nvPr>
        </p:nvSpPr>
        <p:spPr/>
        <p:txBody>
          <a:bodyPr/>
          <a:lstStyle/>
          <a:p>
            <a:r>
              <a:rPr lang="en-US" dirty="0"/>
              <a:t>Contained in Chapter 19 General duties of public officials</a:t>
            </a:r>
          </a:p>
          <a:p>
            <a:r>
              <a:rPr lang="en-US" dirty="0"/>
              <a:t>Meeting notice posted at least 24 hours in advance</a:t>
            </a:r>
          </a:p>
          <a:p>
            <a:pPr lvl="1"/>
            <a:r>
              <a:rPr lang="en-US" dirty="0"/>
              <a:t>Provided to the official local newspaper</a:t>
            </a:r>
          </a:p>
          <a:p>
            <a:pPr lvl="1"/>
            <a:r>
              <a:rPr lang="en-US" dirty="0"/>
              <a:t>Any news organization requesting a copy</a:t>
            </a:r>
          </a:p>
          <a:p>
            <a:pPr lvl="1"/>
            <a:r>
              <a:rPr lang="en-US" dirty="0"/>
              <a:t>Posted in one or more public locations (usually three locations)</a:t>
            </a:r>
          </a:p>
          <a:p>
            <a:pPr lvl="2"/>
            <a:r>
              <a:rPr lang="en-US" dirty="0"/>
              <a:t>Library</a:t>
            </a:r>
          </a:p>
          <a:p>
            <a:pPr lvl="2"/>
            <a:r>
              <a:rPr lang="en-US" dirty="0"/>
              <a:t>City/Village/Town Hall</a:t>
            </a:r>
          </a:p>
          <a:p>
            <a:endParaRPr lang="en-US" dirty="0"/>
          </a:p>
        </p:txBody>
      </p:sp>
      <p:sp>
        <p:nvSpPr>
          <p:cNvPr id="3" name="Date Placeholder 2"/>
          <p:cNvSpPr>
            <a:spLocks noGrp="1"/>
          </p:cNvSpPr>
          <p:nvPr>
            <p:ph type="dt" sz="half" idx="10"/>
          </p:nvPr>
        </p:nvSpPr>
        <p:spPr/>
        <p:txBody>
          <a:bodyPr/>
          <a:lstStyle/>
          <a:p>
            <a:pPr>
              <a:defRPr/>
            </a:pPr>
            <a:fld id="{BB661064-AB11-441F-A8FC-E2A1D91778C8}" type="datetime1">
              <a:rPr lang="en-US" smtClean="0"/>
              <a:t>8/4/2022</a:t>
            </a:fld>
            <a:endParaRPr lang="en-US" dirty="0"/>
          </a:p>
        </p:txBody>
      </p:sp>
      <p:sp>
        <p:nvSpPr>
          <p:cNvPr id="4" name="Slide Number Placeholder 3"/>
          <p:cNvSpPr>
            <a:spLocks noGrp="1"/>
          </p:cNvSpPr>
          <p:nvPr>
            <p:ph type="sldNum" sz="quarter" idx="12"/>
          </p:nvPr>
        </p:nvSpPr>
        <p:spPr/>
        <p:txBody>
          <a:bodyPr/>
          <a:lstStyle/>
          <a:p>
            <a:pPr>
              <a:defRPr/>
            </a:pPr>
            <a:fld id="{36DED209-CC39-44E3-9A22-A01EBA7B1507}" type="slidenum">
              <a:rPr lang="en-US" smtClean="0"/>
              <a:pPr>
                <a:defRPr/>
              </a:pPr>
              <a:t>71</a:t>
            </a:fld>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Meeting Law</a:t>
            </a:r>
          </a:p>
        </p:txBody>
      </p:sp>
      <p:sp>
        <p:nvSpPr>
          <p:cNvPr id="5" name="Content Placeholder 4"/>
          <p:cNvSpPr>
            <a:spLocks noGrp="1"/>
          </p:cNvSpPr>
          <p:nvPr>
            <p:ph idx="1"/>
          </p:nvPr>
        </p:nvSpPr>
        <p:spPr/>
        <p:txBody>
          <a:bodyPr/>
          <a:lstStyle/>
          <a:p>
            <a:r>
              <a:rPr lang="en-US" dirty="0"/>
              <a:t>Agenda</a:t>
            </a:r>
          </a:p>
          <a:p>
            <a:pPr lvl="1"/>
            <a:r>
              <a:rPr lang="en-US" dirty="0"/>
              <a:t>Time, date, place and all subjects to be discussed or acted upon</a:t>
            </a:r>
          </a:p>
          <a:p>
            <a:pPr lvl="1"/>
            <a:r>
              <a:rPr lang="en-US" dirty="0"/>
              <a:t>Can’t use “other business” as agenda item</a:t>
            </a:r>
          </a:p>
          <a:p>
            <a:r>
              <a:rPr lang="en-US" dirty="0"/>
              <a:t>Held in Accessible Location</a:t>
            </a:r>
          </a:p>
          <a:p>
            <a:r>
              <a:rPr lang="en-US" dirty="0"/>
              <a:t>Provide accommodations if requested</a:t>
            </a:r>
          </a:p>
          <a:p>
            <a:r>
              <a:rPr lang="en-US" dirty="0"/>
              <a:t>Minutes must be kept and made available to public</a:t>
            </a:r>
          </a:p>
          <a:p>
            <a:endParaRPr lang="en-US" dirty="0"/>
          </a:p>
        </p:txBody>
      </p:sp>
      <p:sp>
        <p:nvSpPr>
          <p:cNvPr id="3" name="Date Placeholder 2"/>
          <p:cNvSpPr>
            <a:spLocks noGrp="1"/>
          </p:cNvSpPr>
          <p:nvPr>
            <p:ph type="dt" sz="half" idx="10"/>
          </p:nvPr>
        </p:nvSpPr>
        <p:spPr/>
        <p:txBody>
          <a:bodyPr/>
          <a:lstStyle/>
          <a:p>
            <a:pPr>
              <a:defRPr/>
            </a:pPr>
            <a:fld id="{4A191186-F2CE-4568-84CA-3AF87AC8ED5A}" type="datetime1">
              <a:rPr lang="en-US" smtClean="0"/>
              <a:t>8/4/2022</a:t>
            </a:fld>
            <a:endParaRPr lang="en-US" dirty="0"/>
          </a:p>
        </p:txBody>
      </p:sp>
      <p:sp>
        <p:nvSpPr>
          <p:cNvPr id="4" name="Slide Number Placeholder 3"/>
          <p:cNvSpPr>
            <a:spLocks noGrp="1"/>
          </p:cNvSpPr>
          <p:nvPr>
            <p:ph type="sldNum" sz="quarter" idx="12"/>
          </p:nvPr>
        </p:nvSpPr>
        <p:spPr/>
        <p:txBody>
          <a:bodyPr/>
          <a:lstStyle/>
          <a:p>
            <a:pPr>
              <a:defRPr/>
            </a:pPr>
            <a:fld id="{36DED209-CC39-44E3-9A22-A01EBA7B1507}" type="slidenum">
              <a:rPr lang="en-US" smtClean="0"/>
              <a:pPr>
                <a:defRPr/>
              </a:pPr>
              <a:t>72</a:t>
            </a:fld>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Meeting Law</a:t>
            </a:r>
          </a:p>
        </p:txBody>
      </p:sp>
      <p:sp>
        <p:nvSpPr>
          <p:cNvPr id="5" name="Content Placeholder 4"/>
          <p:cNvSpPr>
            <a:spLocks noGrp="1"/>
          </p:cNvSpPr>
          <p:nvPr>
            <p:ph idx="1"/>
          </p:nvPr>
        </p:nvSpPr>
        <p:spPr>
          <a:xfrm>
            <a:off x="719666" y="1555706"/>
            <a:ext cx="8229600" cy="4525963"/>
          </a:xfrm>
        </p:spPr>
        <p:txBody>
          <a:bodyPr/>
          <a:lstStyle/>
          <a:p>
            <a:r>
              <a:rPr lang="en-US" dirty="0"/>
              <a:t>Meeting Quorum</a:t>
            </a:r>
          </a:p>
          <a:p>
            <a:pPr lvl="1"/>
            <a:r>
              <a:rPr lang="en-US" dirty="0"/>
              <a:t>Majority of board</a:t>
            </a:r>
          </a:p>
          <a:p>
            <a:pPr lvl="1"/>
            <a:r>
              <a:rPr lang="en-US" dirty="0"/>
              <a:t>Purpose to engage in business</a:t>
            </a:r>
          </a:p>
          <a:p>
            <a:pPr lvl="1"/>
            <a:r>
              <a:rPr lang="en-US" dirty="0"/>
              <a:t>Email Quorum</a:t>
            </a:r>
          </a:p>
          <a:p>
            <a:pPr lvl="2"/>
            <a:r>
              <a:rPr lang="en-US" dirty="0"/>
              <a:t>Can’t make decision or influence decisions via email</a:t>
            </a:r>
          </a:p>
          <a:p>
            <a:pPr lvl="2"/>
            <a:r>
              <a:rPr lang="en-US" dirty="0"/>
              <a:t>Use email to distribute agenda; not for discussion or poll</a:t>
            </a:r>
          </a:p>
          <a:p>
            <a:pPr lvl="1"/>
            <a:r>
              <a:rPr lang="en-US" dirty="0"/>
              <a:t>Negative Quorum</a:t>
            </a:r>
          </a:p>
          <a:p>
            <a:pPr lvl="2"/>
            <a:r>
              <a:rPr lang="en-US" dirty="0"/>
              <a:t>If 2/3 vote is needed then a block of members that meet/discuss outside a meeting to oppose an item</a:t>
            </a:r>
          </a:p>
        </p:txBody>
      </p:sp>
      <p:sp>
        <p:nvSpPr>
          <p:cNvPr id="3" name="Date Placeholder 2"/>
          <p:cNvSpPr>
            <a:spLocks noGrp="1"/>
          </p:cNvSpPr>
          <p:nvPr>
            <p:ph type="dt" sz="half" idx="10"/>
          </p:nvPr>
        </p:nvSpPr>
        <p:spPr/>
        <p:txBody>
          <a:bodyPr/>
          <a:lstStyle/>
          <a:p>
            <a:pPr>
              <a:defRPr/>
            </a:pPr>
            <a:fld id="{8618A81D-DDF3-4310-BEF3-F14099794CCF}" type="datetime1">
              <a:rPr lang="en-US" smtClean="0"/>
              <a:t>8/4/2022</a:t>
            </a:fld>
            <a:endParaRPr lang="en-US" dirty="0"/>
          </a:p>
        </p:txBody>
      </p:sp>
      <p:sp>
        <p:nvSpPr>
          <p:cNvPr id="4" name="Slide Number Placeholder 3"/>
          <p:cNvSpPr>
            <a:spLocks noGrp="1"/>
          </p:cNvSpPr>
          <p:nvPr>
            <p:ph type="sldNum" sz="quarter" idx="12"/>
          </p:nvPr>
        </p:nvSpPr>
        <p:spPr/>
        <p:txBody>
          <a:bodyPr/>
          <a:lstStyle/>
          <a:p>
            <a:pPr>
              <a:defRPr/>
            </a:pPr>
            <a:fld id="{36DED209-CC39-44E3-9A22-A01EBA7B1507}" type="slidenum">
              <a:rPr lang="en-US" smtClean="0"/>
              <a:pPr>
                <a:defRPr/>
              </a:pPr>
              <a:t>73</a:t>
            </a:fld>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Meeting Law</a:t>
            </a:r>
          </a:p>
        </p:txBody>
      </p:sp>
      <p:sp>
        <p:nvSpPr>
          <p:cNvPr id="5" name="Content Placeholder 4"/>
          <p:cNvSpPr>
            <a:spLocks noGrp="1"/>
          </p:cNvSpPr>
          <p:nvPr>
            <p:ph idx="1"/>
          </p:nvPr>
        </p:nvSpPr>
        <p:spPr/>
        <p:txBody>
          <a:bodyPr/>
          <a:lstStyle/>
          <a:p>
            <a:r>
              <a:rPr lang="en-US" dirty="0"/>
              <a:t>Closed Session – limited reasons to go into closed session</a:t>
            </a:r>
          </a:p>
          <a:p>
            <a:pPr lvl="1"/>
            <a:r>
              <a:rPr lang="en-US" dirty="0"/>
              <a:t>Listed in Statute 19.85</a:t>
            </a:r>
          </a:p>
          <a:p>
            <a:pPr lvl="2"/>
            <a:r>
              <a:rPr lang="en-US" dirty="0"/>
              <a:t>Consider Employment, promotion, compensation, or performance evaluation data of any employee</a:t>
            </a:r>
          </a:p>
          <a:p>
            <a:pPr lvl="3"/>
            <a:r>
              <a:rPr lang="en-US" dirty="0"/>
              <a:t>For specific individual not general wage increases, compensation, or personnel policies</a:t>
            </a:r>
          </a:p>
          <a:p>
            <a:pPr lvl="2"/>
            <a:r>
              <a:rPr lang="en-US" dirty="0"/>
              <a:t>Consider dismissal, demotion or discipline of employee</a:t>
            </a:r>
          </a:p>
          <a:p>
            <a:pPr lvl="3"/>
            <a:r>
              <a:rPr lang="en-US" dirty="0"/>
              <a:t>Employee can request discussion be in open session</a:t>
            </a:r>
          </a:p>
          <a:p>
            <a:pPr>
              <a:buNone/>
            </a:pPr>
            <a:endParaRPr lang="en-US" dirty="0"/>
          </a:p>
        </p:txBody>
      </p:sp>
      <p:sp>
        <p:nvSpPr>
          <p:cNvPr id="3" name="Date Placeholder 2"/>
          <p:cNvSpPr>
            <a:spLocks noGrp="1"/>
          </p:cNvSpPr>
          <p:nvPr>
            <p:ph type="dt" sz="half" idx="10"/>
          </p:nvPr>
        </p:nvSpPr>
        <p:spPr/>
        <p:txBody>
          <a:bodyPr/>
          <a:lstStyle/>
          <a:p>
            <a:pPr>
              <a:defRPr/>
            </a:pPr>
            <a:fld id="{AF7359A7-347F-4E7D-9782-46E5C9FF61D1}" type="datetime1">
              <a:rPr lang="en-US" smtClean="0"/>
              <a:t>8/4/2022</a:t>
            </a:fld>
            <a:endParaRPr lang="en-US" dirty="0"/>
          </a:p>
        </p:txBody>
      </p:sp>
      <p:sp>
        <p:nvSpPr>
          <p:cNvPr id="4" name="Slide Number Placeholder 3"/>
          <p:cNvSpPr>
            <a:spLocks noGrp="1"/>
          </p:cNvSpPr>
          <p:nvPr>
            <p:ph type="sldNum" sz="quarter" idx="12"/>
          </p:nvPr>
        </p:nvSpPr>
        <p:spPr/>
        <p:txBody>
          <a:bodyPr/>
          <a:lstStyle/>
          <a:p>
            <a:pPr>
              <a:defRPr/>
            </a:pPr>
            <a:fld id="{36DED209-CC39-44E3-9A22-A01EBA7B1507}" type="slidenum">
              <a:rPr lang="en-US" smtClean="0"/>
              <a:pPr>
                <a:defRPr/>
              </a:pPr>
              <a:t>74</a:t>
            </a:fld>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Meeting Law</a:t>
            </a:r>
          </a:p>
        </p:txBody>
      </p:sp>
      <p:sp>
        <p:nvSpPr>
          <p:cNvPr id="5" name="Content Placeholder 4"/>
          <p:cNvSpPr>
            <a:spLocks noGrp="1"/>
          </p:cNvSpPr>
          <p:nvPr>
            <p:ph idx="1"/>
          </p:nvPr>
        </p:nvSpPr>
        <p:spPr/>
        <p:txBody>
          <a:bodyPr/>
          <a:lstStyle/>
          <a:p>
            <a:r>
              <a:rPr lang="en-US" dirty="0"/>
              <a:t>Closed Session – limited reasons to go into closed session</a:t>
            </a:r>
          </a:p>
          <a:p>
            <a:pPr lvl="1"/>
            <a:r>
              <a:rPr lang="en-US" dirty="0"/>
              <a:t>Listed in Statute 19.85</a:t>
            </a:r>
          </a:p>
          <a:p>
            <a:pPr lvl="2"/>
            <a:r>
              <a:rPr lang="en-US" dirty="0"/>
              <a:t>Deliberate purchase of public property</a:t>
            </a:r>
          </a:p>
          <a:p>
            <a:pPr lvl="2"/>
            <a:r>
              <a:rPr lang="en-US" dirty="0"/>
              <a:t>Confer with legal counsel</a:t>
            </a:r>
          </a:p>
          <a:p>
            <a:pPr lvl="2"/>
            <a:r>
              <a:rPr lang="en-US" dirty="0"/>
              <a:t>Others reasons but most often don’t apply to libraries</a:t>
            </a:r>
          </a:p>
          <a:p>
            <a:pPr lvl="2"/>
            <a:endParaRPr lang="en-US" dirty="0"/>
          </a:p>
          <a:p>
            <a:pPr>
              <a:buNone/>
            </a:pPr>
            <a:endParaRPr lang="en-US" dirty="0"/>
          </a:p>
        </p:txBody>
      </p:sp>
      <p:sp>
        <p:nvSpPr>
          <p:cNvPr id="3" name="Date Placeholder 2"/>
          <p:cNvSpPr>
            <a:spLocks noGrp="1"/>
          </p:cNvSpPr>
          <p:nvPr>
            <p:ph type="dt" sz="half" idx="10"/>
          </p:nvPr>
        </p:nvSpPr>
        <p:spPr/>
        <p:txBody>
          <a:bodyPr/>
          <a:lstStyle/>
          <a:p>
            <a:pPr>
              <a:defRPr/>
            </a:pPr>
            <a:fld id="{2E51FA35-5EE3-4162-83F3-589E3C1BA118}" type="datetime1">
              <a:rPr lang="en-US" smtClean="0"/>
              <a:t>8/4/2022</a:t>
            </a:fld>
            <a:endParaRPr lang="en-US" dirty="0"/>
          </a:p>
        </p:txBody>
      </p:sp>
      <p:sp>
        <p:nvSpPr>
          <p:cNvPr id="4" name="Slide Number Placeholder 3"/>
          <p:cNvSpPr>
            <a:spLocks noGrp="1"/>
          </p:cNvSpPr>
          <p:nvPr>
            <p:ph type="sldNum" sz="quarter" idx="12"/>
          </p:nvPr>
        </p:nvSpPr>
        <p:spPr/>
        <p:txBody>
          <a:bodyPr/>
          <a:lstStyle/>
          <a:p>
            <a:pPr>
              <a:defRPr/>
            </a:pPr>
            <a:fld id="{36DED209-CC39-44E3-9A22-A01EBA7B1507}" type="slidenum">
              <a:rPr lang="en-US" smtClean="0"/>
              <a:pPr>
                <a:defRPr/>
              </a:pPr>
              <a:t>75</a:t>
            </a:fld>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Meeting Law</a:t>
            </a:r>
          </a:p>
        </p:txBody>
      </p:sp>
      <p:sp>
        <p:nvSpPr>
          <p:cNvPr id="5" name="Content Placeholder 4"/>
          <p:cNvSpPr>
            <a:spLocks noGrp="1"/>
          </p:cNvSpPr>
          <p:nvPr>
            <p:ph idx="1"/>
          </p:nvPr>
        </p:nvSpPr>
        <p:spPr/>
        <p:txBody>
          <a:bodyPr/>
          <a:lstStyle/>
          <a:p>
            <a:r>
              <a:rPr lang="en-US" dirty="0"/>
              <a:t>Agenda must indicate any contemplated closed session, subject matter of closed session and the specific provision </a:t>
            </a:r>
          </a:p>
          <a:p>
            <a:pPr lvl="1"/>
            <a:r>
              <a:rPr lang="en-US" sz="2400" dirty="0"/>
              <a:t>19.85 (1)(c) Considering employment, promotion, compensation or performance evaluation data of any public employee over which the governmental body has jurisdiction or exercises responsibility.  </a:t>
            </a:r>
            <a:r>
              <a:rPr lang="en-US" sz="2400" i="1" dirty="0"/>
              <a:t>Conduct Library Director Evaluation</a:t>
            </a:r>
            <a:endParaRPr lang="en-US" sz="2400" dirty="0"/>
          </a:p>
          <a:p>
            <a:pPr lvl="1">
              <a:buNone/>
            </a:pPr>
            <a:endParaRPr lang="en-US" sz="1800" dirty="0"/>
          </a:p>
          <a:p>
            <a:pPr lvl="1">
              <a:buNone/>
            </a:pPr>
            <a:endParaRPr lang="en-US" sz="1800" dirty="0"/>
          </a:p>
          <a:p>
            <a:pPr lvl="1">
              <a:buNone/>
            </a:pPr>
            <a:endParaRPr lang="en-US" sz="1800" dirty="0"/>
          </a:p>
        </p:txBody>
      </p:sp>
      <p:sp>
        <p:nvSpPr>
          <p:cNvPr id="3" name="Date Placeholder 2"/>
          <p:cNvSpPr>
            <a:spLocks noGrp="1"/>
          </p:cNvSpPr>
          <p:nvPr>
            <p:ph type="dt" sz="half" idx="10"/>
          </p:nvPr>
        </p:nvSpPr>
        <p:spPr/>
        <p:txBody>
          <a:bodyPr/>
          <a:lstStyle/>
          <a:p>
            <a:pPr>
              <a:defRPr/>
            </a:pPr>
            <a:fld id="{6824407D-51DD-4B0C-A2C7-2602B74A4DD4}" type="datetime1">
              <a:rPr lang="en-US" smtClean="0"/>
              <a:t>8/4/2022</a:t>
            </a:fld>
            <a:endParaRPr lang="en-US" dirty="0"/>
          </a:p>
        </p:txBody>
      </p:sp>
      <p:sp>
        <p:nvSpPr>
          <p:cNvPr id="4" name="Slide Number Placeholder 3"/>
          <p:cNvSpPr>
            <a:spLocks noGrp="1"/>
          </p:cNvSpPr>
          <p:nvPr>
            <p:ph type="sldNum" sz="quarter" idx="12"/>
          </p:nvPr>
        </p:nvSpPr>
        <p:spPr/>
        <p:txBody>
          <a:bodyPr/>
          <a:lstStyle/>
          <a:p>
            <a:pPr>
              <a:defRPr/>
            </a:pPr>
            <a:fld id="{36DED209-CC39-44E3-9A22-A01EBA7B1507}" type="slidenum">
              <a:rPr lang="en-US" smtClean="0"/>
              <a:pPr>
                <a:defRPr/>
              </a:pPr>
              <a:t>76</a:t>
            </a:fld>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Meeting Law</a:t>
            </a:r>
          </a:p>
        </p:txBody>
      </p:sp>
      <p:sp>
        <p:nvSpPr>
          <p:cNvPr id="5" name="Content Placeholder 4"/>
          <p:cNvSpPr>
            <a:spLocks noGrp="1"/>
          </p:cNvSpPr>
          <p:nvPr>
            <p:ph idx="1"/>
          </p:nvPr>
        </p:nvSpPr>
        <p:spPr/>
        <p:txBody>
          <a:bodyPr/>
          <a:lstStyle/>
          <a:p>
            <a:r>
              <a:rPr lang="en-US" dirty="0"/>
              <a:t>Board must first convene in open session</a:t>
            </a:r>
          </a:p>
          <a:p>
            <a:r>
              <a:rPr lang="en-US" dirty="0"/>
              <a:t>Announce intention to go into closed session</a:t>
            </a:r>
          </a:p>
          <a:p>
            <a:r>
              <a:rPr lang="en-US" dirty="0"/>
              <a:t>Must state reason for going into closed session</a:t>
            </a:r>
          </a:p>
          <a:p>
            <a:r>
              <a:rPr lang="en-US" dirty="0"/>
              <a:t>Requires a motion, second and roll call to go into closed session</a:t>
            </a:r>
          </a:p>
          <a:p>
            <a:r>
              <a:rPr lang="en-US" dirty="0"/>
              <a:t>Attendance limited to board, necessary staff and others whose presence is needed</a:t>
            </a:r>
          </a:p>
          <a:p>
            <a:pPr lvl="1">
              <a:buNone/>
            </a:pPr>
            <a:endParaRPr lang="en-US" sz="1800" dirty="0"/>
          </a:p>
          <a:p>
            <a:pPr lvl="1">
              <a:buNone/>
            </a:pPr>
            <a:endParaRPr lang="en-US" sz="1800" dirty="0"/>
          </a:p>
          <a:p>
            <a:pPr lvl="1">
              <a:buNone/>
            </a:pPr>
            <a:endParaRPr lang="en-US" sz="1800" dirty="0"/>
          </a:p>
        </p:txBody>
      </p:sp>
      <p:sp>
        <p:nvSpPr>
          <p:cNvPr id="3" name="Date Placeholder 2"/>
          <p:cNvSpPr>
            <a:spLocks noGrp="1"/>
          </p:cNvSpPr>
          <p:nvPr>
            <p:ph type="dt" sz="half" idx="10"/>
          </p:nvPr>
        </p:nvSpPr>
        <p:spPr/>
        <p:txBody>
          <a:bodyPr/>
          <a:lstStyle/>
          <a:p>
            <a:pPr>
              <a:defRPr/>
            </a:pPr>
            <a:fld id="{5992F0A9-D923-4460-893B-3C0D73795E06}" type="datetime1">
              <a:rPr lang="en-US" smtClean="0"/>
              <a:t>8/4/2022</a:t>
            </a:fld>
            <a:endParaRPr lang="en-US" dirty="0"/>
          </a:p>
        </p:txBody>
      </p:sp>
      <p:sp>
        <p:nvSpPr>
          <p:cNvPr id="4" name="Slide Number Placeholder 3"/>
          <p:cNvSpPr>
            <a:spLocks noGrp="1"/>
          </p:cNvSpPr>
          <p:nvPr>
            <p:ph type="sldNum" sz="quarter" idx="12"/>
          </p:nvPr>
        </p:nvSpPr>
        <p:spPr/>
        <p:txBody>
          <a:bodyPr/>
          <a:lstStyle/>
          <a:p>
            <a:pPr>
              <a:defRPr/>
            </a:pPr>
            <a:fld id="{36DED209-CC39-44E3-9A22-A01EBA7B1507}" type="slidenum">
              <a:rPr lang="en-US" smtClean="0"/>
              <a:pPr>
                <a:defRPr/>
              </a:pPr>
              <a:t>77</a:t>
            </a:fld>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Meeting Law</a:t>
            </a:r>
          </a:p>
        </p:txBody>
      </p:sp>
      <p:sp>
        <p:nvSpPr>
          <p:cNvPr id="5" name="Content Placeholder 4"/>
          <p:cNvSpPr>
            <a:spLocks noGrp="1"/>
          </p:cNvSpPr>
          <p:nvPr>
            <p:ph idx="1"/>
          </p:nvPr>
        </p:nvSpPr>
        <p:spPr/>
        <p:txBody>
          <a:bodyPr>
            <a:normAutofit fontScale="92500" lnSpcReduction="10000"/>
          </a:bodyPr>
          <a:lstStyle/>
          <a:p>
            <a:r>
              <a:rPr lang="en-US" sz="2800" dirty="0"/>
              <a:t>Discussion in closed session limited to stated agenda purpose</a:t>
            </a:r>
          </a:p>
          <a:p>
            <a:r>
              <a:rPr lang="en-US" sz="2800" dirty="0"/>
              <a:t>Most if not all votes should be taken in open session</a:t>
            </a:r>
          </a:p>
          <a:p>
            <a:r>
              <a:rPr lang="en-US" sz="2800" dirty="0"/>
              <a:t>Must notice that board will reconvene in open session.  </a:t>
            </a:r>
          </a:p>
          <a:p>
            <a:r>
              <a:rPr lang="en-US" sz="2800" dirty="0"/>
              <a:t>Legal penalties range from $25 to $300 per violation</a:t>
            </a:r>
          </a:p>
          <a:p>
            <a:r>
              <a:rPr lang="en-US" sz="2800" dirty="0"/>
              <a:t>Actions can be voided if law violated</a:t>
            </a:r>
          </a:p>
          <a:p>
            <a:endParaRPr lang="en-US" dirty="0"/>
          </a:p>
          <a:p>
            <a:endParaRPr lang="en-US" sz="1800" dirty="0"/>
          </a:p>
          <a:p>
            <a:pPr lvl="1">
              <a:buNone/>
            </a:pPr>
            <a:endParaRPr lang="en-US" sz="1800" dirty="0"/>
          </a:p>
          <a:p>
            <a:pPr lvl="1">
              <a:buNone/>
            </a:pPr>
            <a:endParaRPr lang="en-US" sz="1800" dirty="0"/>
          </a:p>
        </p:txBody>
      </p:sp>
      <p:sp>
        <p:nvSpPr>
          <p:cNvPr id="3" name="Date Placeholder 2"/>
          <p:cNvSpPr>
            <a:spLocks noGrp="1"/>
          </p:cNvSpPr>
          <p:nvPr>
            <p:ph type="dt" sz="half" idx="10"/>
          </p:nvPr>
        </p:nvSpPr>
        <p:spPr/>
        <p:txBody>
          <a:bodyPr/>
          <a:lstStyle/>
          <a:p>
            <a:pPr>
              <a:defRPr/>
            </a:pPr>
            <a:fld id="{C73D9237-E767-4782-9505-7FFA99DE6E13}" type="datetime1">
              <a:rPr lang="en-US" smtClean="0"/>
              <a:t>8/4/2022</a:t>
            </a:fld>
            <a:endParaRPr lang="en-US" dirty="0"/>
          </a:p>
        </p:txBody>
      </p:sp>
      <p:sp>
        <p:nvSpPr>
          <p:cNvPr id="4" name="Slide Number Placeholder 3"/>
          <p:cNvSpPr>
            <a:spLocks noGrp="1"/>
          </p:cNvSpPr>
          <p:nvPr>
            <p:ph type="sldNum" sz="quarter" idx="12"/>
          </p:nvPr>
        </p:nvSpPr>
        <p:spPr/>
        <p:txBody>
          <a:bodyPr/>
          <a:lstStyle/>
          <a:p>
            <a:pPr>
              <a:defRPr/>
            </a:pPr>
            <a:fld id="{36DED209-CC39-44E3-9A22-A01EBA7B1507}" type="slidenum">
              <a:rPr lang="en-US" smtClean="0"/>
              <a:pPr>
                <a:defRPr/>
              </a:pPr>
              <a:t>78</a:t>
            </a:fld>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Records Law</a:t>
            </a:r>
          </a:p>
        </p:txBody>
      </p:sp>
      <p:sp>
        <p:nvSpPr>
          <p:cNvPr id="3" name="Content Placeholder 2"/>
          <p:cNvSpPr>
            <a:spLocks noGrp="1"/>
          </p:cNvSpPr>
          <p:nvPr>
            <p:ph idx="1"/>
          </p:nvPr>
        </p:nvSpPr>
        <p:spPr/>
        <p:txBody>
          <a:bodyPr>
            <a:normAutofit fontScale="77500" lnSpcReduction="20000"/>
          </a:bodyPr>
          <a:lstStyle/>
          <a:p>
            <a:r>
              <a:rPr lang="en-US" sz="2800" dirty="0"/>
              <a:t>Must respond to requests</a:t>
            </a:r>
          </a:p>
          <a:p>
            <a:pPr lvl="1"/>
            <a:r>
              <a:rPr lang="en-US" sz="2000" dirty="0"/>
              <a:t>Don’t have to be written requests</a:t>
            </a:r>
          </a:p>
          <a:p>
            <a:pPr lvl="1"/>
            <a:r>
              <a:rPr lang="en-US" sz="2000" dirty="0"/>
              <a:t>Can view or receive copies regardless of format</a:t>
            </a:r>
          </a:p>
          <a:p>
            <a:r>
              <a:rPr lang="en-US" sz="2800" dirty="0"/>
              <a:t>Personnel Records</a:t>
            </a:r>
          </a:p>
          <a:p>
            <a:pPr lvl="1"/>
            <a:r>
              <a:rPr lang="en-US" sz="2000" dirty="0"/>
              <a:t>Balance test--public good versus privacy</a:t>
            </a:r>
          </a:p>
          <a:p>
            <a:pPr lvl="1"/>
            <a:r>
              <a:rPr lang="en-US" sz="2000" dirty="0"/>
              <a:t>Personal information like SS# can be removed</a:t>
            </a:r>
          </a:p>
          <a:p>
            <a:r>
              <a:rPr lang="en-US" sz="2800" dirty="0"/>
              <a:t>Need record retention policy</a:t>
            </a:r>
          </a:p>
          <a:p>
            <a:r>
              <a:rPr lang="en-US" sz="2800" dirty="0"/>
              <a:t>Staff Email</a:t>
            </a:r>
          </a:p>
          <a:p>
            <a:pPr lvl="1"/>
            <a:r>
              <a:rPr lang="en-US" sz="2000" dirty="0"/>
              <a:t>Personal emails not public per recent Supreme Court Ruling</a:t>
            </a:r>
          </a:p>
          <a:p>
            <a:pPr lvl="1"/>
            <a:endParaRPr lang="en-US" dirty="0"/>
          </a:p>
        </p:txBody>
      </p:sp>
      <p:sp>
        <p:nvSpPr>
          <p:cNvPr id="4" name="Date Placeholder 3"/>
          <p:cNvSpPr>
            <a:spLocks noGrp="1"/>
          </p:cNvSpPr>
          <p:nvPr>
            <p:ph type="dt" sz="half" idx="10"/>
          </p:nvPr>
        </p:nvSpPr>
        <p:spPr/>
        <p:txBody>
          <a:bodyPr/>
          <a:lstStyle/>
          <a:p>
            <a:pPr>
              <a:defRPr/>
            </a:pPr>
            <a:fld id="{DDC75DE1-662E-4DE6-9D81-0380755E6994}" type="datetime1">
              <a:rPr lang="en-US" smtClean="0"/>
              <a:t>8/4/2022</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79</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IFLS Library System</a:t>
            </a:r>
          </a:p>
        </p:txBody>
      </p:sp>
      <p:sp>
        <p:nvSpPr>
          <p:cNvPr id="3" name="Content Placeholder 2"/>
          <p:cNvSpPr>
            <a:spLocks noGrp="1"/>
          </p:cNvSpPr>
          <p:nvPr>
            <p:ph idx="1"/>
          </p:nvPr>
        </p:nvSpPr>
        <p:spPr>
          <a:xfrm>
            <a:off x="957419" y="2057400"/>
            <a:ext cx="7704667" cy="3332816"/>
          </a:xfrm>
        </p:spPr>
        <p:txBody>
          <a:bodyPr>
            <a:normAutofit fontScale="77500" lnSpcReduction="20000"/>
          </a:bodyPr>
          <a:lstStyle/>
          <a:p>
            <a:r>
              <a:rPr lang="en-US" dirty="0"/>
              <a:t>Consulting Services</a:t>
            </a:r>
          </a:p>
          <a:p>
            <a:pPr lvl="1"/>
            <a:r>
              <a:rPr lang="en-US" dirty="0"/>
              <a:t>Library administration</a:t>
            </a:r>
          </a:p>
          <a:p>
            <a:pPr lvl="1"/>
            <a:r>
              <a:rPr lang="en-US" dirty="0"/>
              <a:t>Library law</a:t>
            </a:r>
          </a:p>
          <a:p>
            <a:pPr lvl="1"/>
            <a:r>
              <a:rPr lang="en-US" dirty="0"/>
              <a:t>Personnel</a:t>
            </a:r>
          </a:p>
          <a:p>
            <a:pPr lvl="2"/>
            <a:r>
              <a:rPr lang="en-US" dirty="0"/>
              <a:t>Director hiring</a:t>
            </a:r>
          </a:p>
          <a:p>
            <a:pPr lvl="1"/>
            <a:r>
              <a:rPr lang="en-US" dirty="0"/>
              <a:t>Literacy</a:t>
            </a:r>
          </a:p>
          <a:p>
            <a:pPr lvl="1"/>
            <a:r>
              <a:rPr lang="en-US" dirty="0"/>
              <a:t>Youth Services</a:t>
            </a:r>
          </a:p>
          <a:p>
            <a:pPr lvl="1"/>
            <a:r>
              <a:rPr lang="en-US" dirty="0"/>
              <a:t>Facilities/Space Planning</a:t>
            </a:r>
          </a:p>
          <a:p>
            <a:pPr lvl="1"/>
            <a:r>
              <a:rPr lang="en-US" dirty="0"/>
              <a:t>Technology</a:t>
            </a:r>
          </a:p>
          <a:p>
            <a:pPr lvl="1"/>
            <a:r>
              <a:rPr lang="en-US" dirty="0"/>
              <a:t>Board development</a:t>
            </a:r>
          </a:p>
          <a:p>
            <a:pPr lvl="1"/>
            <a:endParaRPr lang="en-US" dirty="0"/>
          </a:p>
        </p:txBody>
      </p:sp>
    </p:spTree>
    <p:extLst>
      <p:ext uri="{BB962C8B-B14F-4D97-AF65-F5344CB8AC3E}">
        <p14:creationId xmlns:p14="http://schemas.microsoft.com/office/powerpoint/2010/main" val="22988589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and Conflict of Interest</a:t>
            </a:r>
          </a:p>
        </p:txBody>
      </p:sp>
      <p:sp>
        <p:nvSpPr>
          <p:cNvPr id="3" name="Content Placeholder 2"/>
          <p:cNvSpPr>
            <a:spLocks noGrp="1"/>
          </p:cNvSpPr>
          <p:nvPr>
            <p:ph idx="1"/>
          </p:nvPr>
        </p:nvSpPr>
        <p:spPr>
          <a:xfrm>
            <a:off x="982133" y="2667000"/>
            <a:ext cx="7704667" cy="2514600"/>
          </a:xfrm>
        </p:spPr>
        <p:txBody>
          <a:bodyPr/>
          <a:lstStyle/>
          <a:p>
            <a:r>
              <a:rPr lang="en-US" dirty="0"/>
              <a:t>State Law Contained in Chapter 19 </a:t>
            </a:r>
          </a:p>
          <a:p>
            <a:pPr lvl="1"/>
            <a:r>
              <a:rPr lang="en-US" dirty="0"/>
              <a:t>Code of Ethics 19.59</a:t>
            </a:r>
          </a:p>
          <a:p>
            <a:r>
              <a:rPr lang="en-US" dirty="0"/>
              <a:t>Local Ethic Ordinances</a:t>
            </a:r>
          </a:p>
          <a:p>
            <a:r>
              <a:rPr lang="en-US" dirty="0"/>
              <a:t>Public Contracts </a:t>
            </a:r>
          </a:p>
        </p:txBody>
      </p:sp>
      <p:sp>
        <p:nvSpPr>
          <p:cNvPr id="4" name="Date Placeholder 3"/>
          <p:cNvSpPr>
            <a:spLocks noGrp="1"/>
          </p:cNvSpPr>
          <p:nvPr>
            <p:ph type="dt" sz="half" idx="10"/>
          </p:nvPr>
        </p:nvSpPr>
        <p:spPr/>
        <p:txBody>
          <a:bodyPr/>
          <a:lstStyle/>
          <a:p>
            <a:pPr>
              <a:defRPr/>
            </a:pPr>
            <a:fld id="{AAB3038B-8CE2-4105-8398-C182AB083F08}" type="datetime1">
              <a:rPr lang="en-US" smtClean="0"/>
              <a:t>8/4/2022</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80</a:t>
            </a:fld>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Freedom of Speech</a:t>
            </a:r>
          </a:p>
        </p:txBody>
      </p:sp>
      <p:sp>
        <p:nvSpPr>
          <p:cNvPr id="3" name="Content Placeholder 2"/>
          <p:cNvSpPr>
            <a:spLocks noGrp="1"/>
          </p:cNvSpPr>
          <p:nvPr>
            <p:ph idx="1"/>
          </p:nvPr>
        </p:nvSpPr>
        <p:spPr/>
        <p:txBody>
          <a:bodyPr>
            <a:normAutofit/>
          </a:bodyPr>
          <a:lstStyle/>
          <a:p>
            <a:r>
              <a:rPr lang="en-US" dirty="0"/>
              <a:t>Meeting Rooms</a:t>
            </a:r>
          </a:p>
          <a:p>
            <a:pPr lvl="1"/>
            <a:r>
              <a:rPr lang="en-US" dirty="0"/>
              <a:t>Can a public library's meeting room policy deny use for religious groups?</a:t>
            </a:r>
          </a:p>
          <a:p>
            <a:pPr lvl="2"/>
            <a:r>
              <a:rPr lang="en-US" sz="1800" dirty="0"/>
              <a:t>No. By making their meeting room available to local groups, the library has created a "designated public forum" and denial of use by religious groups would constitute a restriction on free speech.</a:t>
            </a:r>
          </a:p>
          <a:p>
            <a:pPr lvl="1"/>
            <a:r>
              <a:rPr lang="en-US" dirty="0"/>
              <a:t>Policy can include limits on the frequency of meetings, scheduling, and staff availability</a:t>
            </a:r>
          </a:p>
          <a:p>
            <a:pPr lvl="1"/>
            <a:endParaRPr lang="en-US" dirty="0"/>
          </a:p>
          <a:p>
            <a:endParaRPr lang="en-US" dirty="0"/>
          </a:p>
        </p:txBody>
      </p:sp>
      <p:sp>
        <p:nvSpPr>
          <p:cNvPr id="4" name="Date Placeholder 3"/>
          <p:cNvSpPr>
            <a:spLocks noGrp="1"/>
          </p:cNvSpPr>
          <p:nvPr>
            <p:ph type="dt" sz="half" idx="10"/>
          </p:nvPr>
        </p:nvSpPr>
        <p:spPr/>
        <p:txBody>
          <a:bodyPr/>
          <a:lstStyle/>
          <a:p>
            <a:pPr>
              <a:defRPr/>
            </a:pPr>
            <a:fld id="{42ECB848-6E47-4B55-B8F7-9BA30CE0EA53}" type="datetime1">
              <a:rPr lang="en-US" smtClean="0"/>
              <a:t>8/4/2022</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81</a:t>
            </a:fld>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Americans with Disabilities Act (ADA)</a:t>
            </a:r>
          </a:p>
        </p:txBody>
      </p:sp>
      <p:sp>
        <p:nvSpPr>
          <p:cNvPr id="3" name="Content Placeholder 2"/>
          <p:cNvSpPr>
            <a:spLocks noGrp="1"/>
          </p:cNvSpPr>
          <p:nvPr>
            <p:ph idx="1"/>
          </p:nvPr>
        </p:nvSpPr>
        <p:spPr>
          <a:xfrm>
            <a:off x="3429000" y="2971800"/>
            <a:ext cx="5257800" cy="3028016"/>
          </a:xfrm>
        </p:spPr>
        <p:txBody>
          <a:bodyPr/>
          <a:lstStyle/>
          <a:p>
            <a:r>
              <a:rPr lang="en-US" dirty="0"/>
              <a:t>Services</a:t>
            </a:r>
          </a:p>
          <a:p>
            <a:r>
              <a:rPr lang="en-US" dirty="0"/>
              <a:t>Facilities</a:t>
            </a:r>
          </a:p>
          <a:p>
            <a:r>
              <a:rPr lang="en-US" dirty="0"/>
              <a:t>Employment</a:t>
            </a:r>
          </a:p>
          <a:p>
            <a:endParaRPr lang="en-US" dirty="0"/>
          </a:p>
        </p:txBody>
      </p:sp>
      <p:sp>
        <p:nvSpPr>
          <p:cNvPr id="4" name="Date Placeholder 3"/>
          <p:cNvSpPr>
            <a:spLocks noGrp="1"/>
          </p:cNvSpPr>
          <p:nvPr>
            <p:ph type="dt" sz="half" idx="10"/>
          </p:nvPr>
        </p:nvSpPr>
        <p:spPr/>
        <p:txBody>
          <a:bodyPr/>
          <a:lstStyle/>
          <a:p>
            <a:pPr>
              <a:defRPr/>
            </a:pPr>
            <a:fld id="{C1B94767-42F4-4D93-B362-541A84BA44C7}" type="datetime1">
              <a:rPr lang="en-US" smtClean="0"/>
              <a:t>8/4/2022</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82</a:t>
            </a:fld>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ADA--Services</a:t>
            </a:r>
          </a:p>
        </p:txBody>
      </p:sp>
      <p:sp>
        <p:nvSpPr>
          <p:cNvPr id="3" name="Content Placeholder 2"/>
          <p:cNvSpPr>
            <a:spLocks noGrp="1"/>
          </p:cNvSpPr>
          <p:nvPr>
            <p:ph idx="1"/>
          </p:nvPr>
        </p:nvSpPr>
        <p:spPr>
          <a:xfrm>
            <a:off x="2590800" y="2209800"/>
            <a:ext cx="6096000" cy="3790016"/>
          </a:xfrm>
        </p:spPr>
        <p:txBody>
          <a:bodyPr>
            <a:normAutofit/>
          </a:bodyPr>
          <a:lstStyle/>
          <a:p>
            <a:r>
              <a:rPr lang="en-US" dirty="0"/>
              <a:t>Website </a:t>
            </a:r>
          </a:p>
          <a:p>
            <a:pPr lvl="1"/>
            <a:r>
              <a:rPr lang="en-US" dirty="0"/>
              <a:t>Accessible</a:t>
            </a:r>
          </a:p>
          <a:p>
            <a:r>
              <a:rPr lang="en-US" dirty="0"/>
              <a:t>Materials</a:t>
            </a:r>
          </a:p>
          <a:p>
            <a:pPr lvl="1"/>
            <a:r>
              <a:rPr lang="en-US" sz="2400" dirty="0"/>
              <a:t>Large Print</a:t>
            </a:r>
          </a:p>
          <a:p>
            <a:pPr lvl="1"/>
            <a:r>
              <a:rPr lang="en-US" sz="2400" dirty="0"/>
              <a:t>Close-captioned videos</a:t>
            </a:r>
          </a:p>
          <a:p>
            <a:pPr lvl="1"/>
            <a:r>
              <a:rPr lang="en-US" sz="2400" dirty="0"/>
              <a:t>Descriptive Videos</a:t>
            </a:r>
          </a:p>
          <a:p>
            <a:pPr lvl="1"/>
            <a:r>
              <a:rPr lang="en-US" sz="2400" dirty="0"/>
              <a:t>Braille</a:t>
            </a:r>
          </a:p>
        </p:txBody>
      </p:sp>
      <p:sp>
        <p:nvSpPr>
          <p:cNvPr id="4" name="Date Placeholder 3"/>
          <p:cNvSpPr>
            <a:spLocks noGrp="1"/>
          </p:cNvSpPr>
          <p:nvPr>
            <p:ph type="dt" sz="half" idx="10"/>
          </p:nvPr>
        </p:nvSpPr>
        <p:spPr/>
        <p:txBody>
          <a:bodyPr/>
          <a:lstStyle/>
          <a:p>
            <a:pPr>
              <a:defRPr/>
            </a:pPr>
            <a:fld id="{53954AA4-6F7D-43AA-8593-30DC908FA71F}" type="datetime1">
              <a:rPr lang="en-US" smtClean="0"/>
              <a:t>8/4/2022</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83</a:t>
            </a:fld>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ADA--Services</a:t>
            </a:r>
          </a:p>
        </p:txBody>
      </p:sp>
      <p:sp>
        <p:nvSpPr>
          <p:cNvPr id="3" name="Content Placeholder 2"/>
          <p:cNvSpPr>
            <a:spLocks noGrp="1"/>
          </p:cNvSpPr>
          <p:nvPr>
            <p:ph idx="1"/>
          </p:nvPr>
        </p:nvSpPr>
        <p:spPr>
          <a:xfrm>
            <a:off x="3048000" y="2590800"/>
            <a:ext cx="5638800" cy="3409016"/>
          </a:xfrm>
        </p:spPr>
        <p:txBody>
          <a:bodyPr>
            <a:normAutofit lnSpcReduction="10000"/>
          </a:bodyPr>
          <a:lstStyle/>
          <a:p>
            <a:r>
              <a:rPr lang="en-US" dirty="0"/>
              <a:t>Equipment</a:t>
            </a:r>
          </a:p>
          <a:p>
            <a:pPr lvl="1"/>
            <a:r>
              <a:rPr lang="en-US" sz="2400" dirty="0"/>
              <a:t>Assistive Devices for Computers</a:t>
            </a:r>
          </a:p>
          <a:p>
            <a:pPr lvl="1"/>
            <a:r>
              <a:rPr lang="en-US" sz="2400" dirty="0"/>
              <a:t>Larger Screen Monitors</a:t>
            </a:r>
          </a:p>
          <a:p>
            <a:pPr lvl="1"/>
            <a:r>
              <a:rPr lang="en-US" sz="2400" dirty="0"/>
              <a:t>Lighting</a:t>
            </a:r>
          </a:p>
          <a:p>
            <a:r>
              <a:rPr lang="en-US" dirty="0"/>
              <a:t>Programs</a:t>
            </a:r>
          </a:p>
          <a:p>
            <a:pPr lvl="1"/>
            <a:r>
              <a:rPr lang="en-US" sz="2400" dirty="0"/>
              <a:t>Sound Amplification</a:t>
            </a:r>
          </a:p>
          <a:p>
            <a:pPr lvl="1"/>
            <a:r>
              <a:rPr lang="en-US" sz="2400" dirty="0"/>
              <a:t>Sign Language Interpreter</a:t>
            </a:r>
          </a:p>
        </p:txBody>
      </p:sp>
      <p:sp>
        <p:nvSpPr>
          <p:cNvPr id="4" name="Date Placeholder 3"/>
          <p:cNvSpPr>
            <a:spLocks noGrp="1"/>
          </p:cNvSpPr>
          <p:nvPr>
            <p:ph type="dt" sz="half" idx="10"/>
          </p:nvPr>
        </p:nvSpPr>
        <p:spPr/>
        <p:txBody>
          <a:bodyPr/>
          <a:lstStyle/>
          <a:p>
            <a:pPr>
              <a:defRPr/>
            </a:pPr>
            <a:fld id="{E15E8F8D-7AAC-4E55-A763-53565543C892}" type="datetime1">
              <a:rPr lang="en-US" smtClean="0"/>
              <a:t>8/4/2022</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84</a:t>
            </a:fld>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ADA--Facilities</a:t>
            </a:r>
          </a:p>
        </p:txBody>
      </p:sp>
      <p:sp>
        <p:nvSpPr>
          <p:cNvPr id="3" name="Content Placeholder 2"/>
          <p:cNvSpPr>
            <a:spLocks noGrp="1"/>
          </p:cNvSpPr>
          <p:nvPr>
            <p:ph idx="1"/>
          </p:nvPr>
        </p:nvSpPr>
        <p:spPr/>
        <p:txBody>
          <a:bodyPr>
            <a:normAutofit fontScale="92500" lnSpcReduction="20000"/>
          </a:bodyPr>
          <a:lstStyle/>
          <a:p>
            <a:r>
              <a:rPr lang="en-US" dirty="0"/>
              <a:t>Building Exterior</a:t>
            </a:r>
          </a:p>
          <a:p>
            <a:pPr lvl="1"/>
            <a:r>
              <a:rPr lang="en-US" dirty="0"/>
              <a:t>Doors</a:t>
            </a:r>
          </a:p>
          <a:p>
            <a:pPr lvl="2"/>
            <a:r>
              <a:rPr lang="en-US" dirty="0"/>
              <a:t>Automatic opener not required, must have limited pressure to open</a:t>
            </a:r>
          </a:p>
          <a:p>
            <a:pPr lvl="1"/>
            <a:r>
              <a:rPr lang="en-US" dirty="0"/>
              <a:t>Ramps</a:t>
            </a:r>
          </a:p>
          <a:p>
            <a:pPr lvl="2"/>
            <a:r>
              <a:rPr lang="en-US" dirty="0"/>
              <a:t>Slope of ramp 1:12</a:t>
            </a:r>
          </a:p>
          <a:p>
            <a:pPr lvl="2"/>
            <a:r>
              <a:rPr lang="en-US" dirty="0"/>
              <a:t>Landings at top and change of direction -- 5’ x 5’</a:t>
            </a:r>
          </a:p>
          <a:p>
            <a:pPr lvl="2"/>
            <a:r>
              <a:rPr lang="en-US" dirty="0"/>
              <a:t>Handrails if longer than 6’</a:t>
            </a:r>
          </a:p>
          <a:p>
            <a:pPr lvl="1"/>
            <a:r>
              <a:rPr lang="en-US" dirty="0"/>
              <a:t>Parking</a:t>
            </a:r>
          </a:p>
          <a:p>
            <a:pPr lvl="2"/>
            <a:r>
              <a:rPr lang="en-US" dirty="0"/>
              <a:t>Must have 1 van accessible </a:t>
            </a:r>
          </a:p>
        </p:txBody>
      </p:sp>
      <p:sp>
        <p:nvSpPr>
          <p:cNvPr id="4" name="Date Placeholder 3"/>
          <p:cNvSpPr>
            <a:spLocks noGrp="1"/>
          </p:cNvSpPr>
          <p:nvPr>
            <p:ph type="dt" sz="half" idx="10"/>
          </p:nvPr>
        </p:nvSpPr>
        <p:spPr/>
        <p:txBody>
          <a:bodyPr/>
          <a:lstStyle/>
          <a:p>
            <a:pPr>
              <a:defRPr/>
            </a:pPr>
            <a:fld id="{FED4C2C1-775F-48DC-B26E-438C303287DF}" type="datetime1">
              <a:rPr lang="en-US" smtClean="0"/>
              <a:t>8/4/2022</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85</a:t>
            </a:fld>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ADA--Facilities</a:t>
            </a:r>
          </a:p>
        </p:txBody>
      </p:sp>
      <p:pic>
        <p:nvPicPr>
          <p:cNvPr id="6" name="Content Placeholder 5" descr="C:\Users\thompson\AppData\Local\Microsoft\Windows\Temporary Internet Files\Content.IE5\WKX6YKGT\MP900432711[1].jpg"/>
          <p:cNvPicPr>
            <a:picLocks noGrp="1"/>
          </p:cNvPicPr>
          <p:nvPr>
            <p:ph idx="1"/>
          </p:nvPr>
        </p:nvPicPr>
        <p:blipFill>
          <a:blip r:embed="rId2" cstate="print"/>
          <a:stretch>
            <a:fillRect/>
          </a:stretch>
        </p:blipFill>
        <p:spPr bwMode="auto">
          <a:xfrm>
            <a:off x="2614699" y="2667000"/>
            <a:ext cx="4440064" cy="3332163"/>
          </a:xfrm>
          <a:prstGeom prst="rect">
            <a:avLst/>
          </a:prstGeom>
          <a:noFill/>
          <a:ln w="9525">
            <a:noFill/>
            <a:miter lim="800000"/>
            <a:headEnd/>
            <a:tailEnd/>
          </a:ln>
        </p:spPr>
      </p:pic>
      <p:sp>
        <p:nvSpPr>
          <p:cNvPr id="3" name="Date Placeholder 2"/>
          <p:cNvSpPr>
            <a:spLocks noGrp="1"/>
          </p:cNvSpPr>
          <p:nvPr>
            <p:ph type="dt" sz="half" idx="10"/>
          </p:nvPr>
        </p:nvSpPr>
        <p:spPr/>
        <p:txBody>
          <a:bodyPr/>
          <a:lstStyle/>
          <a:p>
            <a:pPr>
              <a:defRPr/>
            </a:pPr>
            <a:fld id="{42B38EEA-6D53-4EA1-8740-DE3B44EF869E}" type="datetime1">
              <a:rPr lang="en-US" smtClean="0"/>
              <a:t>8/4/2022</a:t>
            </a:fld>
            <a:endParaRPr lang="en-US" dirty="0"/>
          </a:p>
        </p:txBody>
      </p:sp>
      <p:sp>
        <p:nvSpPr>
          <p:cNvPr id="4" name="Slide Number Placeholder 3"/>
          <p:cNvSpPr>
            <a:spLocks noGrp="1"/>
          </p:cNvSpPr>
          <p:nvPr>
            <p:ph type="sldNum" sz="quarter" idx="12"/>
          </p:nvPr>
        </p:nvSpPr>
        <p:spPr/>
        <p:txBody>
          <a:bodyPr/>
          <a:lstStyle/>
          <a:p>
            <a:pPr>
              <a:defRPr/>
            </a:pPr>
            <a:fld id="{36DED209-CC39-44E3-9A22-A01EBA7B1507}" type="slidenum">
              <a:rPr lang="en-US" smtClean="0"/>
              <a:pPr>
                <a:defRPr/>
              </a:pPr>
              <a:t>86</a:t>
            </a:fld>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ADA--Facilities</a:t>
            </a:r>
          </a:p>
        </p:txBody>
      </p:sp>
      <p:sp>
        <p:nvSpPr>
          <p:cNvPr id="3" name="Content Placeholder 2"/>
          <p:cNvSpPr>
            <a:spLocks noGrp="1"/>
          </p:cNvSpPr>
          <p:nvPr>
            <p:ph idx="1"/>
          </p:nvPr>
        </p:nvSpPr>
        <p:spPr/>
        <p:txBody>
          <a:bodyPr>
            <a:normAutofit lnSpcReduction="10000"/>
          </a:bodyPr>
          <a:lstStyle/>
          <a:p>
            <a:r>
              <a:rPr lang="en-US" dirty="0"/>
              <a:t>Building Interior</a:t>
            </a:r>
          </a:p>
          <a:p>
            <a:pPr lvl="1"/>
            <a:r>
              <a:rPr lang="en-US" dirty="0"/>
              <a:t>Aisle width 36” minimum</a:t>
            </a:r>
          </a:p>
          <a:p>
            <a:pPr lvl="1"/>
            <a:r>
              <a:rPr lang="en-US" dirty="0"/>
              <a:t>Shelf height no limit except for magazines (side reach 54”; front reach 48”)</a:t>
            </a:r>
          </a:p>
          <a:p>
            <a:pPr lvl="1"/>
            <a:r>
              <a:rPr lang="en-US" dirty="0"/>
              <a:t>Accessible seating (5% with minimum of 1)</a:t>
            </a:r>
          </a:p>
          <a:p>
            <a:pPr lvl="1"/>
            <a:r>
              <a:rPr lang="en-US" dirty="0"/>
              <a:t>Desk height (28”-34”)</a:t>
            </a:r>
          </a:p>
          <a:p>
            <a:pPr lvl="1"/>
            <a:r>
              <a:rPr lang="en-US" dirty="0"/>
              <a:t>Braille required on permanent signage</a:t>
            </a:r>
          </a:p>
          <a:p>
            <a:pPr lvl="1"/>
            <a:r>
              <a:rPr lang="en-US" dirty="0"/>
              <a:t>Restrooms (sink height, turning radius, fixtures)</a:t>
            </a:r>
          </a:p>
        </p:txBody>
      </p:sp>
      <p:sp>
        <p:nvSpPr>
          <p:cNvPr id="4" name="Date Placeholder 3"/>
          <p:cNvSpPr>
            <a:spLocks noGrp="1"/>
          </p:cNvSpPr>
          <p:nvPr>
            <p:ph type="dt" sz="half" idx="10"/>
          </p:nvPr>
        </p:nvSpPr>
        <p:spPr/>
        <p:txBody>
          <a:bodyPr/>
          <a:lstStyle/>
          <a:p>
            <a:pPr>
              <a:defRPr/>
            </a:pPr>
            <a:fld id="{54616CFA-54AB-4E12-9623-63467FD0A379}" type="datetime1">
              <a:rPr lang="en-US" smtClean="0"/>
              <a:t>8/4/2022</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87</a:t>
            </a:fld>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ADA--Facilities</a:t>
            </a:r>
          </a:p>
        </p:txBody>
      </p:sp>
      <p:pic>
        <p:nvPicPr>
          <p:cNvPr id="4" name="Content Placeholder 3" descr="Figure 56 - Stacks of the ADA Accessibility Guidelines for Buildings and Facilit"/>
          <p:cNvPicPr>
            <a:picLocks noGrp="1"/>
          </p:cNvPicPr>
          <p:nvPr>
            <p:ph idx="1"/>
          </p:nvPr>
        </p:nvPicPr>
        <p:blipFill>
          <a:blip r:embed="rId2" cstate="print"/>
          <a:srcRect/>
          <a:stretch>
            <a:fillRect/>
          </a:stretch>
        </p:blipFill>
        <p:spPr bwMode="auto">
          <a:xfrm>
            <a:off x="3581400" y="2286000"/>
            <a:ext cx="3810000" cy="3962400"/>
          </a:xfrm>
          <a:prstGeom prst="rect">
            <a:avLst/>
          </a:prstGeom>
          <a:noFill/>
          <a:ln w="9525">
            <a:noFill/>
            <a:miter lim="800000"/>
            <a:headEnd/>
            <a:tailEnd/>
          </a:ln>
        </p:spPr>
      </p:pic>
      <p:sp>
        <p:nvSpPr>
          <p:cNvPr id="3" name="Date Placeholder 2"/>
          <p:cNvSpPr>
            <a:spLocks noGrp="1"/>
          </p:cNvSpPr>
          <p:nvPr>
            <p:ph type="dt" sz="half" idx="10"/>
          </p:nvPr>
        </p:nvSpPr>
        <p:spPr/>
        <p:txBody>
          <a:bodyPr/>
          <a:lstStyle/>
          <a:p>
            <a:pPr>
              <a:defRPr/>
            </a:pPr>
            <a:fld id="{09FC9DC7-96CB-4719-AD14-B5FFAA8F87BB}" type="datetime1">
              <a:rPr lang="en-US" smtClean="0"/>
              <a:t>8/4/2022</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88</a:t>
            </a:fld>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ADA--Employment</a:t>
            </a:r>
          </a:p>
        </p:txBody>
      </p:sp>
      <p:sp>
        <p:nvSpPr>
          <p:cNvPr id="3" name="Content Placeholder 2"/>
          <p:cNvSpPr>
            <a:spLocks noGrp="1"/>
          </p:cNvSpPr>
          <p:nvPr>
            <p:ph idx="1"/>
          </p:nvPr>
        </p:nvSpPr>
        <p:spPr/>
        <p:txBody>
          <a:bodyPr>
            <a:normAutofit fontScale="77500" lnSpcReduction="20000"/>
          </a:bodyPr>
          <a:lstStyle/>
          <a:p>
            <a:r>
              <a:rPr lang="en-US" dirty="0"/>
              <a:t>Review job descriptions for essential job functions</a:t>
            </a:r>
          </a:p>
          <a:p>
            <a:r>
              <a:rPr lang="en-US" dirty="0"/>
              <a:t>Reasonable accommodation</a:t>
            </a:r>
          </a:p>
          <a:p>
            <a:pPr lvl="1"/>
            <a:r>
              <a:rPr lang="en-US" sz="2000" dirty="0"/>
              <a:t>providing or modifying equipment or devices, </a:t>
            </a:r>
          </a:p>
          <a:p>
            <a:pPr lvl="1"/>
            <a:r>
              <a:rPr lang="en-US" sz="2000" dirty="0"/>
              <a:t>job restructuring, </a:t>
            </a:r>
          </a:p>
          <a:p>
            <a:pPr lvl="1"/>
            <a:r>
              <a:rPr lang="en-US" sz="2000" dirty="0"/>
              <a:t>part-time or modified work schedules, </a:t>
            </a:r>
          </a:p>
          <a:p>
            <a:pPr lvl="1"/>
            <a:r>
              <a:rPr lang="en-US" sz="2000" dirty="0"/>
              <a:t>reassignment to a vacant position, </a:t>
            </a:r>
          </a:p>
          <a:p>
            <a:pPr lvl="1"/>
            <a:r>
              <a:rPr lang="en-US" sz="2000" dirty="0"/>
              <a:t>adjusting or modifying examinations, training materials, or policies, </a:t>
            </a:r>
          </a:p>
          <a:p>
            <a:pPr lvl="1"/>
            <a:r>
              <a:rPr lang="en-US" sz="2000" dirty="0"/>
              <a:t>providing readers and interpreters, and </a:t>
            </a:r>
          </a:p>
          <a:p>
            <a:pPr lvl="1"/>
            <a:r>
              <a:rPr lang="en-US" sz="2000" dirty="0"/>
              <a:t>making the workplace readily accessible to and usable by people with disabilities.</a:t>
            </a:r>
          </a:p>
          <a:p>
            <a:pPr lvl="1"/>
            <a:endParaRPr lang="en-US" dirty="0"/>
          </a:p>
        </p:txBody>
      </p:sp>
      <p:sp>
        <p:nvSpPr>
          <p:cNvPr id="4" name="Date Placeholder 3"/>
          <p:cNvSpPr>
            <a:spLocks noGrp="1"/>
          </p:cNvSpPr>
          <p:nvPr>
            <p:ph type="dt" sz="half" idx="10"/>
          </p:nvPr>
        </p:nvSpPr>
        <p:spPr/>
        <p:txBody>
          <a:bodyPr/>
          <a:lstStyle/>
          <a:p>
            <a:pPr>
              <a:defRPr/>
            </a:pPr>
            <a:fld id="{954154C0-E19F-4A98-802D-39EBF5441C8C}" type="datetime1">
              <a:rPr lang="en-US" smtClean="0"/>
              <a:t>8/4/2022</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89</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dirty="0"/>
              <a:t>Roles and Responsibilities of Library Boards</a:t>
            </a:r>
          </a:p>
        </p:txBody>
      </p:sp>
      <p:sp>
        <p:nvSpPr>
          <p:cNvPr id="5123" name="Content Placeholder 2"/>
          <p:cNvSpPr>
            <a:spLocks noGrp="1"/>
          </p:cNvSpPr>
          <p:nvPr>
            <p:ph idx="1"/>
          </p:nvPr>
        </p:nvSpPr>
        <p:spPr/>
        <p:txBody>
          <a:bodyPr>
            <a:normAutofit fontScale="77500" lnSpcReduction="20000"/>
          </a:bodyPr>
          <a:lstStyle/>
          <a:p>
            <a:pPr eaLnBrk="1" hangingPunct="1"/>
            <a:r>
              <a:rPr lang="en-US" sz="2800" dirty="0"/>
              <a:t>Library board has varied roles and responsibilities as defined by State Statute Chapter  43 and guided by Trustee Essentials: A Handbook for Wisconsin Public Library Trustees</a:t>
            </a:r>
          </a:p>
          <a:p>
            <a:pPr lvl="1" eaLnBrk="1" hangingPunct="1"/>
            <a:r>
              <a:rPr lang="en-US" sz="2000" dirty="0"/>
              <a:t>Exclusive control of all library expenditures</a:t>
            </a:r>
          </a:p>
          <a:p>
            <a:pPr lvl="1" eaLnBrk="1" hangingPunct="1"/>
            <a:r>
              <a:rPr lang="en-US" sz="2000" dirty="0"/>
              <a:t>Supervising the administration of the library and appointing a library director</a:t>
            </a:r>
          </a:p>
          <a:p>
            <a:pPr lvl="1" eaLnBrk="1" hangingPunct="1"/>
            <a:r>
              <a:rPr lang="en-US" sz="2000" dirty="0"/>
              <a:t>Prescribing the duties and compensation of all library employees</a:t>
            </a:r>
          </a:p>
          <a:p>
            <a:pPr lvl="1" eaLnBrk="1" hangingPunct="1"/>
            <a:r>
              <a:rPr lang="en-US" sz="2000" dirty="0"/>
              <a:t>Purchasing of a library site and the erection of the library building when authorized</a:t>
            </a:r>
          </a:p>
          <a:p>
            <a:pPr lvl="1" eaLnBrk="1" hangingPunct="1"/>
            <a:r>
              <a:rPr lang="en-US" sz="2000" dirty="0"/>
              <a:t>Exclusive control of all lands, buildings, money, and property acquired or leased by the municipality for library purposes</a:t>
            </a:r>
          </a:p>
          <a:p>
            <a:pPr lvl="1" eaLnBrk="1" hangingPunct="1"/>
            <a:endParaRPr lang="en-US" dirty="0"/>
          </a:p>
          <a:p>
            <a:pPr lvl="1" eaLnBrk="1" hangingPunct="1"/>
            <a:endParaRPr lang="en-US" dirty="0"/>
          </a:p>
        </p:txBody>
      </p:sp>
      <p:sp>
        <p:nvSpPr>
          <p:cNvPr id="2" name="Date Placeholder 1"/>
          <p:cNvSpPr>
            <a:spLocks noGrp="1"/>
          </p:cNvSpPr>
          <p:nvPr>
            <p:ph type="dt" sz="half" idx="10"/>
          </p:nvPr>
        </p:nvSpPr>
        <p:spPr/>
        <p:txBody>
          <a:bodyPr/>
          <a:lstStyle/>
          <a:p>
            <a:pPr>
              <a:defRPr/>
            </a:pPr>
            <a:fld id="{1DEA676B-1FA7-4EF5-A0EB-5F33B14960B5}" type="datetime1">
              <a:rPr lang="en-US" smtClean="0"/>
              <a:t>8/4/2022</a:t>
            </a:fld>
            <a:endParaRPr lang="en-US" dirty="0"/>
          </a:p>
        </p:txBody>
      </p:sp>
      <p:sp>
        <p:nvSpPr>
          <p:cNvPr id="3" name="Slide Number Placeholder 2"/>
          <p:cNvSpPr>
            <a:spLocks noGrp="1"/>
          </p:cNvSpPr>
          <p:nvPr>
            <p:ph type="sldNum" sz="quarter" idx="12"/>
          </p:nvPr>
        </p:nvSpPr>
        <p:spPr/>
        <p:txBody>
          <a:bodyPr/>
          <a:lstStyle/>
          <a:p>
            <a:pPr>
              <a:defRPr/>
            </a:pPr>
            <a:fld id="{36DED209-CC39-44E3-9A22-A01EBA7B1507}" type="slidenum">
              <a:rPr lang="en-US" smtClean="0"/>
              <a:pPr>
                <a:defRPr/>
              </a:pPr>
              <a:t>9</a:t>
            </a:fld>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982133" y="1981200"/>
            <a:ext cx="8009466" cy="4419600"/>
          </a:xfrm>
        </p:spPr>
        <p:txBody>
          <a:bodyPr>
            <a:normAutofit fontScale="92500" lnSpcReduction="20000"/>
          </a:bodyPr>
          <a:lstStyle/>
          <a:p>
            <a:r>
              <a:rPr lang="en-US" sz="2400" dirty="0"/>
              <a:t>IFLS Trustee Resource Page </a:t>
            </a:r>
            <a:r>
              <a:rPr lang="en-US" dirty="0">
                <a:hlinkClick r:id="rId2"/>
              </a:rPr>
              <a:t>http://www.iflsweb.org/trustees</a:t>
            </a:r>
            <a:endParaRPr lang="en-US" sz="2400" dirty="0"/>
          </a:p>
          <a:p>
            <a:r>
              <a:rPr lang="en-US" sz="2400" dirty="0"/>
              <a:t>Tools and Resources for Public Library Directors and Board </a:t>
            </a:r>
            <a:r>
              <a:rPr lang="en-US" dirty="0"/>
              <a:t>Members </a:t>
            </a:r>
            <a:r>
              <a:rPr lang="en-US" dirty="0">
                <a:hlinkClick r:id="rId3"/>
              </a:rPr>
              <a:t>https://dpi.wi.gov/libraries/public-libraries</a:t>
            </a:r>
            <a:endParaRPr lang="en-US" dirty="0"/>
          </a:p>
          <a:p>
            <a:r>
              <a:rPr lang="en-US" dirty="0"/>
              <a:t>Trustee </a:t>
            </a:r>
            <a:r>
              <a:rPr lang="en-US" sz="2400" dirty="0"/>
              <a:t>Essentials </a:t>
            </a:r>
            <a:r>
              <a:rPr lang="en-US" dirty="0">
                <a:hlinkClick r:id="rId4"/>
              </a:rPr>
              <a:t>http://dpi.wi.gov/pld/boards-directors/trustee-essentials-handbook</a:t>
            </a:r>
            <a:r>
              <a:rPr lang="en-US" dirty="0"/>
              <a:t> </a:t>
            </a:r>
          </a:p>
          <a:p>
            <a:r>
              <a:rPr lang="en-US" sz="2400" dirty="0"/>
              <a:t>Wisconsin </a:t>
            </a:r>
            <a:r>
              <a:rPr lang="en-US" dirty="0"/>
              <a:t>Policy Resources (Site currently unavailable)</a:t>
            </a:r>
            <a:endParaRPr lang="en-US" sz="2400" dirty="0"/>
          </a:p>
          <a:p>
            <a:r>
              <a:rPr lang="en-US" sz="2400" dirty="0"/>
              <a:t>Wisconsin State Statute Chapter 43 Libraries </a:t>
            </a:r>
            <a:r>
              <a:rPr lang="en-US" dirty="0">
                <a:hlinkClick r:id="rId5"/>
              </a:rPr>
              <a:t>http://docs.legis.wisconsin.gov/statutes/statutes/43.pdf</a:t>
            </a:r>
            <a:endParaRPr lang="en-US" dirty="0"/>
          </a:p>
          <a:p>
            <a:r>
              <a:rPr lang="en-US" dirty="0"/>
              <a:t>Wisconsin </a:t>
            </a:r>
            <a:r>
              <a:rPr lang="en-US" sz="2400" dirty="0"/>
              <a:t>Public Library Standards </a:t>
            </a:r>
            <a:r>
              <a:rPr lang="en-US" dirty="0">
                <a:hlinkClick r:id="rId6"/>
              </a:rPr>
              <a:t>https://dpi.wi.gov/sites/default/files/imce/libraries/Publib/Gov-Admin/Wisconsin_Public_Library_Standards_6th_edition_2018_FINAL.pdf</a:t>
            </a:r>
            <a:r>
              <a:rPr lang="en-US" dirty="0"/>
              <a:t> </a:t>
            </a:r>
            <a:endParaRPr lang="en-US" sz="2400" dirty="0"/>
          </a:p>
        </p:txBody>
      </p:sp>
      <p:sp>
        <p:nvSpPr>
          <p:cNvPr id="4" name="Date Placeholder 3"/>
          <p:cNvSpPr>
            <a:spLocks noGrp="1"/>
          </p:cNvSpPr>
          <p:nvPr>
            <p:ph type="dt" sz="half" idx="10"/>
          </p:nvPr>
        </p:nvSpPr>
        <p:spPr/>
        <p:txBody>
          <a:bodyPr/>
          <a:lstStyle/>
          <a:p>
            <a:pPr>
              <a:defRPr/>
            </a:pPr>
            <a:fld id="{138B784A-003F-4C80-98FD-C6B377E34B4A}" type="datetime1">
              <a:rPr lang="en-US" smtClean="0"/>
              <a:t>8/4/2022</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90</a:t>
            </a:fld>
            <a:endParaRPr lang="en-US" dirty="0"/>
          </a:p>
        </p:txBody>
      </p:sp>
    </p:spTree>
    <p:extLst>
      <p:ext uri="{BB962C8B-B14F-4D97-AF65-F5344CB8AC3E}">
        <p14:creationId xmlns:p14="http://schemas.microsoft.com/office/powerpoint/2010/main" val="429355736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Meeting Resources</a:t>
            </a:r>
          </a:p>
        </p:txBody>
      </p:sp>
      <p:sp>
        <p:nvSpPr>
          <p:cNvPr id="3" name="Content Placeholder 2"/>
          <p:cNvSpPr>
            <a:spLocks noGrp="1"/>
          </p:cNvSpPr>
          <p:nvPr>
            <p:ph idx="1"/>
          </p:nvPr>
        </p:nvSpPr>
        <p:spPr>
          <a:xfrm>
            <a:off x="982133" y="2133600"/>
            <a:ext cx="7704667" cy="4191000"/>
          </a:xfrm>
        </p:spPr>
        <p:txBody>
          <a:bodyPr>
            <a:normAutofit/>
          </a:bodyPr>
          <a:lstStyle/>
          <a:p>
            <a:r>
              <a:rPr lang="en-US" sz="2000" dirty="0"/>
              <a:t>Chapter 19 General Duties of Public Officials </a:t>
            </a:r>
            <a:r>
              <a:rPr lang="en-US" sz="2000" dirty="0">
                <a:hlinkClick r:id="rId2"/>
              </a:rPr>
              <a:t>http://legis.wisconsin.gov/statutes/Stat0019.pdf</a:t>
            </a:r>
            <a:endParaRPr lang="en-US" sz="2000" dirty="0"/>
          </a:p>
          <a:p>
            <a:r>
              <a:rPr lang="en-US" sz="2000" dirty="0"/>
              <a:t>Wisconsin Trustee Essential #14 </a:t>
            </a:r>
            <a:r>
              <a:rPr lang="en-US" sz="2000" dirty="0">
                <a:hlinkClick r:id="rId3"/>
              </a:rPr>
              <a:t>http://dpi.wi.gov/sites/default/files/imce/pld/pdf/TE14.pdf</a:t>
            </a:r>
            <a:endParaRPr lang="en-US" sz="2000" dirty="0"/>
          </a:p>
          <a:p>
            <a:r>
              <a:rPr lang="en-US" sz="2000" dirty="0"/>
              <a:t>DPI  Open Meetings </a:t>
            </a:r>
            <a:r>
              <a:rPr lang="en-US" sz="2000" dirty="0">
                <a:hlinkClick r:id="rId4"/>
              </a:rPr>
              <a:t>https://dpi.wi.gov/libraries/public-libraries/legal</a:t>
            </a:r>
            <a:r>
              <a:rPr lang="en-US" sz="2000" dirty="0"/>
              <a:t> </a:t>
            </a:r>
          </a:p>
          <a:p>
            <a:r>
              <a:rPr lang="en-US" sz="2000" dirty="0"/>
              <a:t>Department of Justice Compliance Guide </a:t>
            </a:r>
            <a:r>
              <a:rPr lang="en-US" sz="2000" dirty="0">
                <a:hlinkClick r:id="rId5"/>
              </a:rPr>
              <a:t>https://www.doj.state.wi.us/sites/default/files/office-open-government/Resources/OML-GUIDE.pdf</a:t>
            </a:r>
            <a:endParaRPr lang="en-US" sz="2000" dirty="0"/>
          </a:p>
          <a:p>
            <a:r>
              <a:rPr lang="en-US" sz="2000" dirty="0"/>
              <a:t>League of Wisconsin Municipalities Governing Bodies: Open Meeting Law </a:t>
            </a:r>
            <a:r>
              <a:rPr lang="en-US" sz="2000" dirty="0">
                <a:hlinkClick r:id="rId6"/>
              </a:rPr>
              <a:t>http://www.lwm-info.org/957/Open-Meetings-Law</a:t>
            </a:r>
            <a:r>
              <a:rPr lang="en-US" sz="2000" dirty="0"/>
              <a:t> </a:t>
            </a:r>
            <a:endParaRPr lang="en-US" dirty="0"/>
          </a:p>
        </p:txBody>
      </p:sp>
      <p:sp>
        <p:nvSpPr>
          <p:cNvPr id="4" name="Date Placeholder 3"/>
          <p:cNvSpPr>
            <a:spLocks noGrp="1"/>
          </p:cNvSpPr>
          <p:nvPr>
            <p:ph type="dt" sz="half" idx="10"/>
          </p:nvPr>
        </p:nvSpPr>
        <p:spPr/>
        <p:txBody>
          <a:bodyPr/>
          <a:lstStyle/>
          <a:p>
            <a:pPr>
              <a:defRPr/>
            </a:pPr>
            <a:fld id="{888DA046-3677-4240-859F-73E8B570B3DA}" type="datetime1">
              <a:rPr lang="en-US" smtClean="0"/>
              <a:t>8/4/2022</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91</a:t>
            </a:fld>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Records Resources</a:t>
            </a:r>
          </a:p>
        </p:txBody>
      </p:sp>
      <p:sp>
        <p:nvSpPr>
          <p:cNvPr id="3" name="Content Placeholder 2"/>
          <p:cNvSpPr>
            <a:spLocks noGrp="1"/>
          </p:cNvSpPr>
          <p:nvPr>
            <p:ph idx="1"/>
          </p:nvPr>
        </p:nvSpPr>
        <p:spPr>
          <a:xfrm>
            <a:off x="982133" y="2265043"/>
            <a:ext cx="7704667" cy="3810000"/>
          </a:xfrm>
        </p:spPr>
        <p:txBody>
          <a:bodyPr>
            <a:normAutofit fontScale="92500" lnSpcReduction="10000"/>
          </a:bodyPr>
          <a:lstStyle/>
          <a:p>
            <a:r>
              <a:rPr lang="en-US" sz="2000" dirty="0"/>
              <a:t>Trustee Essential #15 </a:t>
            </a:r>
            <a:r>
              <a:rPr lang="en-US" sz="2000" dirty="0">
                <a:hlinkClick r:id="rId2"/>
              </a:rPr>
              <a:t>http://dpi.wi.gov/sites/default/files/imce/pld/pdf/TE15.pdf</a:t>
            </a:r>
            <a:r>
              <a:rPr lang="en-US" sz="2000" dirty="0"/>
              <a:t> </a:t>
            </a:r>
          </a:p>
          <a:p>
            <a:r>
              <a:rPr lang="en-US" sz="2000" dirty="0"/>
              <a:t>DPI Wisconsin’s Public Records Law </a:t>
            </a:r>
            <a:r>
              <a:rPr lang="en-US" sz="2000" dirty="0">
                <a:hlinkClick r:id="rId3"/>
              </a:rPr>
              <a:t>https://dpi.wi.gov/libraries/public-libraries/legal</a:t>
            </a:r>
            <a:r>
              <a:rPr lang="en-US" sz="2000" dirty="0"/>
              <a:t> </a:t>
            </a:r>
          </a:p>
          <a:p>
            <a:r>
              <a:rPr lang="en-US" sz="2000" dirty="0"/>
              <a:t>Records Retention Schedule for Wisconsin Public Libraries </a:t>
            </a:r>
            <a:r>
              <a:rPr lang="en-US" sz="2000" dirty="0">
                <a:hlinkClick r:id="rId3"/>
              </a:rPr>
              <a:t>https://dpi.wi.gov/libraries/public-libraries/legal</a:t>
            </a:r>
            <a:endParaRPr lang="en-US" sz="2000" dirty="0"/>
          </a:p>
          <a:p>
            <a:r>
              <a:rPr lang="en-US" sz="2000" dirty="0"/>
              <a:t>Department of Justice Compliance Guide </a:t>
            </a:r>
            <a:r>
              <a:rPr lang="en-US" sz="2000" dirty="0">
                <a:hlinkClick r:id="rId4"/>
              </a:rPr>
              <a:t>https://www.doj.state.wi.us/sites/default/files/office-open-government/Resources/PRL-GUIDE.pdf</a:t>
            </a:r>
            <a:endParaRPr lang="en-US" sz="2000" dirty="0"/>
          </a:p>
          <a:p>
            <a:r>
              <a:rPr lang="en-US" sz="2000" dirty="0"/>
              <a:t>League of Wisconsin Municipalities Public Records FAQ </a:t>
            </a:r>
            <a:r>
              <a:rPr lang="en-US" sz="2000" dirty="0">
                <a:hlinkClick r:id="rId5"/>
              </a:rPr>
              <a:t>http://www.lwm-info.org/1073/Public-Records</a:t>
            </a:r>
            <a:r>
              <a:rPr lang="en-US" sz="2000" dirty="0"/>
              <a:t> </a:t>
            </a:r>
          </a:p>
        </p:txBody>
      </p:sp>
      <p:sp>
        <p:nvSpPr>
          <p:cNvPr id="4" name="Date Placeholder 3"/>
          <p:cNvSpPr>
            <a:spLocks noGrp="1"/>
          </p:cNvSpPr>
          <p:nvPr>
            <p:ph type="dt" sz="half" idx="10"/>
          </p:nvPr>
        </p:nvSpPr>
        <p:spPr/>
        <p:txBody>
          <a:bodyPr/>
          <a:lstStyle/>
          <a:p>
            <a:pPr>
              <a:defRPr/>
            </a:pPr>
            <a:fld id="{8A3C9713-8736-4E91-876F-98D29D9BC88E}" type="datetime1">
              <a:rPr lang="en-US" smtClean="0"/>
              <a:t>8/4/2022</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92</a:t>
            </a:fld>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Resources</a:t>
            </a:r>
          </a:p>
        </p:txBody>
      </p:sp>
      <p:sp>
        <p:nvSpPr>
          <p:cNvPr id="3" name="Content Placeholder 2"/>
          <p:cNvSpPr>
            <a:spLocks noGrp="1"/>
          </p:cNvSpPr>
          <p:nvPr>
            <p:ph idx="1"/>
          </p:nvPr>
        </p:nvSpPr>
        <p:spPr/>
        <p:txBody>
          <a:bodyPr/>
          <a:lstStyle/>
          <a:p>
            <a:r>
              <a:rPr lang="en-US" dirty="0"/>
              <a:t>Trustee Essential #16 </a:t>
            </a:r>
            <a:r>
              <a:rPr lang="en-US" dirty="0">
                <a:hlinkClick r:id="rId2"/>
              </a:rPr>
              <a:t>http://dpi.wi.gov/sites/default/files/imce/pld/pdf/TE16.pdf</a:t>
            </a:r>
            <a:endParaRPr lang="en-US" dirty="0"/>
          </a:p>
          <a:p>
            <a:endParaRPr lang="en-US" dirty="0"/>
          </a:p>
          <a:p>
            <a:endParaRPr lang="en-US" dirty="0"/>
          </a:p>
        </p:txBody>
      </p:sp>
      <p:sp>
        <p:nvSpPr>
          <p:cNvPr id="4" name="Date Placeholder 3"/>
          <p:cNvSpPr>
            <a:spLocks noGrp="1"/>
          </p:cNvSpPr>
          <p:nvPr>
            <p:ph type="dt" sz="half" idx="10"/>
          </p:nvPr>
        </p:nvSpPr>
        <p:spPr/>
        <p:txBody>
          <a:bodyPr/>
          <a:lstStyle/>
          <a:p>
            <a:pPr>
              <a:defRPr/>
            </a:pPr>
            <a:fld id="{7823F6AE-8A9F-4A32-879C-C23B650F8519}" type="datetime1">
              <a:rPr lang="en-US" smtClean="0"/>
              <a:t>8/4/2022</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93</a:t>
            </a:fld>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 Resources</a:t>
            </a:r>
          </a:p>
        </p:txBody>
      </p:sp>
      <p:sp>
        <p:nvSpPr>
          <p:cNvPr id="3" name="Content Placeholder 2"/>
          <p:cNvSpPr>
            <a:spLocks noGrp="1"/>
          </p:cNvSpPr>
          <p:nvPr>
            <p:ph idx="1"/>
          </p:nvPr>
        </p:nvSpPr>
        <p:spPr/>
        <p:txBody>
          <a:bodyPr>
            <a:normAutofit fontScale="85000" lnSpcReduction="10000"/>
          </a:bodyPr>
          <a:lstStyle/>
          <a:p>
            <a:r>
              <a:rPr lang="en-US" sz="2000" dirty="0"/>
              <a:t>Trustee Essential #20 </a:t>
            </a:r>
            <a:r>
              <a:rPr lang="en-US" sz="2000" dirty="0">
                <a:hlinkClick r:id="rId2"/>
              </a:rPr>
              <a:t>http://dpi.wi.gov/sites/default/files/imce/pld/pdf/TE20.pdf</a:t>
            </a:r>
            <a:r>
              <a:rPr lang="en-US" sz="2000" dirty="0"/>
              <a:t> </a:t>
            </a:r>
          </a:p>
          <a:p>
            <a:r>
              <a:rPr lang="en-US" sz="2000" dirty="0"/>
              <a:t>Trustee Essential #21 </a:t>
            </a:r>
            <a:r>
              <a:rPr lang="en-US" sz="2000" dirty="0">
                <a:hlinkClick r:id="rId3"/>
              </a:rPr>
              <a:t>http://dpi.wi.gov/sites/default/files/imce/pld/pdf/TE21.pdf</a:t>
            </a:r>
            <a:r>
              <a:rPr lang="en-US" sz="2000" dirty="0"/>
              <a:t> </a:t>
            </a:r>
          </a:p>
          <a:p>
            <a:r>
              <a:rPr lang="en-US" sz="2000" dirty="0"/>
              <a:t>Disability and Business Technical Assistance Center (DBTAC) - Great Lakes ADA Center  </a:t>
            </a:r>
            <a:r>
              <a:rPr lang="en-US" sz="2000" dirty="0">
                <a:hlinkClick r:id="rId4"/>
              </a:rPr>
              <a:t>http://www.adagreatlakes.org/</a:t>
            </a:r>
            <a:r>
              <a:rPr lang="en-US" sz="2000" dirty="0"/>
              <a:t> </a:t>
            </a:r>
          </a:p>
          <a:p>
            <a:r>
              <a:rPr lang="en-US" sz="2000" dirty="0"/>
              <a:t>ADA (US Department of Justice) </a:t>
            </a:r>
            <a:r>
              <a:rPr lang="en-US" sz="2000" dirty="0">
                <a:hlinkClick r:id="rId5"/>
              </a:rPr>
              <a:t>http://www.ada.gov/</a:t>
            </a:r>
            <a:r>
              <a:rPr lang="en-US" sz="2000" dirty="0"/>
              <a:t> </a:t>
            </a:r>
          </a:p>
          <a:p>
            <a:r>
              <a:rPr lang="en-US" sz="2000" dirty="0"/>
              <a:t>The ADA: Your Employment Rights as an Individual With a Disability  </a:t>
            </a:r>
            <a:r>
              <a:rPr lang="en-US" sz="2000" dirty="0">
                <a:hlinkClick r:id="rId6"/>
              </a:rPr>
              <a:t>http://www.eeoc.gov/facts/ada18.html</a:t>
            </a:r>
            <a:endParaRPr lang="en-US" sz="2000" dirty="0"/>
          </a:p>
          <a:p>
            <a:r>
              <a:rPr lang="en-US" sz="2000" dirty="0"/>
              <a:t>Library Services for People with Disabilities </a:t>
            </a:r>
            <a:r>
              <a:rPr lang="en-US" sz="2000" dirty="0">
                <a:hlinkClick r:id="rId7"/>
              </a:rPr>
              <a:t>https://libguides.ala.org/libservice-disability</a:t>
            </a:r>
            <a:endParaRPr lang="en-US" sz="2000" dirty="0"/>
          </a:p>
          <a:p>
            <a:r>
              <a:rPr lang="en-US" sz="2000" dirty="0"/>
              <a:t>Wisconsin Talking Book and Braille Library </a:t>
            </a:r>
            <a:r>
              <a:rPr lang="en-US" sz="2000" dirty="0">
                <a:hlinkClick r:id="rId8"/>
              </a:rPr>
              <a:t>http://dpi.wi.gov/talkingbooks</a:t>
            </a:r>
            <a:r>
              <a:rPr lang="en-US" sz="2000" dirty="0"/>
              <a:t> </a:t>
            </a:r>
          </a:p>
          <a:p>
            <a:endParaRPr lang="en-US" dirty="0"/>
          </a:p>
        </p:txBody>
      </p:sp>
      <p:sp>
        <p:nvSpPr>
          <p:cNvPr id="4" name="Date Placeholder 3"/>
          <p:cNvSpPr>
            <a:spLocks noGrp="1"/>
          </p:cNvSpPr>
          <p:nvPr>
            <p:ph type="dt" sz="half" idx="10"/>
          </p:nvPr>
        </p:nvSpPr>
        <p:spPr/>
        <p:txBody>
          <a:bodyPr/>
          <a:lstStyle/>
          <a:p>
            <a:pPr>
              <a:defRPr/>
            </a:pPr>
            <a:fld id="{4D5529FB-105B-4940-80BD-33DCC150AB2C}" type="datetime1">
              <a:rPr lang="en-US" smtClean="0"/>
              <a:t>8/4/2022</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94</a:t>
            </a:fld>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Employment Resources</a:t>
            </a:r>
          </a:p>
        </p:txBody>
      </p:sp>
      <p:sp>
        <p:nvSpPr>
          <p:cNvPr id="3" name="Content Placeholder 2"/>
          <p:cNvSpPr>
            <a:spLocks noGrp="1"/>
          </p:cNvSpPr>
          <p:nvPr>
            <p:ph idx="1"/>
          </p:nvPr>
        </p:nvSpPr>
        <p:spPr>
          <a:xfrm>
            <a:off x="982132" y="1981200"/>
            <a:ext cx="7704667" cy="3332816"/>
          </a:xfrm>
        </p:spPr>
        <p:txBody>
          <a:bodyPr/>
          <a:lstStyle/>
          <a:p>
            <a:r>
              <a:rPr lang="en-US" sz="2000" dirty="0"/>
              <a:t>Fair Employment Law (Wisconsin) </a:t>
            </a:r>
            <a:r>
              <a:rPr lang="en-US" sz="2000" dirty="0">
                <a:hlinkClick r:id="rId2"/>
              </a:rPr>
              <a:t>https://dwd.wisconsin.gov/er/civilrights/discrimination/complaintprocess.htm</a:t>
            </a:r>
            <a:endParaRPr lang="en-US" sz="2000" dirty="0"/>
          </a:p>
          <a:p>
            <a:r>
              <a:rPr lang="en-US" sz="2000" dirty="0"/>
              <a:t>Wisconsin Department of Workforce Development Posters </a:t>
            </a:r>
            <a:r>
              <a:rPr lang="en-US" sz="2000" dirty="0">
                <a:hlinkClick r:id="rId3"/>
              </a:rPr>
              <a:t>https://dwd.wisconsin.gov/dwd/posters.htm</a:t>
            </a:r>
            <a:endParaRPr lang="en-US" sz="2000" dirty="0"/>
          </a:p>
          <a:p>
            <a:r>
              <a:rPr lang="en-US" sz="2000" dirty="0"/>
              <a:t>United States Department of Labor </a:t>
            </a:r>
            <a:r>
              <a:rPr lang="en-US" sz="2000" dirty="0">
                <a:hlinkClick r:id="rId4"/>
              </a:rPr>
              <a:t>http://www.dol.gov/</a:t>
            </a:r>
            <a:endParaRPr lang="en-US" sz="2000" dirty="0"/>
          </a:p>
          <a:p>
            <a:endParaRPr lang="en-US" sz="2000" dirty="0"/>
          </a:p>
          <a:p>
            <a:endParaRPr lang="en-US" sz="2000" dirty="0"/>
          </a:p>
        </p:txBody>
      </p:sp>
      <p:sp>
        <p:nvSpPr>
          <p:cNvPr id="4" name="Date Placeholder 3"/>
          <p:cNvSpPr>
            <a:spLocks noGrp="1"/>
          </p:cNvSpPr>
          <p:nvPr>
            <p:ph type="dt" sz="half" idx="10"/>
          </p:nvPr>
        </p:nvSpPr>
        <p:spPr/>
        <p:txBody>
          <a:bodyPr/>
          <a:lstStyle/>
          <a:p>
            <a:pPr>
              <a:defRPr/>
            </a:pPr>
            <a:fld id="{E4475570-E5DD-423F-B212-CCBE47780C9C}" type="datetime1">
              <a:rPr lang="en-US" smtClean="0"/>
              <a:t>8/4/2022</a:t>
            </a:fld>
            <a:endParaRPr lang="en-US" dirty="0"/>
          </a:p>
        </p:txBody>
      </p:sp>
      <p:sp>
        <p:nvSpPr>
          <p:cNvPr id="5" name="Slide Number Placeholder 4"/>
          <p:cNvSpPr>
            <a:spLocks noGrp="1"/>
          </p:cNvSpPr>
          <p:nvPr>
            <p:ph type="sldNum" sz="quarter" idx="12"/>
          </p:nvPr>
        </p:nvSpPr>
        <p:spPr/>
        <p:txBody>
          <a:bodyPr/>
          <a:lstStyle/>
          <a:p>
            <a:pPr>
              <a:defRPr/>
            </a:pPr>
            <a:fld id="{36DED209-CC39-44E3-9A22-A01EBA7B1507}" type="slidenum">
              <a:rPr lang="en-US" smtClean="0"/>
              <a:pPr>
                <a:defRPr/>
              </a:pPr>
              <a:t>95</a:t>
            </a:fld>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p:txBody>
          <a:bodyPr/>
          <a:lstStyle/>
          <a:p>
            <a:pPr algn="ctr" eaLnBrk="1" hangingPunct="1">
              <a:buFont typeface="Arial" charset="0"/>
              <a:buNone/>
            </a:pPr>
            <a:r>
              <a:rPr lang="en-US" dirty="0"/>
              <a:t>Contact</a:t>
            </a:r>
          </a:p>
          <a:p>
            <a:pPr algn="ctr" eaLnBrk="1" hangingPunct="1">
              <a:buFont typeface="Arial" charset="0"/>
              <a:buNone/>
            </a:pPr>
            <a:r>
              <a:rPr lang="en-US" dirty="0"/>
              <a:t>John Thompson at </a:t>
            </a:r>
          </a:p>
          <a:p>
            <a:pPr algn="ctr" eaLnBrk="1" hangingPunct="1">
              <a:buFont typeface="Arial" charset="0"/>
              <a:buNone/>
            </a:pPr>
            <a:r>
              <a:rPr lang="en-US" dirty="0">
                <a:solidFill>
                  <a:schemeClr val="tx2"/>
                </a:solidFill>
                <a:hlinkClick r:id="rId3"/>
              </a:rPr>
              <a:t>thompson@ifls.lib.wi.us</a:t>
            </a:r>
            <a:r>
              <a:rPr lang="en-US" dirty="0">
                <a:solidFill>
                  <a:schemeClr val="tx2"/>
                </a:solidFill>
              </a:rPr>
              <a:t> </a:t>
            </a:r>
          </a:p>
          <a:p>
            <a:pPr algn="ctr" eaLnBrk="1" hangingPunct="1">
              <a:buFont typeface="Arial" charset="0"/>
              <a:buNone/>
            </a:pPr>
            <a:r>
              <a:rPr lang="en-US" dirty="0"/>
              <a:t>or 715-839-5082 ex. 116</a:t>
            </a:r>
            <a:br>
              <a:rPr lang="en-US" dirty="0"/>
            </a:br>
            <a:endParaRPr lang="en-US" dirty="0"/>
          </a:p>
        </p:txBody>
      </p:sp>
      <p:sp>
        <p:nvSpPr>
          <p:cNvPr id="39939" name="Title 1"/>
          <p:cNvSpPr>
            <a:spLocks/>
          </p:cNvSpPr>
          <p:nvPr/>
        </p:nvSpPr>
        <p:spPr bwMode="auto">
          <a:xfrm>
            <a:off x="3505200" y="1524000"/>
            <a:ext cx="2590800" cy="1143000"/>
          </a:xfrm>
          <a:prstGeom prst="rect">
            <a:avLst/>
          </a:prstGeom>
          <a:noFill/>
          <a:ln w="9525">
            <a:noFill/>
            <a:miter lim="800000"/>
            <a:headEnd/>
            <a:tailEnd/>
          </a:ln>
        </p:spPr>
        <p:txBody>
          <a:bodyPr anchor="ctr"/>
          <a:lstStyle/>
          <a:p>
            <a:r>
              <a:rPr lang="en-US" sz="4400" b="1" dirty="0">
                <a:solidFill>
                  <a:schemeClr val="accent2"/>
                </a:solidFill>
                <a:latin typeface="Calibri" pitchFamily="34" charset="0"/>
              </a:rPr>
              <a:t>Questions</a:t>
            </a:r>
          </a:p>
        </p:txBody>
      </p:sp>
      <p:sp>
        <p:nvSpPr>
          <p:cNvPr id="2" name="Date Placeholder 1"/>
          <p:cNvSpPr>
            <a:spLocks noGrp="1"/>
          </p:cNvSpPr>
          <p:nvPr>
            <p:ph type="dt" sz="half" idx="10"/>
          </p:nvPr>
        </p:nvSpPr>
        <p:spPr/>
        <p:txBody>
          <a:bodyPr/>
          <a:lstStyle/>
          <a:p>
            <a:pPr>
              <a:defRPr/>
            </a:pPr>
            <a:fld id="{548CB6FA-6239-45B2-9794-A75CE20768B1}" type="datetime1">
              <a:rPr lang="en-US" smtClean="0"/>
              <a:t>8/4/2022</a:t>
            </a:fld>
            <a:endParaRPr lang="en-US" dirty="0"/>
          </a:p>
        </p:txBody>
      </p:sp>
      <p:sp>
        <p:nvSpPr>
          <p:cNvPr id="3" name="Slide Number Placeholder 2"/>
          <p:cNvSpPr>
            <a:spLocks noGrp="1"/>
          </p:cNvSpPr>
          <p:nvPr>
            <p:ph type="sldNum" sz="quarter" idx="12"/>
          </p:nvPr>
        </p:nvSpPr>
        <p:spPr/>
        <p:txBody>
          <a:bodyPr/>
          <a:lstStyle/>
          <a:p>
            <a:pPr>
              <a:defRPr/>
            </a:pPr>
            <a:fld id="{36DED209-CC39-44E3-9A22-A01EBA7B1507}" type="slidenum">
              <a:rPr lang="en-US" smtClean="0"/>
              <a:pPr>
                <a:defRPr/>
              </a:pPr>
              <a:t>96</a:t>
            </a:fld>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4F9FB4A336D6841B41A845866CF756C" ma:contentTypeVersion="0" ma:contentTypeDescription="Create a new document." ma:contentTypeScope="" ma:versionID="07dd465506876c3ae8cb659cd76cab20">
  <xsd:schema xmlns:xsd="http://www.w3.org/2001/XMLSchema" xmlns:xs="http://www.w3.org/2001/XMLSchema" xmlns:p="http://schemas.microsoft.com/office/2006/metadata/properties" targetNamespace="http://schemas.microsoft.com/office/2006/metadata/properties" ma:root="true" ma:fieldsID="f1079a1b03c7e459c442ff67662e66e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4E6560-03E3-4F5A-9311-099B1ED245F6}">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elements/1.1/"/>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18DD41A9-430A-4715-9B86-ADE9444C62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B5AC074-FE7A-4A6D-9A13-1668E99371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Parallax</Template>
  <TotalTime>2385</TotalTime>
  <Words>5156</Words>
  <Application>Microsoft Office PowerPoint</Application>
  <PresentationFormat>On-screen Show (4:3)</PresentationFormat>
  <Paragraphs>902</Paragraphs>
  <Slides>96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96</vt:i4>
      </vt:variant>
    </vt:vector>
  </HeadingPairs>
  <TitlesOfParts>
    <vt:vector size="100" baseType="lpstr">
      <vt:lpstr>Arial</vt:lpstr>
      <vt:lpstr>Calibri</vt:lpstr>
      <vt:lpstr>Corbel</vt:lpstr>
      <vt:lpstr>Parallax</vt:lpstr>
      <vt:lpstr>Library Director Orientation</vt:lpstr>
      <vt:lpstr>Training Overview</vt:lpstr>
      <vt:lpstr>Library Systems in Wisconsin</vt:lpstr>
      <vt:lpstr>IFLS Library System</vt:lpstr>
      <vt:lpstr>IFLS Library System</vt:lpstr>
      <vt:lpstr>IFLS Library System</vt:lpstr>
      <vt:lpstr>IFLS Library System</vt:lpstr>
      <vt:lpstr>IFLS Library System</vt:lpstr>
      <vt:lpstr>Roles and Responsibilities of Library Boards</vt:lpstr>
      <vt:lpstr>Roles and Responsibilities of Library Boards</vt:lpstr>
      <vt:lpstr>Roles and Responsibilities of Library Boards</vt:lpstr>
      <vt:lpstr>Roles of Library Board and Director </vt:lpstr>
      <vt:lpstr>Roles of Library Board and Director</vt:lpstr>
      <vt:lpstr>Roles of Library Board and Director</vt:lpstr>
      <vt:lpstr>Managing the Library’s Money</vt:lpstr>
      <vt:lpstr>Managing the Library’s Money</vt:lpstr>
      <vt:lpstr>Managing the Library’s Money</vt:lpstr>
      <vt:lpstr>Managing the Library’s Money</vt:lpstr>
      <vt:lpstr>Managing the Library’s Money—Developing the Library Budget</vt:lpstr>
      <vt:lpstr>Managing the Library’s Money—Developing the Library Budget</vt:lpstr>
      <vt:lpstr>County Funds</vt:lpstr>
      <vt:lpstr>County Funds</vt:lpstr>
      <vt:lpstr>County Funds</vt:lpstr>
      <vt:lpstr>County Funds</vt:lpstr>
      <vt:lpstr>PowerPoint Presentation</vt:lpstr>
      <vt:lpstr>Fines and Fees</vt:lpstr>
      <vt:lpstr>Funds Carried Forward/Surplus Funds</vt:lpstr>
      <vt:lpstr>Managing the Library’s Money—Developing the Library Budget</vt:lpstr>
      <vt:lpstr>Managing the Library’s Money—Developing the Library Budget</vt:lpstr>
      <vt:lpstr>Managing the Library’s Money – Gift Funds</vt:lpstr>
      <vt:lpstr>Managing the Library’s Money – Gift Funds</vt:lpstr>
      <vt:lpstr>Managing the Library’s Money—Developing the Library Budget</vt:lpstr>
      <vt:lpstr>Managing the Library’s Money—Developing the Library Budget</vt:lpstr>
      <vt:lpstr>Advocacy</vt:lpstr>
      <vt:lpstr>Library Personnel</vt:lpstr>
      <vt:lpstr>Library Personnel</vt:lpstr>
      <vt:lpstr>Library Personnel</vt:lpstr>
      <vt:lpstr>Library Personnel—Director Evaluation</vt:lpstr>
      <vt:lpstr>Library Personnel—Director Evaluation</vt:lpstr>
      <vt:lpstr>Library Personnel—Director Evaluation</vt:lpstr>
      <vt:lpstr>Library Personnel—Director Evaluation</vt:lpstr>
      <vt:lpstr>Library Personnel—Director Evaluation</vt:lpstr>
      <vt:lpstr>Library Personnel—Director Evaluation</vt:lpstr>
      <vt:lpstr>Managing Facility</vt:lpstr>
      <vt:lpstr>Managing Facility</vt:lpstr>
      <vt:lpstr>Policy Development</vt:lpstr>
      <vt:lpstr>Library Planning</vt:lpstr>
      <vt:lpstr>Library Planning</vt:lpstr>
      <vt:lpstr>Library Planning--Programming/Services</vt:lpstr>
      <vt:lpstr>Library Planning</vt:lpstr>
      <vt:lpstr>Library Planning--Staffing</vt:lpstr>
      <vt:lpstr>Advocacy and Working with Municipalities</vt:lpstr>
      <vt:lpstr>Advocacy</vt:lpstr>
      <vt:lpstr>Advocacy--Ways to Act as an Advocate</vt:lpstr>
      <vt:lpstr>Working with Municipalities</vt:lpstr>
      <vt:lpstr>Working with Municipalities</vt:lpstr>
      <vt:lpstr>Library Law</vt:lpstr>
      <vt:lpstr>Overview</vt:lpstr>
      <vt:lpstr>Wisconsin Statues</vt:lpstr>
      <vt:lpstr>Libraries--Chapter 43</vt:lpstr>
      <vt:lpstr>Libraries--Chapter 43</vt:lpstr>
      <vt:lpstr>Libraries--Chapter 43</vt:lpstr>
      <vt:lpstr>Libraries--Chapter 43</vt:lpstr>
      <vt:lpstr>Libraries--Chapter 43</vt:lpstr>
      <vt:lpstr>Libraries--Chapter 43</vt:lpstr>
      <vt:lpstr>Libraries--Chapter 43</vt:lpstr>
      <vt:lpstr>Libraries--Chapter 43</vt:lpstr>
      <vt:lpstr>Libraries--Chapter 43</vt:lpstr>
      <vt:lpstr>Libraries--Chapter 43</vt:lpstr>
      <vt:lpstr>Libraries--Chapter 43</vt:lpstr>
      <vt:lpstr>Open Meeting Law</vt:lpstr>
      <vt:lpstr>Open Meeting Law</vt:lpstr>
      <vt:lpstr>Open Meeting Law</vt:lpstr>
      <vt:lpstr>Open Meeting Law</vt:lpstr>
      <vt:lpstr>Open Meeting Law</vt:lpstr>
      <vt:lpstr>Open Meeting Law</vt:lpstr>
      <vt:lpstr>Open Meeting Law</vt:lpstr>
      <vt:lpstr>Open Meeting Law</vt:lpstr>
      <vt:lpstr>Public Records Law</vt:lpstr>
      <vt:lpstr>Ethics and Conflict of Interest</vt:lpstr>
      <vt:lpstr>Freedom of Speech</vt:lpstr>
      <vt:lpstr>Americans with Disabilities Act (ADA)</vt:lpstr>
      <vt:lpstr>ADA--Services</vt:lpstr>
      <vt:lpstr>ADA--Services</vt:lpstr>
      <vt:lpstr>ADA--Facilities</vt:lpstr>
      <vt:lpstr>ADA--Facilities</vt:lpstr>
      <vt:lpstr>ADA--Facilities</vt:lpstr>
      <vt:lpstr>ADA--Facilities</vt:lpstr>
      <vt:lpstr>ADA--Employment</vt:lpstr>
      <vt:lpstr>Resources</vt:lpstr>
      <vt:lpstr>Open Meeting Resources</vt:lpstr>
      <vt:lpstr>Public Records Resources</vt:lpstr>
      <vt:lpstr>Ethics Resources</vt:lpstr>
      <vt:lpstr>ADA Resources</vt:lpstr>
      <vt:lpstr>Employment Resources</vt:lpstr>
      <vt:lpstr>PowerPoint Presentation</vt:lpstr>
    </vt:vector>
  </TitlesOfParts>
  <Company>Indianhead Federated Library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Fujitsu</dc:creator>
  <cp:lastModifiedBy>John Thompson</cp:lastModifiedBy>
  <cp:revision>214</cp:revision>
  <cp:lastPrinted>2022-03-09T13:55:52Z</cp:lastPrinted>
  <dcterms:created xsi:type="dcterms:W3CDTF">2008-10-02T15:30:33Z</dcterms:created>
  <dcterms:modified xsi:type="dcterms:W3CDTF">2022-08-04T19:01:00Z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0x01010054F9FB4A336D6841B41A845866CF756C</vt:lpwstr>
  </property>
</Properties>
</file>