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18288000" cy="10287000"/>
  <p:notesSz cx="6858000" cy="9144000"/>
  <p:embeddedFontLst>
    <p:embeddedFont>
      <p:font typeface="Calibri" panose="020F0502020204030204" pitchFamily="34" charset="0"/>
      <p:regular r:id="rId86"/>
      <p:bold r:id="rId87"/>
      <p:italic r:id="rId88"/>
      <p:boldItalic r:id="rId89"/>
    </p:embeddedFont>
    <p:embeddedFont>
      <p:font typeface="DM Sans" pitchFamily="2" charset="0"/>
      <p:regular r:id="rId90"/>
      <p:bold r:id="rId91"/>
      <p:italic r:id="rId92"/>
      <p:boldItalic r:id="rId93"/>
    </p:embeddedFont>
    <p:embeddedFont>
      <p:font typeface="DM Sans Bold" charset="0"/>
      <p:regular r:id="rId94"/>
    </p:embeddedFont>
    <p:embeddedFont>
      <p:font typeface="DM Sans Italics" panose="020B0604020202020204" charset="0"/>
      <p:regular r:id="rId95"/>
    </p:embeddedFont>
    <p:embeddedFont>
      <p:font typeface="TT Interphases" panose="020B0604020202020204" charset="0"/>
      <p:regular r:id="rId96"/>
    </p:embeddedFont>
    <p:embeddedFont>
      <p:font typeface="TT Interphases Bold" panose="020B0604020202020204" charset="0"/>
      <p:regular r:id="rId97"/>
    </p:embeddedFont>
    <p:embeddedFont>
      <p:font typeface="TT Interphases Italics" panose="020B0604020202020204" charset="0"/>
      <p:regular r:id="rId9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docs.legis.wisconsin.gov/statutes/statutes/43/58/2/a" TargetMode="External"/><Relationship Id="rId2" Type="http://schemas.openxmlformats.org/officeDocument/2006/relationships/hyperlink" Target="https://docs.legis.wisconsin.gov/statutes/statutes/43/58/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iflsweb.org/wp-content/uploads/2026/03/How-Is-Our-Local-Library-Funded_IFLS-Flier.pdf"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lwm-info.org/m/faq"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docs.legis.wisconsin.gov/statutes/statutes/43/58/7"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docs.legis.wisconsin.gov/statutes/statutes/19/v/8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dpi.wi.gov/libraries/public-libraries/governance-administration/truste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docs.legis.wisconsin.gov/statutes/statutes/43/58/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docs.legis.wisconsin.gov/search" TargetMode="External"/><Relationship Id="rId2" Type="http://schemas.openxmlformats.org/officeDocument/2006/relationships/hyperlink" Target="https://docs.legis.wisconsin.gov/statutes/prefaces/toc"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docs.legis.wisconsin.gov/statutes/statutes/43/11" TargetMode="External"/><Relationship Id="rId2" Type="http://schemas.openxmlformats.org/officeDocument/2006/relationships/hyperlink" Target="https://docs.legis.wisconsin.gov/statutes/statutes/43/09" TargetMode="External"/><Relationship Id="rId1" Type="http://schemas.openxmlformats.org/officeDocument/2006/relationships/slideLayout" Target="../slideLayouts/slideLayout7.xml"/><Relationship Id="rId4" Type="http://schemas.openxmlformats.org/officeDocument/2006/relationships/hyperlink" Target="https://docs.legis.wisconsin.gov/statutes/statutes/43/12"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ocs.legis.wisconsin.gov/statutes/statutes/43/16" TargetMode="External"/><Relationship Id="rId2" Type="http://schemas.openxmlformats.org/officeDocument/2006/relationships/hyperlink" Target="https://docs.legis.wisconsin.gov/statutes/statutes/43/15" TargetMode="External"/><Relationship Id="rId1" Type="http://schemas.openxmlformats.org/officeDocument/2006/relationships/slideLayout" Target="../slideLayouts/slideLayout7.xml"/><Relationship Id="rId4" Type="http://schemas.openxmlformats.org/officeDocument/2006/relationships/hyperlink" Target="https://docs.legis.wisconsin.gov/statutes/statutes/43/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docs.legis.wisconsin.gov/statutes/statutes/43/16" TargetMode="External"/><Relationship Id="rId2" Type="http://schemas.openxmlformats.org/officeDocument/2006/relationships/hyperlink" Target="https://docs.legis.wisconsin.gov/statutes/statutes/43/18" TargetMode="External"/><Relationship Id="rId1" Type="http://schemas.openxmlformats.org/officeDocument/2006/relationships/slideLayout" Target="../slideLayouts/slideLayout7.xml"/><Relationship Id="rId6" Type="http://schemas.openxmlformats.org/officeDocument/2006/relationships/hyperlink" Target="https://docs.legis.wisconsin.gov/statutes/statutes/43/60" TargetMode="External"/><Relationship Id="rId5" Type="http://schemas.openxmlformats.org/officeDocument/2006/relationships/hyperlink" Target="https://docs.legis.wisconsin.gov/statutes/statutes/43/57" TargetMode="External"/><Relationship Id="rId4" Type="http://schemas.openxmlformats.org/officeDocument/2006/relationships/hyperlink" Target="https://docs.legis.wisconsin.gov/statutes/statutes/43/19"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docs.legis.wisconsin.gov/statutes/statutes/43/30"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docs.legis.wisconsin.gov/statutes/statutes/43/53" TargetMode="External"/><Relationship Id="rId2" Type="http://schemas.openxmlformats.org/officeDocument/2006/relationships/hyperlink" Target="https://docs.legis.wisconsin.gov/statutes/statutes/43/52"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docs.legis.wisconsin.gov/statutes/statutes/43/52" TargetMode="External"/><Relationship Id="rId2" Type="http://schemas.openxmlformats.org/officeDocument/2006/relationships/hyperlink" Target="https://docs.legis.wisconsin.gov/statutes/statutes/43/54"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docs.legis.wisconsin.gov/statutes/statutes/43/54"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cs.legis.wisconsin.gov/statutes/statutes/43/60"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docs.legis.wisconsin.gov/statutes/statutes/19.pdf"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docs.legis.wisconsin.gov/statutes/statutes/19/v/85"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s://docs.legis.wisconsin.gov/statutes/statutes/19/iii/59"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hyperlink" Target="http://docs.legis.wisconsin.gov/statutes/statutes/43.pdf" TargetMode="External"/><Relationship Id="rId3" Type="http://schemas.openxmlformats.org/officeDocument/2006/relationships/hyperlink" Target="https://www.iflsweb.org/home/trustees" TargetMode="External"/><Relationship Id="rId7" Type="http://schemas.openxmlformats.org/officeDocument/2006/relationships/hyperlink" Target="https://dpi.wi.gov/libraries/public-libraries/governance-administration/directors" TargetMode="External"/><Relationship Id="rId2" Type="http://schemas.openxmlformats.org/officeDocument/2006/relationships/hyperlink" Target="https://iflsweb.org/knowledge-base/new-director-orientation" TargetMode="External"/><Relationship Id="rId1" Type="http://schemas.openxmlformats.org/officeDocument/2006/relationships/slideLayout" Target="../slideLayouts/slideLayout7.xml"/><Relationship Id="rId6" Type="http://schemas.openxmlformats.org/officeDocument/2006/relationships/hyperlink" Target="https://iflsweb.org/knowledge-base/policy-examples" TargetMode="External"/><Relationship Id="rId5" Type="http://schemas.openxmlformats.org/officeDocument/2006/relationships/hyperlink" Target="https://dpi.wi.gov/libraries/public-libraries/governance-administration/trustees" TargetMode="External"/><Relationship Id="rId4" Type="http://schemas.openxmlformats.org/officeDocument/2006/relationships/hyperlink" Target="https://dpi.wi.gov/libraries/public-libraries" TargetMode="External"/><Relationship Id="rId9" Type="http://schemas.openxmlformats.org/officeDocument/2006/relationships/hyperlink" Target="https://dpi.wi.gov/sites/default/files/imce/libraries/Publib/Gov-Admin/Wisconsin_Public_Library_Standards_6th_edition_2018_FINAL.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dpi.wi.gov/libraries/public-libraries/governance-administration/trustees" TargetMode="External"/><Relationship Id="rId2" Type="http://schemas.openxmlformats.org/officeDocument/2006/relationships/hyperlink" Target="https://docs.legis.wisconsin.gov/statutes/statutes/19" TargetMode="External"/><Relationship Id="rId1" Type="http://schemas.openxmlformats.org/officeDocument/2006/relationships/slideLayout" Target="../slideLayouts/slideLayout7.xml"/><Relationship Id="rId6" Type="http://schemas.openxmlformats.org/officeDocument/2006/relationships/hyperlink" Target="https://www.lwm-info.org/m/faq?cat=93#question-508" TargetMode="External"/><Relationship Id="rId5" Type="http://schemas.openxmlformats.org/officeDocument/2006/relationships/hyperlink" Target="https://www.wisdoj.gov/Open%20Government/OML_guide.pdf" TargetMode="External"/><Relationship Id="rId4" Type="http://schemas.openxmlformats.org/officeDocument/2006/relationships/hyperlink" Target="https://dpi.wi.gov/libraries/public-libraries/leg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dpi.wi.gov/libraries/public-libraries/legal" TargetMode="External"/><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7.xml"/><Relationship Id="rId5" Type="http://schemas.openxmlformats.org/officeDocument/2006/relationships/hyperlink" Target="https://www.lwm-info.org/m/faq?cat=82#question-579" TargetMode="External"/><Relationship Id="rId4" Type="http://schemas.openxmlformats.org/officeDocument/2006/relationships/hyperlink" Target="https://www.wisdoj.gov/Open%20Government/PRL_guide.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lwm-info.org/m/faq?cat=77&amp;searchTerms=Pecuniary%20" TargetMode="External"/><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s://www.adagreatlakes.org" TargetMode="External"/><Relationship Id="rId7" Type="http://schemas.openxmlformats.org/officeDocument/2006/relationships/hyperlink" Target="https://dpi.wi.gov/talkingbooks" TargetMode="External"/><Relationship Id="rId2" Type="http://schemas.openxmlformats.org/officeDocument/2006/relationships/hyperlink" Target="https://dpi.wi.gov/libraries/public-libraries/governance-administration/trustees" TargetMode="External"/><Relationship Id="rId1" Type="http://schemas.openxmlformats.org/officeDocument/2006/relationships/slideLayout" Target="../slideLayouts/slideLayout7.xml"/><Relationship Id="rId6" Type="http://schemas.openxmlformats.org/officeDocument/2006/relationships/hyperlink" Target="https://libguides.ala.org/libservice-disability" TargetMode="External"/><Relationship Id="rId5" Type="http://schemas.openxmlformats.org/officeDocument/2006/relationships/hyperlink" Target="https://www.eeoc.gov/laws/guidance/your-employment-rights-individual-disability" TargetMode="External"/><Relationship Id="rId4" Type="http://schemas.openxmlformats.org/officeDocument/2006/relationships/hyperlink" Target="https://www.ada.gov"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wd.wisconsin.gov/dwd/workplace-posters/" TargetMode="External"/><Relationship Id="rId2" Type="http://schemas.openxmlformats.org/officeDocument/2006/relationships/hyperlink" Target="https://dwd.wisconsin.gov/er/civilrights/discrimination/complaintprocess.htm" TargetMode="External"/><Relationship Id="rId1" Type="http://schemas.openxmlformats.org/officeDocument/2006/relationships/slideLayout" Target="../slideLayouts/slideLayout7.xml"/><Relationship Id="rId4" Type="http://schemas.openxmlformats.org/officeDocument/2006/relationships/hyperlink" Target="https://www.dol.gov"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thompson@ifls.lib.wi.us" TargetMode="External"/><Relationship Id="rId2" Type="http://schemas.openxmlformats.org/officeDocument/2006/relationships/hyperlink" Target="https://iflsweb.org/about-ifls-staff" TargetMode="Externa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2414109" y="7497075"/>
            <a:ext cx="9126864" cy="1329531"/>
            <a:chOff x="0" y="0"/>
            <a:chExt cx="3512462" cy="511668"/>
          </a:xfrm>
        </p:grpSpPr>
        <p:sp>
          <p:nvSpPr>
            <p:cNvPr id="6" name="Freeform 6">
              <a:extLst>
                <a:ext uri="{C183D7F6-B498-43B3-948B-1728B52AA6E4}">
                  <adec:decorative xmlns:adec="http://schemas.microsoft.com/office/drawing/2017/decorative" val="1"/>
                </a:ext>
              </a:extLst>
            </p:cNvPr>
            <p:cNvSpPr/>
            <p:nvPr/>
          </p:nvSpPr>
          <p:spPr>
            <a:xfrm>
              <a:off x="0" y="0"/>
              <a:ext cx="3512462" cy="511668"/>
            </a:xfrm>
            <a:custGeom>
              <a:avLst/>
              <a:gdLst/>
              <a:ahLst/>
              <a:cxnLst/>
              <a:rect l="l" t="t" r="r" b="b"/>
              <a:pathLst>
                <a:path w="3512462" h="511668">
                  <a:moveTo>
                    <a:pt x="84826" y="0"/>
                  </a:moveTo>
                  <a:lnTo>
                    <a:pt x="3427637" y="0"/>
                  </a:lnTo>
                  <a:cubicBezTo>
                    <a:pt x="3474484" y="0"/>
                    <a:pt x="3512462" y="37978"/>
                    <a:pt x="3512462" y="84826"/>
                  </a:cubicBezTo>
                  <a:lnTo>
                    <a:pt x="3512462" y="426843"/>
                  </a:lnTo>
                  <a:cubicBezTo>
                    <a:pt x="3512462" y="449340"/>
                    <a:pt x="3503525" y="470915"/>
                    <a:pt x="3487617" y="486823"/>
                  </a:cubicBezTo>
                  <a:cubicBezTo>
                    <a:pt x="3471709" y="502731"/>
                    <a:pt x="3450134" y="511668"/>
                    <a:pt x="3427637" y="511668"/>
                  </a:cubicBezTo>
                  <a:lnTo>
                    <a:pt x="84826" y="511668"/>
                  </a:lnTo>
                  <a:cubicBezTo>
                    <a:pt x="37978" y="511668"/>
                    <a:pt x="0" y="473690"/>
                    <a:pt x="0" y="426843"/>
                  </a:cubicBezTo>
                  <a:lnTo>
                    <a:pt x="0" y="84826"/>
                  </a:lnTo>
                  <a:cubicBezTo>
                    <a:pt x="0" y="62328"/>
                    <a:pt x="8937" y="40753"/>
                    <a:pt x="24845" y="24845"/>
                  </a:cubicBezTo>
                  <a:cubicBezTo>
                    <a:pt x="40753" y="8937"/>
                    <a:pt x="62328" y="0"/>
                    <a:pt x="84826" y="0"/>
                  </a:cubicBezTo>
                  <a:close/>
                </a:path>
              </a:pathLst>
            </a:custGeom>
            <a:solidFill>
              <a:srgbClr val="6CC6DF"/>
            </a:solidFill>
            <a:ln cap="rnd">
              <a:noFill/>
              <a:prstDash val="solid"/>
              <a:round/>
            </a:ln>
          </p:spPr>
          <p:txBody>
            <a:bodyPr/>
            <a:lstStyle/>
            <a:p>
              <a:endParaRPr lang="en-US"/>
            </a:p>
          </p:txBody>
        </p:sp>
        <p:sp>
          <p:nvSpPr>
            <p:cNvPr id="7" name="TextBox 7"/>
            <p:cNvSpPr txBox="1"/>
            <p:nvPr/>
          </p:nvSpPr>
          <p:spPr>
            <a:xfrm>
              <a:off x="0" y="-38100"/>
              <a:ext cx="3512462" cy="549768"/>
            </a:xfrm>
            <a:prstGeom prst="rect">
              <a:avLst/>
            </a:prstGeom>
          </p:spPr>
          <p:txBody>
            <a:bodyPr lIns="50800" tIns="50800" rIns="50800" bIns="50800" rtlCol="0" anchor="ctr"/>
            <a:lstStyle/>
            <a:p>
              <a:pPr algn="ctr">
                <a:lnSpc>
                  <a:spcPts val="2520"/>
                </a:lnSpc>
              </a:pPr>
              <a:endParaRPr/>
            </a:p>
          </p:txBody>
        </p:sp>
      </p:grpSp>
      <p:sp>
        <p:nvSpPr>
          <p:cNvPr id="8" name="Freeform 8">
            <a:extLst>
              <a:ext uri="{C183D7F6-B498-43B3-948B-1728B52AA6E4}">
                <adec:decorative xmlns:adec="http://schemas.microsoft.com/office/drawing/2017/decorative" val="1"/>
              </a:ext>
            </a:extLst>
          </p:cNvPr>
          <p:cNvSpPr/>
          <p:nvPr/>
        </p:nvSpPr>
        <p:spPr>
          <a:xfrm flipH="1">
            <a:off x="9670291" y="7497075"/>
            <a:ext cx="3135759" cy="1329531"/>
          </a:xfrm>
          <a:custGeom>
            <a:avLst/>
            <a:gdLst/>
            <a:ahLst/>
            <a:cxnLst/>
            <a:rect l="l" t="t" r="r" b="b"/>
            <a:pathLst>
              <a:path w="3135759" h="1329531">
                <a:moveTo>
                  <a:pt x="3135759" y="0"/>
                </a:moveTo>
                <a:lnTo>
                  <a:pt x="0" y="0"/>
                </a:lnTo>
                <a:lnTo>
                  <a:pt x="0" y="1329531"/>
                </a:lnTo>
                <a:lnTo>
                  <a:pt x="3135759" y="1329531"/>
                </a:lnTo>
                <a:lnTo>
                  <a:pt x="313575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1028700" y="1020862"/>
            <a:ext cx="16230600" cy="759934"/>
            <a:chOff x="0" y="0"/>
            <a:chExt cx="5657725" cy="264901"/>
          </a:xfrm>
        </p:grpSpPr>
        <p:sp>
          <p:nvSpPr>
            <p:cNvPr id="10" name="Freeform 10">
              <a:extLst>
                <a:ext uri="{C183D7F6-B498-43B3-948B-1728B52AA6E4}">
                  <adec:decorative xmlns:adec="http://schemas.microsoft.com/office/drawing/2017/decorative" val="1"/>
                </a:ext>
              </a:extLst>
            </p:cNvPr>
            <p:cNvSpPr/>
            <p:nvPr/>
          </p:nvSpPr>
          <p:spPr>
            <a:xfrm>
              <a:off x="0" y="0"/>
              <a:ext cx="5657726" cy="264901"/>
            </a:xfrm>
            <a:custGeom>
              <a:avLst/>
              <a:gdLst/>
              <a:ahLst/>
              <a:cxnLst/>
              <a:rect l="l" t="t" r="r" b="b"/>
              <a:pathLst>
                <a:path w="5657726" h="264901">
                  <a:moveTo>
                    <a:pt x="47700" y="0"/>
                  </a:moveTo>
                  <a:lnTo>
                    <a:pt x="5610026" y="0"/>
                  </a:lnTo>
                  <a:cubicBezTo>
                    <a:pt x="5622677" y="0"/>
                    <a:pt x="5634809" y="5025"/>
                    <a:pt x="5643755" y="13971"/>
                  </a:cubicBezTo>
                  <a:cubicBezTo>
                    <a:pt x="5652700" y="22916"/>
                    <a:pt x="5657726" y="35049"/>
                    <a:pt x="5657726" y="47700"/>
                  </a:cubicBezTo>
                  <a:lnTo>
                    <a:pt x="5657726" y="217201"/>
                  </a:lnTo>
                  <a:cubicBezTo>
                    <a:pt x="5657726" y="229852"/>
                    <a:pt x="5652700" y="241984"/>
                    <a:pt x="5643755" y="250930"/>
                  </a:cubicBezTo>
                  <a:cubicBezTo>
                    <a:pt x="5634809" y="259875"/>
                    <a:pt x="5622677" y="264901"/>
                    <a:pt x="5610026" y="264901"/>
                  </a:cubicBezTo>
                  <a:lnTo>
                    <a:pt x="47700" y="264901"/>
                  </a:lnTo>
                  <a:cubicBezTo>
                    <a:pt x="35049" y="264901"/>
                    <a:pt x="22916" y="259875"/>
                    <a:pt x="13971" y="250930"/>
                  </a:cubicBezTo>
                  <a:cubicBezTo>
                    <a:pt x="5025" y="241984"/>
                    <a:pt x="0" y="229852"/>
                    <a:pt x="0" y="217201"/>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11" name="TextBox 11"/>
            <p:cNvSpPr txBox="1"/>
            <p:nvPr/>
          </p:nvSpPr>
          <p:spPr>
            <a:xfrm>
              <a:off x="0" y="-38100"/>
              <a:ext cx="5657725" cy="303001"/>
            </a:xfrm>
            <a:prstGeom prst="rect">
              <a:avLst/>
            </a:prstGeom>
          </p:spPr>
          <p:txBody>
            <a:bodyPr lIns="50800" tIns="50800" rIns="50800" bIns="50800" rtlCol="0" anchor="ctr"/>
            <a:lstStyle/>
            <a:p>
              <a:pPr algn="ctr">
                <a:lnSpc>
                  <a:spcPts val="2520"/>
                </a:lnSpc>
              </a:pPr>
              <a:endParaRPr/>
            </a:p>
          </p:txBody>
        </p:sp>
      </p:grpSp>
      <p:sp>
        <p:nvSpPr>
          <p:cNvPr id="12" name="Freeform 12" descr="arrow pointing forward"/>
          <p:cNvSpPr/>
          <p:nvPr/>
        </p:nvSpPr>
        <p:spPr>
          <a:xfrm>
            <a:off x="10973350" y="7836747"/>
            <a:ext cx="1135247" cy="650187"/>
          </a:xfrm>
          <a:custGeom>
            <a:avLst/>
            <a:gdLst/>
            <a:ahLst/>
            <a:cxnLst/>
            <a:rect l="l" t="t" r="r" b="b"/>
            <a:pathLst>
              <a:path w="1135247" h="650187">
                <a:moveTo>
                  <a:pt x="0" y="0"/>
                </a:moveTo>
                <a:lnTo>
                  <a:pt x="1135247" y="0"/>
                </a:lnTo>
                <a:lnTo>
                  <a:pt x="1135247" y="650187"/>
                </a:lnTo>
                <a:lnTo>
                  <a:pt x="0" y="6501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2855891" y="2394153"/>
            <a:ext cx="12515592" cy="4718165"/>
          </a:xfrm>
          <a:prstGeom prst="rect">
            <a:avLst/>
          </a:prstGeom>
        </p:spPr>
        <p:txBody>
          <a:bodyPr lIns="0" tIns="0" rIns="0" bIns="0" rtlCol="0" anchor="t">
            <a:spAutoFit/>
          </a:bodyPr>
          <a:lstStyle/>
          <a:p>
            <a:pPr algn="l">
              <a:lnSpc>
                <a:spcPts val="12254"/>
              </a:lnSpc>
            </a:pPr>
            <a:r>
              <a:rPr lang="en-US" sz="12254" b="1">
                <a:solidFill>
                  <a:srgbClr val="02285B"/>
                </a:solidFill>
                <a:latin typeface="DM Sans Bold"/>
                <a:ea typeface="DM Sans Bold"/>
                <a:cs typeface="DM Sans Bold"/>
                <a:sym typeface="DM Sans Bold"/>
              </a:rPr>
              <a:t>Public Library Board Trustees</a:t>
            </a:r>
          </a:p>
          <a:p>
            <a:pPr algn="l">
              <a:lnSpc>
                <a:spcPts val="4255"/>
              </a:lnSpc>
            </a:pPr>
            <a:endParaRPr lang="en-US" sz="12254" b="1">
              <a:solidFill>
                <a:srgbClr val="02285B"/>
              </a:solidFill>
              <a:latin typeface="DM Sans Bold"/>
              <a:ea typeface="DM Sans Bold"/>
              <a:cs typeface="DM Sans Bold"/>
              <a:sym typeface="DM Sans Bold"/>
            </a:endParaRPr>
          </a:p>
          <a:p>
            <a:pPr algn="l">
              <a:lnSpc>
                <a:spcPts val="8255"/>
              </a:lnSpc>
            </a:pPr>
            <a:r>
              <a:rPr lang="en-US" sz="8255" b="1">
                <a:solidFill>
                  <a:srgbClr val="02285B"/>
                </a:solidFill>
                <a:latin typeface="DM Sans Bold"/>
                <a:ea typeface="DM Sans Bold"/>
                <a:cs typeface="DM Sans Bold"/>
                <a:sym typeface="DM Sans Bold"/>
              </a:rPr>
              <a:t>Roles &amp; Responsibilites</a:t>
            </a:r>
          </a:p>
        </p:txBody>
      </p:sp>
      <p:sp>
        <p:nvSpPr>
          <p:cNvPr id="14" name="TextBox 14"/>
          <p:cNvSpPr txBox="1"/>
          <p:nvPr/>
        </p:nvSpPr>
        <p:spPr>
          <a:xfrm>
            <a:off x="12624849" y="1194136"/>
            <a:ext cx="4153762" cy="365760"/>
          </a:xfrm>
          <a:prstGeom prst="rect">
            <a:avLst/>
          </a:prstGeom>
        </p:spPr>
        <p:txBody>
          <a:bodyPr lIns="0" tIns="0" rIns="0" bIns="0" rtlCol="0" anchor="t">
            <a:spAutoFit/>
          </a:bodyPr>
          <a:lstStyle/>
          <a:p>
            <a:pPr algn="r">
              <a:lnSpc>
                <a:spcPts val="2940"/>
              </a:lnSpc>
            </a:pPr>
            <a:r>
              <a:rPr lang="en-US" sz="2100">
                <a:solidFill>
                  <a:srgbClr val="121212"/>
                </a:solidFill>
                <a:latin typeface="TT Interphases"/>
                <a:ea typeface="TT Interphases"/>
                <a:cs typeface="TT Interphases"/>
                <a:sym typeface="TT Interphases"/>
              </a:rPr>
              <a:t>John Thompson | System Director</a:t>
            </a:r>
          </a:p>
        </p:txBody>
      </p:sp>
      <p:sp>
        <p:nvSpPr>
          <p:cNvPr id="15" name="TextBox 15"/>
          <p:cNvSpPr txBox="1"/>
          <p:nvPr/>
        </p:nvSpPr>
        <p:spPr>
          <a:xfrm>
            <a:off x="1509389" y="1194136"/>
            <a:ext cx="2767061" cy="365760"/>
          </a:xfrm>
          <a:prstGeom prst="rect">
            <a:avLst/>
          </a:prstGeom>
        </p:spPr>
        <p:txBody>
          <a:bodyPr lIns="0" tIns="0" rIns="0" bIns="0" rtlCol="0" anchor="t">
            <a:spAutoFit/>
          </a:bodyPr>
          <a:lstStyle/>
          <a:p>
            <a:pPr algn="l">
              <a:lnSpc>
                <a:spcPts val="2940"/>
              </a:lnSpc>
            </a:pPr>
            <a:r>
              <a:rPr lang="en-US" sz="2100">
                <a:solidFill>
                  <a:srgbClr val="121212"/>
                </a:solidFill>
                <a:latin typeface="TT Interphases"/>
                <a:ea typeface="TT Interphases"/>
                <a:cs typeface="TT Interphases"/>
                <a:sym typeface="TT Interphases"/>
              </a:rPr>
              <a:t>Revised 2024</a:t>
            </a:r>
          </a:p>
        </p:txBody>
      </p:sp>
      <p:sp>
        <p:nvSpPr>
          <p:cNvPr id="16" name="TextBox 16"/>
          <p:cNvSpPr txBox="1"/>
          <p:nvPr/>
        </p:nvSpPr>
        <p:spPr>
          <a:xfrm>
            <a:off x="6544513" y="1194136"/>
            <a:ext cx="5198973" cy="365760"/>
          </a:xfrm>
          <a:prstGeom prst="rect">
            <a:avLst/>
          </a:prstGeom>
        </p:spPr>
        <p:txBody>
          <a:bodyPr lIns="0" tIns="0" rIns="0" bIns="0" rtlCol="0" anchor="t">
            <a:spAutoFit/>
          </a:bodyPr>
          <a:lstStyle/>
          <a:p>
            <a:pPr algn="ctr">
              <a:lnSpc>
                <a:spcPts val="2940"/>
              </a:lnSpc>
            </a:pPr>
            <a:r>
              <a:rPr lang="en-US" sz="2100">
                <a:solidFill>
                  <a:srgbClr val="121212"/>
                </a:solidFill>
                <a:latin typeface="TT Interphases"/>
                <a:ea typeface="TT Interphases"/>
                <a:cs typeface="TT Interphases"/>
                <a:sym typeface="TT Interphases"/>
              </a:rPr>
              <a:t>IFLS Library System</a:t>
            </a:r>
          </a:p>
        </p:txBody>
      </p:sp>
      <p:sp>
        <p:nvSpPr>
          <p:cNvPr id="17" name="TextBox 17"/>
          <p:cNvSpPr txBox="1"/>
          <p:nvPr/>
        </p:nvSpPr>
        <p:spPr>
          <a:xfrm>
            <a:off x="13987492" y="9842433"/>
            <a:ext cx="4153762" cy="306705"/>
          </a:xfrm>
          <a:prstGeom prst="rect">
            <a:avLst/>
          </a:prstGeom>
        </p:spPr>
        <p:txBody>
          <a:bodyPr lIns="0" tIns="0" rIns="0" bIns="0" rtlCol="0" anchor="t">
            <a:spAutoFit/>
          </a:bodyPr>
          <a:lstStyle/>
          <a:p>
            <a:pPr algn="r">
              <a:lnSpc>
                <a:spcPts val="2520"/>
              </a:lnSpc>
            </a:pPr>
            <a:r>
              <a:rPr lang="en-US" sz="1800">
                <a:solidFill>
                  <a:srgbClr val="868686"/>
                </a:solidFill>
                <a:latin typeface="TT Interphases"/>
                <a:ea typeface="TT Interphases"/>
                <a:cs typeface="TT Interphases"/>
                <a:sym typeface="TT Interphases"/>
              </a:rPr>
              <a:t>Slide Design by Katelyn Dubiel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aphicFrame>
        <p:nvGraphicFramePr>
          <p:cNvPr id="8" name="Table 8"/>
          <p:cNvGraphicFramePr>
            <a:graphicFrameLocks noGrp="1"/>
          </p:cNvGraphicFramePr>
          <p:nvPr/>
        </p:nvGraphicFramePr>
        <p:xfrm>
          <a:off x="2014915" y="5245890"/>
          <a:ext cx="14258170" cy="3052953"/>
        </p:xfrm>
        <a:graphic>
          <a:graphicData uri="http://schemas.openxmlformats.org/drawingml/2006/table">
            <a:tbl>
              <a:tblPr/>
              <a:tblGrid>
                <a:gridCol w="7129085">
                  <a:extLst>
                    <a:ext uri="{9D8B030D-6E8A-4147-A177-3AD203B41FA5}">
                      <a16:colId xmlns:a16="http://schemas.microsoft.com/office/drawing/2014/main" val="20000"/>
                    </a:ext>
                  </a:extLst>
                </a:gridCol>
                <a:gridCol w="7129085">
                  <a:extLst>
                    <a:ext uri="{9D8B030D-6E8A-4147-A177-3AD203B41FA5}">
                      <a16:colId xmlns:a16="http://schemas.microsoft.com/office/drawing/2014/main" val="20001"/>
                    </a:ext>
                  </a:extLst>
                </a:gridCol>
              </a:tblGrid>
              <a:tr h="911238">
                <a:tc>
                  <a:txBody>
                    <a:bodyPr/>
                    <a:lstStyle/>
                    <a:p>
                      <a:pPr algn="ctr">
                        <a:lnSpc>
                          <a:spcPts val="3500"/>
                        </a:lnSpc>
                        <a:defRPr/>
                      </a:pPr>
                      <a:r>
                        <a:rPr lang="en-US" sz="2500">
                          <a:solidFill>
                            <a:srgbClr val="FFFBF5"/>
                          </a:solidFill>
                          <a:latin typeface="DM Sans"/>
                          <a:ea typeface="DM Sans"/>
                          <a:cs typeface="DM Sans"/>
                          <a:sym typeface="DM Sans"/>
                        </a:rPr>
                        <a:t>Library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tc>
                  <a:txBody>
                    <a:bodyPr/>
                    <a:lstStyle/>
                    <a:p>
                      <a:pPr algn="ctr">
                        <a:lnSpc>
                          <a:spcPts val="3499"/>
                        </a:lnSpc>
                        <a:defRPr/>
                      </a:pPr>
                      <a:r>
                        <a:rPr lang="en-US" sz="2499">
                          <a:solidFill>
                            <a:srgbClr val="FFFBF5"/>
                          </a:solidFill>
                          <a:latin typeface="DM Sans"/>
                          <a:ea typeface="DM Sans"/>
                          <a:cs typeface="DM Sans"/>
                          <a:sym typeface="DM Sans"/>
                        </a:rPr>
                        <a:t>Library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extLst>
                  <a:ext uri="{0D108BD9-81ED-4DB2-BD59-A6C34878D82A}">
                    <a16:rowId xmlns:a16="http://schemas.microsoft.com/office/drawing/2014/main" val="10000"/>
                  </a:ext>
                </a:extLst>
              </a:tr>
              <a:tr h="713905">
                <a:tc>
                  <a:txBody>
                    <a:bodyPr/>
                    <a:lstStyle/>
                    <a:p>
                      <a:pPr algn="ctr">
                        <a:lnSpc>
                          <a:spcPts val="2800"/>
                        </a:lnSpc>
                        <a:defRPr/>
                      </a:pPr>
                      <a:r>
                        <a:rPr lang="en-US" sz="2000">
                          <a:solidFill>
                            <a:srgbClr val="000000"/>
                          </a:solidFill>
                          <a:latin typeface="DM Sans"/>
                          <a:ea typeface="DM Sans"/>
                          <a:cs typeface="DM Sans"/>
                          <a:sym typeface="DM Sans"/>
                        </a:rPr>
                        <a:t>Approves the budget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Drafts the budget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1"/>
                  </a:ext>
                </a:extLst>
              </a:tr>
              <a:tr h="713905">
                <a:tc>
                  <a:txBody>
                    <a:bodyPr/>
                    <a:lstStyle/>
                    <a:p>
                      <a:pPr algn="ctr">
                        <a:lnSpc>
                          <a:spcPts val="2800"/>
                        </a:lnSpc>
                        <a:defRPr/>
                      </a:pPr>
                      <a:r>
                        <a:rPr lang="en-US" sz="2000">
                          <a:solidFill>
                            <a:srgbClr val="000000"/>
                          </a:solidFill>
                          <a:latin typeface="DM Sans"/>
                          <a:ea typeface="DM Sans"/>
                          <a:cs typeface="DM Sans"/>
                          <a:sym typeface="DM Sans"/>
                        </a:rPr>
                        <a:t>Approves expenditures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Expends the budget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2"/>
                  </a:ext>
                </a:extLst>
              </a:tr>
              <a:tr h="713905">
                <a:tc>
                  <a:txBody>
                    <a:bodyPr/>
                    <a:lstStyle/>
                    <a:p>
                      <a:pPr algn="ctr">
                        <a:lnSpc>
                          <a:spcPts val="2800"/>
                        </a:lnSpc>
                        <a:defRPr/>
                      </a:pPr>
                      <a:r>
                        <a:rPr lang="en-US" sz="2000">
                          <a:solidFill>
                            <a:srgbClr val="000000"/>
                          </a:solidFill>
                          <a:latin typeface="DM Sans"/>
                          <a:ea typeface="DM Sans"/>
                          <a:cs typeface="DM Sans"/>
                          <a:sym typeface="DM Sans"/>
                        </a:rPr>
                        <a:t>Approves the Financial Report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Prepares the Financial Report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3"/>
                  </a:ext>
                </a:extLst>
              </a:tr>
            </a:tbl>
          </a:graphicData>
        </a:graphic>
      </p:graphicFrame>
      <p:sp>
        <p:nvSpPr>
          <p:cNvPr id="9" name="TextBox 9"/>
          <p:cNvSpPr txBox="1"/>
          <p:nvPr/>
        </p:nvSpPr>
        <p:spPr>
          <a:xfrm>
            <a:off x="926895" y="122872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10" name="Group 10"/>
          <p:cNvGrpSpPr/>
          <p:nvPr/>
        </p:nvGrpSpPr>
        <p:grpSpPr>
          <a:xfrm>
            <a:off x="6068584" y="-145217"/>
            <a:ext cx="10659686" cy="1495364"/>
            <a:chOff x="0" y="0"/>
            <a:chExt cx="3715795" cy="521260"/>
          </a:xfrm>
        </p:grpSpPr>
        <p:sp>
          <p:nvSpPr>
            <p:cNvPr id="11" name="Freeform 11">
              <a:extLst>
                <a:ext uri="{C183D7F6-B498-43B3-948B-1728B52AA6E4}">
                  <adec:decorative xmlns:adec="http://schemas.microsoft.com/office/drawing/2017/decorative" val="1"/>
                </a:ext>
              </a:extLst>
            </p:cNvPr>
            <p:cNvSpPr/>
            <p:nvPr/>
          </p:nvSpPr>
          <p:spPr>
            <a:xfrm>
              <a:off x="0" y="0"/>
              <a:ext cx="3715795" cy="521260"/>
            </a:xfrm>
            <a:custGeom>
              <a:avLst/>
              <a:gdLst/>
              <a:ahLst/>
              <a:cxnLst/>
              <a:rect l="l" t="t" r="r" b="b"/>
              <a:pathLst>
                <a:path w="3715795" h="521260">
                  <a:moveTo>
                    <a:pt x="72628" y="0"/>
                  </a:moveTo>
                  <a:lnTo>
                    <a:pt x="3643167" y="0"/>
                  </a:lnTo>
                  <a:cubicBezTo>
                    <a:pt x="3662429" y="0"/>
                    <a:pt x="3680902" y="7652"/>
                    <a:pt x="3694523" y="21272"/>
                  </a:cubicBezTo>
                  <a:cubicBezTo>
                    <a:pt x="3708143" y="34893"/>
                    <a:pt x="3715795" y="53366"/>
                    <a:pt x="3715795" y="72628"/>
                  </a:cubicBezTo>
                  <a:lnTo>
                    <a:pt x="3715795" y="448632"/>
                  </a:lnTo>
                  <a:cubicBezTo>
                    <a:pt x="3715795" y="467894"/>
                    <a:pt x="3708143" y="486367"/>
                    <a:pt x="3694523" y="499987"/>
                  </a:cubicBezTo>
                  <a:cubicBezTo>
                    <a:pt x="3680902" y="513608"/>
                    <a:pt x="3662429" y="521260"/>
                    <a:pt x="3643167" y="521260"/>
                  </a:cubicBezTo>
                  <a:lnTo>
                    <a:pt x="72628" y="521260"/>
                  </a:lnTo>
                  <a:cubicBezTo>
                    <a:pt x="32517" y="521260"/>
                    <a:pt x="0" y="488743"/>
                    <a:pt x="0" y="448632"/>
                  </a:cubicBezTo>
                  <a:lnTo>
                    <a:pt x="0" y="72628"/>
                  </a:lnTo>
                  <a:cubicBezTo>
                    <a:pt x="0" y="53366"/>
                    <a:pt x="7652" y="34893"/>
                    <a:pt x="21272" y="21272"/>
                  </a:cubicBezTo>
                  <a:cubicBezTo>
                    <a:pt x="34893" y="7652"/>
                    <a:pt x="53366" y="0"/>
                    <a:pt x="72628" y="0"/>
                  </a:cubicBezTo>
                  <a:close/>
                </a:path>
              </a:pathLst>
            </a:custGeom>
            <a:solidFill>
              <a:srgbClr val="02285B"/>
            </a:solidFill>
          </p:spPr>
          <p:txBody>
            <a:bodyPr/>
            <a:lstStyle/>
            <a:p>
              <a:endParaRPr lang="en-US"/>
            </a:p>
          </p:txBody>
        </p:sp>
        <p:sp>
          <p:nvSpPr>
            <p:cNvPr id="12" name="TextBox 12"/>
            <p:cNvSpPr txBox="1"/>
            <p:nvPr/>
          </p:nvSpPr>
          <p:spPr>
            <a:xfrm>
              <a:off x="0" y="-38100"/>
              <a:ext cx="3715795" cy="55936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3577731" y="-713177"/>
            <a:ext cx="11032213" cy="1426353"/>
            <a:chOff x="0" y="0"/>
            <a:chExt cx="3684056" cy="476311"/>
          </a:xfrm>
        </p:grpSpPr>
        <p:sp>
          <p:nvSpPr>
            <p:cNvPr id="14" name="Freeform 14">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5" name="TextBox 15"/>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14255202" y="-145217"/>
            <a:ext cx="3526885" cy="1495364"/>
          </a:xfrm>
          <a:custGeom>
            <a:avLst/>
            <a:gdLst/>
            <a:ahLst/>
            <a:cxnLst/>
            <a:rect l="l" t="t" r="r" b="b"/>
            <a:pathLst>
              <a:path w="3526885" h="1495364">
                <a:moveTo>
                  <a:pt x="3526884" y="0"/>
                </a:moveTo>
                <a:lnTo>
                  <a:pt x="0" y="0"/>
                </a:lnTo>
                <a:lnTo>
                  <a:pt x="0" y="1495363"/>
                </a:lnTo>
                <a:lnTo>
                  <a:pt x="3526884" y="1495363"/>
                </a:lnTo>
                <a:lnTo>
                  <a:pt x="35268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9763175" y="316865"/>
            <a:ext cx="8385169" cy="530860"/>
          </a:xfrm>
          <a:prstGeom prst="rect">
            <a:avLst/>
          </a:prstGeom>
        </p:spPr>
        <p:txBody>
          <a:bodyPr lIns="0" tIns="0" rIns="0" bIns="0" rtlCol="0" anchor="t">
            <a:spAutoFit/>
          </a:bodyPr>
          <a:lstStyle/>
          <a:p>
            <a:pPr algn="ctr">
              <a:lnSpc>
                <a:spcPts val="4339"/>
              </a:lnSpc>
            </a:pPr>
            <a:r>
              <a:rPr lang="en-US" sz="3099">
                <a:solidFill>
                  <a:srgbClr val="FFFBF5"/>
                </a:solidFill>
                <a:latin typeface="DM Sans"/>
                <a:ea typeface="DM Sans"/>
                <a:cs typeface="DM Sans"/>
                <a:sym typeface="DM Sans"/>
              </a:rPr>
              <a:t>Budget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aphicFrame>
        <p:nvGraphicFramePr>
          <p:cNvPr id="8" name="Table 8"/>
          <p:cNvGraphicFramePr>
            <a:graphicFrameLocks noGrp="1"/>
          </p:cNvGraphicFramePr>
          <p:nvPr/>
        </p:nvGraphicFramePr>
        <p:xfrm>
          <a:off x="2014915" y="5245890"/>
          <a:ext cx="14258170" cy="2518791"/>
        </p:xfrm>
        <a:graphic>
          <a:graphicData uri="http://schemas.openxmlformats.org/drawingml/2006/table">
            <a:tbl>
              <a:tblPr/>
              <a:tblGrid>
                <a:gridCol w="7129085">
                  <a:extLst>
                    <a:ext uri="{9D8B030D-6E8A-4147-A177-3AD203B41FA5}">
                      <a16:colId xmlns:a16="http://schemas.microsoft.com/office/drawing/2014/main" val="20000"/>
                    </a:ext>
                  </a:extLst>
                </a:gridCol>
                <a:gridCol w="7129085">
                  <a:extLst>
                    <a:ext uri="{9D8B030D-6E8A-4147-A177-3AD203B41FA5}">
                      <a16:colId xmlns:a16="http://schemas.microsoft.com/office/drawing/2014/main" val="20001"/>
                    </a:ext>
                  </a:extLst>
                </a:gridCol>
              </a:tblGrid>
              <a:tr h="899137">
                <a:tc>
                  <a:txBody>
                    <a:bodyPr/>
                    <a:lstStyle/>
                    <a:p>
                      <a:pPr algn="ctr">
                        <a:lnSpc>
                          <a:spcPts val="3500"/>
                        </a:lnSpc>
                        <a:defRPr/>
                      </a:pPr>
                      <a:r>
                        <a:rPr lang="en-US" sz="2500">
                          <a:solidFill>
                            <a:srgbClr val="FFFBF5"/>
                          </a:solidFill>
                          <a:latin typeface="DM Sans"/>
                          <a:ea typeface="DM Sans"/>
                          <a:cs typeface="DM Sans"/>
                          <a:sym typeface="DM Sans"/>
                        </a:rPr>
                        <a:t>Library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tc>
                  <a:txBody>
                    <a:bodyPr/>
                    <a:lstStyle/>
                    <a:p>
                      <a:pPr algn="ctr">
                        <a:lnSpc>
                          <a:spcPts val="3499"/>
                        </a:lnSpc>
                        <a:defRPr/>
                      </a:pPr>
                      <a:r>
                        <a:rPr lang="en-US" sz="2499">
                          <a:solidFill>
                            <a:srgbClr val="FFFBF5"/>
                          </a:solidFill>
                          <a:latin typeface="DM Sans"/>
                          <a:ea typeface="DM Sans"/>
                          <a:cs typeface="DM Sans"/>
                          <a:sym typeface="DM Sans"/>
                        </a:rPr>
                        <a:t>Library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extLst>
                  <a:ext uri="{0D108BD9-81ED-4DB2-BD59-A6C34878D82A}">
                    <a16:rowId xmlns:a16="http://schemas.microsoft.com/office/drawing/2014/main" val="10000"/>
                  </a:ext>
                </a:extLst>
              </a:tr>
              <a:tr h="915229">
                <a:tc>
                  <a:txBody>
                    <a:bodyPr/>
                    <a:lstStyle/>
                    <a:p>
                      <a:pPr algn="ctr">
                        <a:lnSpc>
                          <a:spcPts val="2800"/>
                        </a:lnSpc>
                        <a:defRPr/>
                      </a:pPr>
                      <a:r>
                        <a:rPr lang="en-US" sz="2000">
                          <a:solidFill>
                            <a:srgbClr val="000000"/>
                          </a:solidFill>
                          <a:latin typeface="DM Sans"/>
                          <a:ea typeface="DM Sans"/>
                          <a:cs typeface="DM Sans"/>
                          <a:sym typeface="DM Sans"/>
                        </a:rPr>
                        <a:t>Approves policy</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Reviews policy examples/samples and relevant laws prior to drafting policy</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1"/>
                  </a:ext>
                </a:extLst>
              </a:tr>
              <a:tr h="704425">
                <a:tc>
                  <a:txBody>
                    <a:bodyPr/>
                    <a:lstStyle/>
                    <a:p>
                      <a:pPr algn="ctr">
                        <a:lnSpc>
                          <a:spcPts val="2800"/>
                        </a:lnSpc>
                        <a:defRPr/>
                      </a:pPr>
                      <a:r>
                        <a:rPr lang="en-US" sz="2000">
                          <a:solidFill>
                            <a:srgbClr val="000000"/>
                          </a:solidFill>
                          <a:latin typeface="DM Sans"/>
                          <a:ea typeface="DM Sans"/>
                          <a:cs typeface="DM Sans"/>
                          <a:sym typeface="DM Sans"/>
                        </a:rPr>
                        <a:t>Reviews existing policies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Reviews existing policies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2"/>
                  </a:ext>
                </a:extLst>
              </a:tr>
            </a:tbl>
          </a:graphicData>
        </a:graphic>
      </p:graphicFrame>
      <p:sp>
        <p:nvSpPr>
          <p:cNvPr id="9" name="TextBox 9"/>
          <p:cNvSpPr txBox="1"/>
          <p:nvPr/>
        </p:nvSpPr>
        <p:spPr>
          <a:xfrm>
            <a:off x="926895" y="122872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10" name="Group 10"/>
          <p:cNvGrpSpPr/>
          <p:nvPr/>
        </p:nvGrpSpPr>
        <p:grpSpPr>
          <a:xfrm>
            <a:off x="6068584" y="-145217"/>
            <a:ext cx="10659686" cy="1495364"/>
            <a:chOff x="0" y="0"/>
            <a:chExt cx="3715795" cy="521260"/>
          </a:xfrm>
        </p:grpSpPr>
        <p:sp>
          <p:nvSpPr>
            <p:cNvPr id="11" name="Freeform 11">
              <a:extLst>
                <a:ext uri="{C183D7F6-B498-43B3-948B-1728B52AA6E4}">
                  <adec:decorative xmlns:adec="http://schemas.microsoft.com/office/drawing/2017/decorative" val="1"/>
                </a:ext>
              </a:extLst>
            </p:cNvPr>
            <p:cNvSpPr/>
            <p:nvPr/>
          </p:nvSpPr>
          <p:spPr>
            <a:xfrm>
              <a:off x="0" y="0"/>
              <a:ext cx="3715795" cy="521260"/>
            </a:xfrm>
            <a:custGeom>
              <a:avLst/>
              <a:gdLst/>
              <a:ahLst/>
              <a:cxnLst/>
              <a:rect l="l" t="t" r="r" b="b"/>
              <a:pathLst>
                <a:path w="3715795" h="521260">
                  <a:moveTo>
                    <a:pt x="72628" y="0"/>
                  </a:moveTo>
                  <a:lnTo>
                    <a:pt x="3643167" y="0"/>
                  </a:lnTo>
                  <a:cubicBezTo>
                    <a:pt x="3662429" y="0"/>
                    <a:pt x="3680902" y="7652"/>
                    <a:pt x="3694523" y="21272"/>
                  </a:cubicBezTo>
                  <a:cubicBezTo>
                    <a:pt x="3708143" y="34893"/>
                    <a:pt x="3715795" y="53366"/>
                    <a:pt x="3715795" y="72628"/>
                  </a:cubicBezTo>
                  <a:lnTo>
                    <a:pt x="3715795" y="448632"/>
                  </a:lnTo>
                  <a:cubicBezTo>
                    <a:pt x="3715795" y="467894"/>
                    <a:pt x="3708143" y="486367"/>
                    <a:pt x="3694523" y="499987"/>
                  </a:cubicBezTo>
                  <a:cubicBezTo>
                    <a:pt x="3680902" y="513608"/>
                    <a:pt x="3662429" y="521260"/>
                    <a:pt x="3643167" y="521260"/>
                  </a:cubicBezTo>
                  <a:lnTo>
                    <a:pt x="72628" y="521260"/>
                  </a:lnTo>
                  <a:cubicBezTo>
                    <a:pt x="32517" y="521260"/>
                    <a:pt x="0" y="488743"/>
                    <a:pt x="0" y="448632"/>
                  </a:cubicBezTo>
                  <a:lnTo>
                    <a:pt x="0" y="72628"/>
                  </a:lnTo>
                  <a:cubicBezTo>
                    <a:pt x="0" y="53366"/>
                    <a:pt x="7652" y="34893"/>
                    <a:pt x="21272" y="21272"/>
                  </a:cubicBezTo>
                  <a:cubicBezTo>
                    <a:pt x="34893" y="7652"/>
                    <a:pt x="53366" y="0"/>
                    <a:pt x="72628" y="0"/>
                  </a:cubicBezTo>
                  <a:close/>
                </a:path>
              </a:pathLst>
            </a:custGeom>
            <a:solidFill>
              <a:srgbClr val="02285B"/>
            </a:solidFill>
          </p:spPr>
          <p:txBody>
            <a:bodyPr/>
            <a:lstStyle/>
            <a:p>
              <a:endParaRPr lang="en-US"/>
            </a:p>
          </p:txBody>
        </p:sp>
        <p:sp>
          <p:nvSpPr>
            <p:cNvPr id="12" name="TextBox 12"/>
            <p:cNvSpPr txBox="1"/>
            <p:nvPr/>
          </p:nvSpPr>
          <p:spPr>
            <a:xfrm>
              <a:off x="0" y="-38100"/>
              <a:ext cx="3715795" cy="55936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3577731" y="-713177"/>
            <a:ext cx="11032213" cy="1426353"/>
            <a:chOff x="0" y="0"/>
            <a:chExt cx="3684056" cy="476311"/>
          </a:xfrm>
        </p:grpSpPr>
        <p:sp>
          <p:nvSpPr>
            <p:cNvPr id="14" name="Freeform 14">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5" name="TextBox 15"/>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14255202" y="-145217"/>
            <a:ext cx="3526885" cy="1495364"/>
          </a:xfrm>
          <a:custGeom>
            <a:avLst/>
            <a:gdLst/>
            <a:ahLst/>
            <a:cxnLst/>
            <a:rect l="l" t="t" r="r" b="b"/>
            <a:pathLst>
              <a:path w="3526885" h="1495364">
                <a:moveTo>
                  <a:pt x="3526884" y="0"/>
                </a:moveTo>
                <a:lnTo>
                  <a:pt x="0" y="0"/>
                </a:lnTo>
                <a:lnTo>
                  <a:pt x="0" y="1495363"/>
                </a:lnTo>
                <a:lnTo>
                  <a:pt x="3526884" y="1495363"/>
                </a:lnTo>
                <a:lnTo>
                  <a:pt x="35268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9763175" y="316865"/>
            <a:ext cx="8385169" cy="530860"/>
          </a:xfrm>
          <a:prstGeom prst="rect">
            <a:avLst/>
          </a:prstGeom>
        </p:spPr>
        <p:txBody>
          <a:bodyPr lIns="0" tIns="0" rIns="0" bIns="0" rtlCol="0" anchor="t">
            <a:spAutoFit/>
          </a:bodyPr>
          <a:lstStyle/>
          <a:p>
            <a:pPr algn="ctr">
              <a:lnSpc>
                <a:spcPts val="4339"/>
              </a:lnSpc>
            </a:pPr>
            <a:r>
              <a:rPr lang="en-US" sz="3099">
                <a:solidFill>
                  <a:srgbClr val="FFFBF5"/>
                </a:solidFill>
                <a:latin typeface="DM Sans"/>
                <a:ea typeface="DM Sans"/>
                <a:cs typeface="DM Sans"/>
                <a:sym typeface="DM Sans"/>
              </a:rPr>
              <a:t>Policy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aphicFrame>
        <p:nvGraphicFramePr>
          <p:cNvPr id="8" name="Table 8"/>
          <p:cNvGraphicFramePr>
            <a:graphicFrameLocks noGrp="1"/>
          </p:cNvGraphicFramePr>
          <p:nvPr/>
        </p:nvGraphicFramePr>
        <p:xfrm>
          <a:off x="2014915" y="5245890"/>
          <a:ext cx="14258170" cy="1585341"/>
        </p:xfrm>
        <a:graphic>
          <a:graphicData uri="http://schemas.openxmlformats.org/drawingml/2006/table">
            <a:tbl>
              <a:tblPr/>
              <a:tblGrid>
                <a:gridCol w="7129085">
                  <a:extLst>
                    <a:ext uri="{9D8B030D-6E8A-4147-A177-3AD203B41FA5}">
                      <a16:colId xmlns:a16="http://schemas.microsoft.com/office/drawing/2014/main" val="20000"/>
                    </a:ext>
                  </a:extLst>
                </a:gridCol>
                <a:gridCol w="7129085">
                  <a:extLst>
                    <a:ext uri="{9D8B030D-6E8A-4147-A177-3AD203B41FA5}">
                      <a16:colId xmlns:a16="http://schemas.microsoft.com/office/drawing/2014/main" val="20001"/>
                    </a:ext>
                  </a:extLst>
                </a:gridCol>
              </a:tblGrid>
              <a:tr h="888921">
                <a:tc>
                  <a:txBody>
                    <a:bodyPr/>
                    <a:lstStyle/>
                    <a:p>
                      <a:pPr algn="ctr">
                        <a:lnSpc>
                          <a:spcPts val="3500"/>
                        </a:lnSpc>
                        <a:defRPr/>
                      </a:pPr>
                      <a:r>
                        <a:rPr lang="en-US" sz="2500">
                          <a:solidFill>
                            <a:srgbClr val="FFFBF5"/>
                          </a:solidFill>
                          <a:latin typeface="DM Sans"/>
                          <a:ea typeface="DM Sans"/>
                          <a:cs typeface="DM Sans"/>
                          <a:sym typeface="DM Sans"/>
                        </a:rPr>
                        <a:t>Library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tc>
                  <a:txBody>
                    <a:bodyPr/>
                    <a:lstStyle/>
                    <a:p>
                      <a:pPr algn="ctr">
                        <a:lnSpc>
                          <a:spcPts val="3499"/>
                        </a:lnSpc>
                        <a:defRPr/>
                      </a:pPr>
                      <a:r>
                        <a:rPr lang="en-US" sz="2499">
                          <a:solidFill>
                            <a:srgbClr val="FFFBF5"/>
                          </a:solidFill>
                          <a:latin typeface="DM Sans"/>
                          <a:ea typeface="DM Sans"/>
                          <a:cs typeface="DM Sans"/>
                          <a:sym typeface="DM Sans"/>
                        </a:rPr>
                        <a:t>Library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extLst>
                  <a:ext uri="{0D108BD9-81ED-4DB2-BD59-A6C34878D82A}">
                    <a16:rowId xmlns:a16="http://schemas.microsoft.com/office/drawing/2014/main" val="10000"/>
                  </a:ext>
                </a:extLst>
              </a:tr>
              <a:tr h="696420">
                <a:tc>
                  <a:txBody>
                    <a:bodyPr/>
                    <a:lstStyle/>
                    <a:p>
                      <a:pPr algn="ctr">
                        <a:lnSpc>
                          <a:spcPts val="2800"/>
                        </a:lnSpc>
                        <a:defRPr/>
                      </a:pPr>
                      <a:r>
                        <a:rPr lang="en-US" sz="2000">
                          <a:solidFill>
                            <a:srgbClr val="000000"/>
                          </a:solidFill>
                          <a:latin typeface="DM Sans"/>
                          <a:ea typeface="DM Sans"/>
                          <a:cs typeface="DM Sans"/>
                          <a:sym typeface="DM Sans"/>
                        </a:rPr>
                        <a:t>Approves the Collection Development Policy</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Selects library materials with other staff as appropriate</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926895" y="122872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10" name="Group 10"/>
          <p:cNvGrpSpPr/>
          <p:nvPr/>
        </p:nvGrpSpPr>
        <p:grpSpPr>
          <a:xfrm>
            <a:off x="6068584" y="-145217"/>
            <a:ext cx="10659686" cy="1495364"/>
            <a:chOff x="0" y="0"/>
            <a:chExt cx="3715795" cy="521260"/>
          </a:xfrm>
        </p:grpSpPr>
        <p:sp>
          <p:nvSpPr>
            <p:cNvPr id="11" name="Freeform 11">
              <a:extLst>
                <a:ext uri="{C183D7F6-B498-43B3-948B-1728B52AA6E4}">
                  <adec:decorative xmlns:adec="http://schemas.microsoft.com/office/drawing/2017/decorative" val="1"/>
                </a:ext>
              </a:extLst>
            </p:cNvPr>
            <p:cNvSpPr/>
            <p:nvPr/>
          </p:nvSpPr>
          <p:spPr>
            <a:xfrm>
              <a:off x="0" y="0"/>
              <a:ext cx="3715795" cy="521260"/>
            </a:xfrm>
            <a:custGeom>
              <a:avLst/>
              <a:gdLst/>
              <a:ahLst/>
              <a:cxnLst/>
              <a:rect l="l" t="t" r="r" b="b"/>
              <a:pathLst>
                <a:path w="3715795" h="521260">
                  <a:moveTo>
                    <a:pt x="72628" y="0"/>
                  </a:moveTo>
                  <a:lnTo>
                    <a:pt x="3643167" y="0"/>
                  </a:lnTo>
                  <a:cubicBezTo>
                    <a:pt x="3662429" y="0"/>
                    <a:pt x="3680902" y="7652"/>
                    <a:pt x="3694523" y="21272"/>
                  </a:cubicBezTo>
                  <a:cubicBezTo>
                    <a:pt x="3708143" y="34893"/>
                    <a:pt x="3715795" y="53366"/>
                    <a:pt x="3715795" y="72628"/>
                  </a:cubicBezTo>
                  <a:lnTo>
                    <a:pt x="3715795" y="448632"/>
                  </a:lnTo>
                  <a:cubicBezTo>
                    <a:pt x="3715795" y="467894"/>
                    <a:pt x="3708143" y="486367"/>
                    <a:pt x="3694523" y="499987"/>
                  </a:cubicBezTo>
                  <a:cubicBezTo>
                    <a:pt x="3680902" y="513608"/>
                    <a:pt x="3662429" y="521260"/>
                    <a:pt x="3643167" y="521260"/>
                  </a:cubicBezTo>
                  <a:lnTo>
                    <a:pt x="72628" y="521260"/>
                  </a:lnTo>
                  <a:cubicBezTo>
                    <a:pt x="32517" y="521260"/>
                    <a:pt x="0" y="488743"/>
                    <a:pt x="0" y="448632"/>
                  </a:cubicBezTo>
                  <a:lnTo>
                    <a:pt x="0" y="72628"/>
                  </a:lnTo>
                  <a:cubicBezTo>
                    <a:pt x="0" y="53366"/>
                    <a:pt x="7652" y="34893"/>
                    <a:pt x="21272" y="21272"/>
                  </a:cubicBezTo>
                  <a:cubicBezTo>
                    <a:pt x="34893" y="7652"/>
                    <a:pt x="53366" y="0"/>
                    <a:pt x="72628" y="0"/>
                  </a:cubicBezTo>
                  <a:close/>
                </a:path>
              </a:pathLst>
            </a:custGeom>
            <a:solidFill>
              <a:srgbClr val="02285B"/>
            </a:solidFill>
          </p:spPr>
          <p:txBody>
            <a:bodyPr/>
            <a:lstStyle/>
            <a:p>
              <a:endParaRPr lang="en-US"/>
            </a:p>
          </p:txBody>
        </p:sp>
        <p:sp>
          <p:nvSpPr>
            <p:cNvPr id="12" name="TextBox 12"/>
            <p:cNvSpPr txBox="1"/>
            <p:nvPr/>
          </p:nvSpPr>
          <p:spPr>
            <a:xfrm>
              <a:off x="0" y="-38100"/>
              <a:ext cx="3715795" cy="55936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3577731" y="-713177"/>
            <a:ext cx="11032213" cy="1426353"/>
            <a:chOff x="0" y="0"/>
            <a:chExt cx="3684056" cy="476311"/>
          </a:xfrm>
        </p:grpSpPr>
        <p:sp>
          <p:nvSpPr>
            <p:cNvPr id="14" name="Freeform 14">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5" name="TextBox 15"/>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14255202" y="-145217"/>
            <a:ext cx="3526885" cy="1495364"/>
          </a:xfrm>
          <a:custGeom>
            <a:avLst/>
            <a:gdLst/>
            <a:ahLst/>
            <a:cxnLst/>
            <a:rect l="l" t="t" r="r" b="b"/>
            <a:pathLst>
              <a:path w="3526885" h="1495364">
                <a:moveTo>
                  <a:pt x="3526884" y="0"/>
                </a:moveTo>
                <a:lnTo>
                  <a:pt x="0" y="0"/>
                </a:lnTo>
                <a:lnTo>
                  <a:pt x="0" y="1495363"/>
                </a:lnTo>
                <a:lnTo>
                  <a:pt x="3526884" y="1495363"/>
                </a:lnTo>
                <a:lnTo>
                  <a:pt x="35268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9763175" y="316865"/>
            <a:ext cx="8385169" cy="530860"/>
          </a:xfrm>
          <a:prstGeom prst="rect">
            <a:avLst/>
          </a:prstGeom>
        </p:spPr>
        <p:txBody>
          <a:bodyPr lIns="0" tIns="0" rIns="0" bIns="0" rtlCol="0" anchor="t">
            <a:spAutoFit/>
          </a:bodyPr>
          <a:lstStyle/>
          <a:p>
            <a:pPr algn="ctr">
              <a:lnSpc>
                <a:spcPts val="4339"/>
              </a:lnSpc>
            </a:pPr>
            <a:r>
              <a:rPr lang="en-US" sz="3099">
                <a:solidFill>
                  <a:srgbClr val="FFFBF5"/>
                </a:solidFill>
                <a:latin typeface="DM Sans"/>
                <a:ea typeface="DM Sans"/>
                <a:cs typeface="DM Sans"/>
                <a:sym typeface="DM Sans"/>
              </a:rPr>
              <a:t>Material Selection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aphicFrame>
        <p:nvGraphicFramePr>
          <p:cNvPr id="8" name="Table 8"/>
          <p:cNvGraphicFramePr>
            <a:graphicFrameLocks noGrp="1"/>
          </p:cNvGraphicFramePr>
          <p:nvPr/>
        </p:nvGraphicFramePr>
        <p:xfrm>
          <a:off x="2014915" y="4538091"/>
          <a:ext cx="14258170" cy="4720208"/>
        </p:xfrm>
        <a:graphic>
          <a:graphicData uri="http://schemas.openxmlformats.org/drawingml/2006/table">
            <a:tbl>
              <a:tblPr/>
              <a:tblGrid>
                <a:gridCol w="7129085">
                  <a:extLst>
                    <a:ext uri="{9D8B030D-6E8A-4147-A177-3AD203B41FA5}">
                      <a16:colId xmlns:a16="http://schemas.microsoft.com/office/drawing/2014/main" val="20000"/>
                    </a:ext>
                  </a:extLst>
                </a:gridCol>
                <a:gridCol w="7129085">
                  <a:extLst>
                    <a:ext uri="{9D8B030D-6E8A-4147-A177-3AD203B41FA5}">
                      <a16:colId xmlns:a16="http://schemas.microsoft.com/office/drawing/2014/main" val="20001"/>
                    </a:ext>
                  </a:extLst>
                </a:gridCol>
              </a:tblGrid>
              <a:tr h="916247">
                <a:tc>
                  <a:txBody>
                    <a:bodyPr/>
                    <a:lstStyle/>
                    <a:p>
                      <a:pPr algn="ctr">
                        <a:lnSpc>
                          <a:spcPts val="3500"/>
                        </a:lnSpc>
                        <a:defRPr/>
                      </a:pPr>
                      <a:r>
                        <a:rPr lang="en-US" sz="2500">
                          <a:solidFill>
                            <a:srgbClr val="FFFBF5"/>
                          </a:solidFill>
                          <a:latin typeface="DM Sans"/>
                          <a:ea typeface="DM Sans"/>
                          <a:cs typeface="DM Sans"/>
                          <a:sym typeface="DM Sans"/>
                        </a:rPr>
                        <a:t>Library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tc>
                  <a:txBody>
                    <a:bodyPr/>
                    <a:lstStyle/>
                    <a:p>
                      <a:pPr algn="ctr">
                        <a:lnSpc>
                          <a:spcPts val="3499"/>
                        </a:lnSpc>
                        <a:defRPr/>
                      </a:pPr>
                      <a:r>
                        <a:rPr lang="en-US" sz="2499">
                          <a:solidFill>
                            <a:srgbClr val="FFFBF5"/>
                          </a:solidFill>
                          <a:latin typeface="DM Sans"/>
                          <a:ea typeface="DM Sans"/>
                          <a:cs typeface="DM Sans"/>
                          <a:sym typeface="DM Sans"/>
                        </a:rPr>
                        <a:t>Library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extLst>
                  <a:ext uri="{0D108BD9-81ED-4DB2-BD59-A6C34878D82A}">
                    <a16:rowId xmlns:a16="http://schemas.microsoft.com/office/drawing/2014/main" val="10000"/>
                  </a:ext>
                </a:extLst>
              </a:tr>
              <a:tr h="717829">
                <a:tc>
                  <a:txBody>
                    <a:bodyPr/>
                    <a:lstStyle/>
                    <a:p>
                      <a:pPr algn="ctr">
                        <a:lnSpc>
                          <a:spcPts val="2800"/>
                        </a:lnSpc>
                        <a:defRPr/>
                      </a:pPr>
                      <a:r>
                        <a:rPr lang="en-US" sz="2000">
                          <a:solidFill>
                            <a:srgbClr val="000000"/>
                          </a:solidFill>
                          <a:latin typeface="DM Sans"/>
                          <a:ea typeface="DM Sans"/>
                          <a:cs typeface="DM Sans"/>
                          <a:sym typeface="DM Sans"/>
                        </a:rPr>
                        <a:t>Supports the library and library issues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Informs the Library Board on library issues and law</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1"/>
                  </a:ext>
                </a:extLst>
              </a:tr>
              <a:tr h="932645">
                <a:tc>
                  <a:txBody>
                    <a:bodyPr/>
                    <a:lstStyle/>
                    <a:p>
                      <a:pPr algn="ctr">
                        <a:lnSpc>
                          <a:spcPts val="2800"/>
                        </a:lnSpc>
                        <a:defRPr/>
                      </a:pPr>
                      <a:r>
                        <a:rPr lang="en-US" sz="2000">
                          <a:solidFill>
                            <a:srgbClr val="000000"/>
                          </a:solidFill>
                          <a:latin typeface="DM Sans"/>
                          <a:ea typeface="DM Sans"/>
                          <a:cs typeface="DM Sans"/>
                          <a:sym typeface="DM Sans"/>
                        </a:rPr>
                        <a:t>Speaks at community groups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Prepares library talking points and speaks at community groups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2"/>
                  </a:ext>
                </a:extLst>
              </a:tr>
              <a:tr h="717829">
                <a:tc>
                  <a:txBody>
                    <a:bodyPr/>
                    <a:lstStyle/>
                    <a:p>
                      <a:pPr algn="ctr">
                        <a:lnSpc>
                          <a:spcPts val="2800"/>
                        </a:lnSpc>
                        <a:defRPr/>
                      </a:pPr>
                      <a:r>
                        <a:rPr lang="en-US" sz="2000">
                          <a:solidFill>
                            <a:srgbClr val="000000"/>
                          </a:solidFill>
                          <a:latin typeface="DM Sans"/>
                          <a:ea typeface="DM Sans"/>
                          <a:cs typeface="DM Sans"/>
                          <a:sym typeface="DM Sans"/>
                        </a:rPr>
                        <a:t>Writes letters of support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l">
                        <a:lnSpc>
                          <a:spcPts val="1679"/>
                        </a:lnSpc>
                        <a:defRPr/>
                      </a:pP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3"/>
                  </a:ext>
                </a:extLst>
              </a:tr>
              <a:tr h="717829">
                <a:tc>
                  <a:txBody>
                    <a:bodyPr/>
                    <a:lstStyle/>
                    <a:p>
                      <a:pPr algn="ctr">
                        <a:lnSpc>
                          <a:spcPts val="2800"/>
                        </a:lnSpc>
                        <a:defRPr/>
                      </a:pPr>
                      <a:r>
                        <a:rPr lang="en-US" sz="2000">
                          <a:solidFill>
                            <a:srgbClr val="000000"/>
                          </a:solidFill>
                          <a:latin typeface="DM Sans"/>
                          <a:ea typeface="DM Sans"/>
                          <a:cs typeface="DM Sans"/>
                          <a:sym typeface="DM Sans"/>
                        </a:rPr>
                        <a:t>Attends municipal board meetings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Attends municipal board meetings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4"/>
                  </a:ext>
                </a:extLst>
              </a:tr>
              <a:tr h="717829">
                <a:tc>
                  <a:txBody>
                    <a:bodyPr/>
                    <a:lstStyle/>
                    <a:p>
                      <a:pPr algn="ctr">
                        <a:lnSpc>
                          <a:spcPts val="2800"/>
                        </a:lnSpc>
                        <a:defRPr/>
                      </a:pPr>
                      <a:r>
                        <a:rPr lang="en-US" sz="2000">
                          <a:solidFill>
                            <a:srgbClr val="000000"/>
                          </a:solidFill>
                          <a:latin typeface="DM Sans"/>
                          <a:ea typeface="DM Sans"/>
                          <a:cs typeface="DM Sans"/>
                          <a:sym typeface="DM Sans"/>
                        </a:rPr>
                        <a:t>Respresents the community on the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5"/>
                  </a:ext>
                </a:extLst>
              </a:tr>
            </a:tbl>
          </a:graphicData>
        </a:graphic>
      </p:graphicFrame>
      <p:sp>
        <p:nvSpPr>
          <p:cNvPr id="9" name="TextBox 9"/>
          <p:cNvSpPr txBox="1"/>
          <p:nvPr/>
        </p:nvSpPr>
        <p:spPr>
          <a:xfrm>
            <a:off x="926895" y="122872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10" name="Group 10"/>
          <p:cNvGrpSpPr/>
          <p:nvPr/>
        </p:nvGrpSpPr>
        <p:grpSpPr>
          <a:xfrm>
            <a:off x="6068584" y="-145217"/>
            <a:ext cx="10659686" cy="1495364"/>
            <a:chOff x="0" y="0"/>
            <a:chExt cx="3715795" cy="521260"/>
          </a:xfrm>
        </p:grpSpPr>
        <p:sp>
          <p:nvSpPr>
            <p:cNvPr id="11" name="Freeform 11">
              <a:extLst>
                <a:ext uri="{C183D7F6-B498-43B3-948B-1728B52AA6E4}">
                  <adec:decorative xmlns:adec="http://schemas.microsoft.com/office/drawing/2017/decorative" val="1"/>
                </a:ext>
              </a:extLst>
            </p:cNvPr>
            <p:cNvSpPr/>
            <p:nvPr/>
          </p:nvSpPr>
          <p:spPr>
            <a:xfrm>
              <a:off x="0" y="0"/>
              <a:ext cx="3715795" cy="521260"/>
            </a:xfrm>
            <a:custGeom>
              <a:avLst/>
              <a:gdLst/>
              <a:ahLst/>
              <a:cxnLst/>
              <a:rect l="l" t="t" r="r" b="b"/>
              <a:pathLst>
                <a:path w="3715795" h="521260">
                  <a:moveTo>
                    <a:pt x="72628" y="0"/>
                  </a:moveTo>
                  <a:lnTo>
                    <a:pt x="3643167" y="0"/>
                  </a:lnTo>
                  <a:cubicBezTo>
                    <a:pt x="3662429" y="0"/>
                    <a:pt x="3680902" y="7652"/>
                    <a:pt x="3694523" y="21272"/>
                  </a:cubicBezTo>
                  <a:cubicBezTo>
                    <a:pt x="3708143" y="34893"/>
                    <a:pt x="3715795" y="53366"/>
                    <a:pt x="3715795" y="72628"/>
                  </a:cubicBezTo>
                  <a:lnTo>
                    <a:pt x="3715795" y="448632"/>
                  </a:lnTo>
                  <a:cubicBezTo>
                    <a:pt x="3715795" y="467894"/>
                    <a:pt x="3708143" y="486367"/>
                    <a:pt x="3694523" y="499987"/>
                  </a:cubicBezTo>
                  <a:cubicBezTo>
                    <a:pt x="3680902" y="513608"/>
                    <a:pt x="3662429" y="521260"/>
                    <a:pt x="3643167" y="521260"/>
                  </a:cubicBezTo>
                  <a:lnTo>
                    <a:pt x="72628" y="521260"/>
                  </a:lnTo>
                  <a:cubicBezTo>
                    <a:pt x="32517" y="521260"/>
                    <a:pt x="0" y="488743"/>
                    <a:pt x="0" y="448632"/>
                  </a:cubicBezTo>
                  <a:lnTo>
                    <a:pt x="0" y="72628"/>
                  </a:lnTo>
                  <a:cubicBezTo>
                    <a:pt x="0" y="53366"/>
                    <a:pt x="7652" y="34893"/>
                    <a:pt x="21272" y="21272"/>
                  </a:cubicBezTo>
                  <a:cubicBezTo>
                    <a:pt x="34893" y="7652"/>
                    <a:pt x="53366" y="0"/>
                    <a:pt x="72628" y="0"/>
                  </a:cubicBezTo>
                  <a:close/>
                </a:path>
              </a:pathLst>
            </a:custGeom>
            <a:solidFill>
              <a:srgbClr val="02285B"/>
            </a:solidFill>
          </p:spPr>
          <p:txBody>
            <a:bodyPr/>
            <a:lstStyle/>
            <a:p>
              <a:endParaRPr lang="en-US"/>
            </a:p>
          </p:txBody>
        </p:sp>
        <p:sp>
          <p:nvSpPr>
            <p:cNvPr id="12" name="TextBox 12"/>
            <p:cNvSpPr txBox="1"/>
            <p:nvPr/>
          </p:nvSpPr>
          <p:spPr>
            <a:xfrm>
              <a:off x="0" y="-38100"/>
              <a:ext cx="3715795" cy="55936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3577731" y="-713177"/>
            <a:ext cx="11032213" cy="1426353"/>
            <a:chOff x="0" y="0"/>
            <a:chExt cx="3684056" cy="476311"/>
          </a:xfrm>
        </p:grpSpPr>
        <p:sp>
          <p:nvSpPr>
            <p:cNvPr id="14" name="Freeform 14">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5" name="TextBox 15"/>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14255202" y="-145217"/>
            <a:ext cx="3526885" cy="1495364"/>
          </a:xfrm>
          <a:custGeom>
            <a:avLst/>
            <a:gdLst/>
            <a:ahLst/>
            <a:cxnLst/>
            <a:rect l="l" t="t" r="r" b="b"/>
            <a:pathLst>
              <a:path w="3526885" h="1495364">
                <a:moveTo>
                  <a:pt x="3526884" y="0"/>
                </a:moveTo>
                <a:lnTo>
                  <a:pt x="0" y="0"/>
                </a:lnTo>
                <a:lnTo>
                  <a:pt x="0" y="1495363"/>
                </a:lnTo>
                <a:lnTo>
                  <a:pt x="3526884" y="1495363"/>
                </a:lnTo>
                <a:lnTo>
                  <a:pt x="35268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9763175" y="316865"/>
            <a:ext cx="8385169" cy="530860"/>
          </a:xfrm>
          <a:prstGeom prst="rect">
            <a:avLst/>
          </a:prstGeom>
        </p:spPr>
        <p:txBody>
          <a:bodyPr lIns="0" tIns="0" rIns="0" bIns="0" rtlCol="0" anchor="t">
            <a:spAutoFit/>
          </a:bodyPr>
          <a:lstStyle/>
          <a:p>
            <a:pPr algn="ctr">
              <a:lnSpc>
                <a:spcPts val="4339"/>
              </a:lnSpc>
            </a:pPr>
            <a:r>
              <a:rPr lang="en-US" sz="3099">
                <a:solidFill>
                  <a:srgbClr val="FFFBF5"/>
                </a:solidFill>
                <a:latin typeface="DM Sans"/>
                <a:ea typeface="DM Sans"/>
                <a:cs typeface="DM Sans"/>
                <a:sym typeface="DM Sans"/>
              </a:rPr>
              <a:t>Advocacy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3493681"/>
            <a:ext cx="15502439" cy="269303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Managing the </a:t>
            </a:r>
          </a:p>
          <a:p>
            <a:pPr algn="ctr">
              <a:lnSpc>
                <a:spcPts val="10400"/>
              </a:lnSpc>
            </a:pPr>
            <a:r>
              <a:rPr lang="en-US" sz="10400" b="1">
                <a:solidFill>
                  <a:srgbClr val="FFFBF5"/>
                </a:solidFill>
                <a:latin typeface="DM Sans Bold"/>
                <a:ea typeface="DM Sans Bold"/>
                <a:cs typeface="DM Sans Bold"/>
                <a:sym typeface="DM Sans Bold"/>
              </a:rPr>
              <a:t>Library’s Money</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grpSp>
        <p:nvGrpSpPr>
          <p:cNvPr id="3" name="Group 3"/>
          <p:cNvGrpSpPr/>
          <p:nvPr/>
        </p:nvGrpSpPr>
        <p:grpSpPr>
          <a:xfrm>
            <a:off x="8101398" y="1434991"/>
            <a:ext cx="9062357" cy="2318128"/>
            <a:chOff x="0" y="0"/>
            <a:chExt cx="3158992" cy="808062"/>
          </a:xfrm>
        </p:grpSpPr>
        <p:sp>
          <p:nvSpPr>
            <p:cNvPr id="4" name="Freeform 4">
              <a:extLst>
                <a:ext uri="{C183D7F6-B498-43B3-948B-1728B52AA6E4}">
                  <adec:decorative xmlns:adec="http://schemas.microsoft.com/office/drawing/2017/decorative" val="1"/>
                </a:ext>
              </a:extLst>
            </p:cNvPr>
            <p:cNvSpPr/>
            <p:nvPr/>
          </p:nvSpPr>
          <p:spPr>
            <a:xfrm>
              <a:off x="0" y="0"/>
              <a:ext cx="3158991" cy="808062"/>
            </a:xfrm>
            <a:custGeom>
              <a:avLst/>
              <a:gdLst/>
              <a:ahLst/>
              <a:cxnLst/>
              <a:rect l="l" t="t" r="r" b="b"/>
              <a:pathLst>
                <a:path w="3158991" h="808062">
                  <a:moveTo>
                    <a:pt x="38443" y="0"/>
                  </a:moveTo>
                  <a:lnTo>
                    <a:pt x="3120548" y="0"/>
                  </a:lnTo>
                  <a:cubicBezTo>
                    <a:pt x="3130744" y="0"/>
                    <a:pt x="3140522" y="4050"/>
                    <a:pt x="3147732" y="11260"/>
                  </a:cubicBezTo>
                  <a:cubicBezTo>
                    <a:pt x="3154941" y="18469"/>
                    <a:pt x="3158991" y="28247"/>
                    <a:pt x="3158991" y="38443"/>
                  </a:cubicBezTo>
                  <a:lnTo>
                    <a:pt x="3158991" y="769619"/>
                  </a:lnTo>
                  <a:cubicBezTo>
                    <a:pt x="3158991" y="779815"/>
                    <a:pt x="3154941" y="789593"/>
                    <a:pt x="3147732" y="796802"/>
                  </a:cubicBezTo>
                  <a:cubicBezTo>
                    <a:pt x="3140522" y="804012"/>
                    <a:pt x="3130744" y="808062"/>
                    <a:pt x="3120548" y="808062"/>
                  </a:cubicBezTo>
                  <a:lnTo>
                    <a:pt x="38443" y="808062"/>
                  </a:lnTo>
                  <a:cubicBezTo>
                    <a:pt x="28247" y="808062"/>
                    <a:pt x="18469" y="804012"/>
                    <a:pt x="11260" y="796802"/>
                  </a:cubicBezTo>
                  <a:cubicBezTo>
                    <a:pt x="4050" y="789593"/>
                    <a:pt x="0" y="779815"/>
                    <a:pt x="0" y="769619"/>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5" name="TextBox 5"/>
            <p:cNvSpPr txBox="1"/>
            <p:nvPr/>
          </p:nvSpPr>
          <p:spPr>
            <a:xfrm>
              <a:off x="0" y="-38100"/>
              <a:ext cx="3158992" cy="846162"/>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8508479" y="2132399"/>
            <a:ext cx="8353433" cy="1298575"/>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The library board shall have exclusive control of the expenditure of all moneys collected, donated, or appropriated for the library fund. </a:t>
            </a:r>
          </a:p>
        </p:txBody>
      </p:sp>
      <p:grpSp>
        <p:nvGrpSpPr>
          <p:cNvPr id="7" name="Group 7"/>
          <p:cNvGrpSpPr/>
          <p:nvPr/>
        </p:nvGrpSpPr>
        <p:grpSpPr>
          <a:xfrm>
            <a:off x="-921281" y="9757727"/>
            <a:ext cx="14728666" cy="1781674"/>
            <a:chOff x="0" y="0"/>
            <a:chExt cx="5134176" cy="621063"/>
          </a:xfrm>
        </p:grpSpPr>
        <p:sp>
          <p:nvSpPr>
            <p:cNvPr id="8" name="Freeform 8">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9" name="TextBox 9"/>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8196943" y="9757727"/>
            <a:ext cx="12852355" cy="1426353"/>
            <a:chOff x="0" y="0"/>
            <a:chExt cx="4291868" cy="476311"/>
          </a:xfrm>
        </p:grpSpPr>
        <p:sp>
          <p:nvSpPr>
            <p:cNvPr id="11" name="Freeform 11">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2" name="TextBox 12"/>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sp>
        <p:nvSpPr>
          <p:cNvPr id="13" name="TextBox 13"/>
          <p:cNvSpPr txBox="1"/>
          <p:nvPr/>
        </p:nvSpPr>
        <p:spPr>
          <a:xfrm>
            <a:off x="8604024" y="467886"/>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Wis. Stat. § 43.58</a:t>
            </a:r>
          </a:p>
        </p:txBody>
      </p:sp>
      <p:sp>
        <p:nvSpPr>
          <p:cNvPr id="14" name="TextBox 14"/>
          <p:cNvSpPr txBox="1"/>
          <p:nvPr/>
        </p:nvSpPr>
        <p:spPr>
          <a:xfrm>
            <a:off x="10562707" y="1612250"/>
            <a:ext cx="3832239" cy="375921"/>
          </a:xfrm>
          <a:prstGeom prst="rect">
            <a:avLst/>
          </a:prstGeom>
        </p:spPr>
        <p:txBody>
          <a:bodyPr lIns="0" tIns="0" rIns="0" bIns="0" rtlCol="0" anchor="t">
            <a:spAutoFit/>
          </a:bodyPr>
          <a:lstStyle/>
          <a:p>
            <a:pPr algn="ctr">
              <a:lnSpc>
                <a:spcPts val="2800"/>
              </a:lnSpc>
            </a:pPr>
            <a:r>
              <a:rPr lang="en-US" sz="2800" u="sng">
                <a:solidFill>
                  <a:srgbClr val="02285B"/>
                </a:solidFill>
                <a:latin typeface="DM Sans"/>
                <a:ea typeface="DM Sans"/>
                <a:cs typeface="DM Sans"/>
                <a:sym typeface="DM Sans"/>
                <a:hlinkClick r:id="rId2" tooltip="https://docs.legis.wisconsin.gov/statutes/statutes/43/58/1"/>
              </a:rPr>
              <a:t>Powers and duties (1)</a:t>
            </a:r>
          </a:p>
        </p:txBody>
      </p:sp>
      <p:sp>
        <p:nvSpPr>
          <p:cNvPr id="15" name="TextBox 15"/>
          <p:cNvSpPr txBox="1"/>
          <p:nvPr/>
        </p:nvSpPr>
        <p:spPr>
          <a:xfrm>
            <a:off x="10562707" y="3999588"/>
            <a:ext cx="4145514" cy="375921"/>
          </a:xfrm>
          <a:prstGeom prst="rect">
            <a:avLst/>
          </a:prstGeom>
        </p:spPr>
        <p:txBody>
          <a:bodyPr lIns="0" tIns="0" rIns="0" bIns="0" rtlCol="0" anchor="t">
            <a:spAutoFit/>
          </a:bodyPr>
          <a:lstStyle/>
          <a:p>
            <a:pPr algn="ctr">
              <a:lnSpc>
                <a:spcPts val="2800"/>
              </a:lnSpc>
            </a:pPr>
            <a:r>
              <a:rPr lang="en-US" sz="2800" u="sng">
                <a:solidFill>
                  <a:srgbClr val="02285B"/>
                </a:solidFill>
                <a:latin typeface="DM Sans"/>
                <a:ea typeface="DM Sans"/>
                <a:cs typeface="DM Sans"/>
                <a:sym typeface="DM Sans"/>
                <a:hlinkClick r:id="rId3" tooltip="https://docs.legis.wisconsin.gov/statutes/statutes/43/58/2/a"/>
              </a:rPr>
              <a:t>Powers and duties (2)(a)</a:t>
            </a:r>
          </a:p>
        </p:txBody>
      </p:sp>
      <p:grpSp>
        <p:nvGrpSpPr>
          <p:cNvPr id="16" name="Group 16"/>
          <p:cNvGrpSpPr/>
          <p:nvPr/>
        </p:nvGrpSpPr>
        <p:grpSpPr>
          <a:xfrm>
            <a:off x="8101398" y="7814442"/>
            <a:ext cx="9062357" cy="1551174"/>
            <a:chOff x="0" y="0"/>
            <a:chExt cx="3158992" cy="540714"/>
          </a:xfrm>
        </p:grpSpPr>
        <p:sp>
          <p:nvSpPr>
            <p:cNvPr id="17" name="Freeform 17">
              <a:extLst>
                <a:ext uri="{C183D7F6-B498-43B3-948B-1728B52AA6E4}">
                  <adec:decorative xmlns:adec="http://schemas.microsoft.com/office/drawing/2017/decorative" val="1"/>
                </a:ext>
              </a:extLst>
            </p:cNvPr>
            <p:cNvSpPr/>
            <p:nvPr/>
          </p:nvSpPr>
          <p:spPr>
            <a:xfrm>
              <a:off x="0" y="0"/>
              <a:ext cx="3158991" cy="540714"/>
            </a:xfrm>
            <a:custGeom>
              <a:avLst/>
              <a:gdLst/>
              <a:ahLst/>
              <a:cxnLst/>
              <a:rect l="l" t="t" r="r" b="b"/>
              <a:pathLst>
                <a:path w="3158991" h="540714">
                  <a:moveTo>
                    <a:pt x="38443" y="0"/>
                  </a:moveTo>
                  <a:lnTo>
                    <a:pt x="3120548" y="0"/>
                  </a:lnTo>
                  <a:cubicBezTo>
                    <a:pt x="3130744" y="0"/>
                    <a:pt x="3140522" y="4050"/>
                    <a:pt x="3147732" y="11260"/>
                  </a:cubicBezTo>
                  <a:cubicBezTo>
                    <a:pt x="3154941" y="18469"/>
                    <a:pt x="3158991" y="28247"/>
                    <a:pt x="3158991" y="38443"/>
                  </a:cubicBezTo>
                  <a:lnTo>
                    <a:pt x="3158991" y="502271"/>
                  </a:lnTo>
                  <a:cubicBezTo>
                    <a:pt x="3158991" y="512467"/>
                    <a:pt x="3154941" y="522245"/>
                    <a:pt x="3147732" y="529455"/>
                  </a:cubicBezTo>
                  <a:cubicBezTo>
                    <a:pt x="3140522" y="536664"/>
                    <a:pt x="3130744" y="540714"/>
                    <a:pt x="3120548" y="540714"/>
                  </a:cubicBezTo>
                  <a:lnTo>
                    <a:pt x="38443" y="540714"/>
                  </a:lnTo>
                  <a:cubicBezTo>
                    <a:pt x="28247" y="540714"/>
                    <a:pt x="18469" y="536664"/>
                    <a:pt x="11260" y="529455"/>
                  </a:cubicBezTo>
                  <a:cubicBezTo>
                    <a:pt x="4050" y="522245"/>
                    <a:pt x="0" y="512467"/>
                    <a:pt x="0" y="50227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8" name="TextBox 18"/>
            <p:cNvSpPr txBox="1"/>
            <p:nvPr/>
          </p:nvSpPr>
          <p:spPr>
            <a:xfrm>
              <a:off x="0" y="-38100"/>
              <a:ext cx="3158992" cy="578814"/>
            </a:xfrm>
            <a:prstGeom prst="rect">
              <a:avLst/>
            </a:prstGeom>
          </p:spPr>
          <p:txBody>
            <a:bodyPr lIns="50800" tIns="50800" rIns="50800" bIns="50800" rtlCol="0" anchor="ctr"/>
            <a:lstStyle/>
            <a:p>
              <a:pPr algn="ctr">
                <a:lnSpc>
                  <a:spcPts val="2520"/>
                </a:lnSpc>
              </a:pPr>
              <a:endParaRPr/>
            </a:p>
          </p:txBody>
        </p:sp>
      </p:grpSp>
      <p:sp>
        <p:nvSpPr>
          <p:cNvPr id="19" name="TextBox 19"/>
          <p:cNvSpPr txBox="1"/>
          <p:nvPr/>
        </p:nvSpPr>
        <p:spPr>
          <a:xfrm>
            <a:off x="8913902" y="8280784"/>
            <a:ext cx="7542588" cy="666116"/>
          </a:xfrm>
          <a:prstGeom prst="rect">
            <a:avLst/>
          </a:prstGeom>
        </p:spPr>
        <p:txBody>
          <a:bodyPr lIns="0" tIns="0" rIns="0" bIns="0" rtlCol="0" anchor="t">
            <a:spAutoFit/>
          </a:bodyPr>
          <a:lstStyle/>
          <a:p>
            <a:pPr algn="ctr">
              <a:lnSpc>
                <a:spcPts val="2600"/>
              </a:lnSpc>
            </a:pPr>
            <a:r>
              <a:rPr lang="en-US" sz="2600" i="1">
                <a:solidFill>
                  <a:srgbClr val="02285B"/>
                </a:solidFill>
                <a:latin typeface="DM Sans Italics"/>
                <a:ea typeface="DM Sans Italics"/>
                <a:cs typeface="DM Sans Italics"/>
                <a:sym typeface="DM Sans Italics"/>
              </a:rPr>
              <a:t>Note: No further action is required by the municipal board for payment by the municipality</a:t>
            </a:r>
          </a:p>
        </p:txBody>
      </p:sp>
      <p:sp>
        <p:nvSpPr>
          <p:cNvPr id="20" name="TextBox 20"/>
          <p:cNvSpPr txBox="1"/>
          <p:nvPr/>
        </p:nvSpPr>
        <p:spPr>
          <a:xfrm>
            <a:off x="8508479" y="4527908"/>
            <a:ext cx="8353433" cy="3051175"/>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The library board shall audit and approve all expenditures of the public library and forward the bills or vouchers covering the expenditures, setting forth the name of each claimant or payee, the amount of each expenditure...to the appropriate municipal or county financial officer...The appropriate municipal, county, or school district official shall then pay the bill as others are paid.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grpSp>
        <p:nvGrpSpPr>
          <p:cNvPr id="3" name="Group 3"/>
          <p:cNvGrpSpPr/>
          <p:nvPr/>
        </p:nvGrpSpPr>
        <p:grpSpPr>
          <a:xfrm>
            <a:off x="8101398" y="2726704"/>
            <a:ext cx="9062357" cy="821249"/>
            <a:chOff x="0" y="0"/>
            <a:chExt cx="3158992" cy="286274"/>
          </a:xfrm>
        </p:grpSpPr>
        <p:sp>
          <p:nvSpPr>
            <p:cNvPr id="4" name="Freeform 4">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5" name="TextBox 5"/>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8508479" y="2914536"/>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Review and approval of all library expenditures</a:t>
            </a:r>
          </a:p>
        </p:txBody>
      </p:sp>
      <p:grpSp>
        <p:nvGrpSpPr>
          <p:cNvPr id="7" name="Group 7"/>
          <p:cNvGrpSpPr/>
          <p:nvPr/>
        </p:nvGrpSpPr>
        <p:grpSpPr>
          <a:xfrm>
            <a:off x="-921281" y="9757727"/>
            <a:ext cx="14728666" cy="1781674"/>
            <a:chOff x="0" y="0"/>
            <a:chExt cx="5134176" cy="621063"/>
          </a:xfrm>
        </p:grpSpPr>
        <p:sp>
          <p:nvSpPr>
            <p:cNvPr id="8" name="Freeform 8">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9" name="TextBox 9"/>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8196943" y="9757727"/>
            <a:ext cx="12852355" cy="1426353"/>
            <a:chOff x="0" y="0"/>
            <a:chExt cx="4291868" cy="476311"/>
          </a:xfrm>
        </p:grpSpPr>
        <p:sp>
          <p:nvSpPr>
            <p:cNvPr id="11" name="Freeform 11">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2" name="TextBox 12"/>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sp>
        <p:nvSpPr>
          <p:cNvPr id="13" name="TextBox 13"/>
          <p:cNvSpPr txBox="1"/>
          <p:nvPr/>
        </p:nvSpPr>
        <p:spPr>
          <a:xfrm>
            <a:off x="8604024" y="1759598"/>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Board Responsibilities</a:t>
            </a:r>
          </a:p>
        </p:txBody>
      </p:sp>
      <p:sp>
        <p:nvSpPr>
          <p:cNvPr id="14" name="TextBox 14"/>
          <p:cNvSpPr txBox="1"/>
          <p:nvPr/>
        </p:nvSpPr>
        <p:spPr>
          <a:xfrm>
            <a:off x="8604024" y="3871803"/>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Review and monitoring of monthly financial statements</a:t>
            </a:r>
          </a:p>
        </p:txBody>
      </p:sp>
      <p:grpSp>
        <p:nvGrpSpPr>
          <p:cNvPr id="15" name="Group 15"/>
          <p:cNvGrpSpPr/>
          <p:nvPr/>
        </p:nvGrpSpPr>
        <p:grpSpPr>
          <a:xfrm>
            <a:off x="8101398" y="4665553"/>
            <a:ext cx="9062357" cy="821249"/>
            <a:chOff x="0" y="0"/>
            <a:chExt cx="3158992" cy="286274"/>
          </a:xfrm>
        </p:grpSpPr>
        <p:sp>
          <p:nvSpPr>
            <p:cNvPr id="16" name="Freeform 16">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7" name="TextBox 17"/>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sp>
        <p:nvSpPr>
          <p:cNvPr id="18" name="TextBox 18"/>
          <p:cNvSpPr txBox="1"/>
          <p:nvPr/>
        </p:nvSpPr>
        <p:spPr>
          <a:xfrm>
            <a:off x="8508479" y="4853385"/>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Develop policies for handling gifts and donations</a:t>
            </a:r>
          </a:p>
        </p:txBody>
      </p:sp>
      <p:sp>
        <p:nvSpPr>
          <p:cNvPr id="19" name="TextBox 19"/>
          <p:cNvSpPr txBox="1"/>
          <p:nvPr/>
        </p:nvSpPr>
        <p:spPr>
          <a:xfrm>
            <a:off x="8604024" y="5810652"/>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Accurate financial reporting</a:t>
            </a:r>
          </a:p>
        </p:txBody>
      </p:sp>
      <p:grpSp>
        <p:nvGrpSpPr>
          <p:cNvPr id="20" name="Group 20"/>
          <p:cNvGrpSpPr/>
          <p:nvPr/>
        </p:nvGrpSpPr>
        <p:grpSpPr>
          <a:xfrm>
            <a:off x="8101398" y="6604402"/>
            <a:ext cx="9062357" cy="1856325"/>
            <a:chOff x="0" y="0"/>
            <a:chExt cx="3158992" cy="647085"/>
          </a:xfrm>
        </p:grpSpPr>
        <p:sp>
          <p:nvSpPr>
            <p:cNvPr id="21" name="Freeform 21">
              <a:extLst>
                <a:ext uri="{C183D7F6-B498-43B3-948B-1728B52AA6E4}">
                  <adec:decorative xmlns:adec="http://schemas.microsoft.com/office/drawing/2017/decorative" val="1"/>
                </a:ext>
              </a:extLst>
            </p:cNvPr>
            <p:cNvSpPr/>
            <p:nvPr/>
          </p:nvSpPr>
          <p:spPr>
            <a:xfrm>
              <a:off x="0" y="0"/>
              <a:ext cx="3158991" cy="647085"/>
            </a:xfrm>
            <a:custGeom>
              <a:avLst/>
              <a:gdLst/>
              <a:ahLst/>
              <a:cxnLst/>
              <a:rect l="l" t="t" r="r" b="b"/>
              <a:pathLst>
                <a:path w="3158991" h="647085">
                  <a:moveTo>
                    <a:pt x="38443" y="0"/>
                  </a:moveTo>
                  <a:lnTo>
                    <a:pt x="3120548" y="0"/>
                  </a:lnTo>
                  <a:cubicBezTo>
                    <a:pt x="3130744" y="0"/>
                    <a:pt x="3140522" y="4050"/>
                    <a:pt x="3147732" y="11260"/>
                  </a:cubicBezTo>
                  <a:cubicBezTo>
                    <a:pt x="3154941" y="18469"/>
                    <a:pt x="3158991" y="28247"/>
                    <a:pt x="3158991" y="38443"/>
                  </a:cubicBezTo>
                  <a:lnTo>
                    <a:pt x="3158991" y="608642"/>
                  </a:lnTo>
                  <a:cubicBezTo>
                    <a:pt x="3158991" y="618837"/>
                    <a:pt x="3154941" y="628616"/>
                    <a:pt x="3147732" y="635825"/>
                  </a:cubicBezTo>
                  <a:cubicBezTo>
                    <a:pt x="3140522" y="643035"/>
                    <a:pt x="3130744" y="647085"/>
                    <a:pt x="3120548" y="647085"/>
                  </a:cubicBezTo>
                  <a:lnTo>
                    <a:pt x="38443" y="647085"/>
                  </a:lnTo>
                  <a:cubicBezTo>
                    <a:pt x="28247" y="647085"/>
                    <a:pt x="18469" y="643035"/>
                    <a:pt x="11260" y="635825"/>
                  </a:cubicBezTo>
                  <a:cubicBezTo>
                    <a:pt x="4050" y="628616"/>
                    <a:pt x="0" y="618837"/>
                    <a:pt x="0" y="608642"/>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22" name="TextBox 22"/>
            <p:cNvSpPr txBox="1"/>
            <p:nvPr/>
          </p:nvSpPr>
          <p:spPr>
            <a:xfrm>
              <a:off x="0" y="-38100"/>
              <a:ext cx="3158992" cy="685185"/>
            </a:xfrm>
            <a:prstGeom prst="rect">
              <a:avLst/>
            </a:prstGeom>
          </p:spPr>
          <p:txBody>
            <a:bodyPr lIns="50800" tIns="50800" rIns="50800" bIns="50800" rtlCol="0" anchor="ctr"/>
            <a:lstStyle/>
            <a:p>
              <a:pPr algn="ctr">
                <a:lnSpc>
                  <a:spcPts val="2520"/>
                </a:lnSpc>
              </a:pPr>
              <a:endParaRPr/>
            </a:p>
          </p:txBody>
        </p:sp>
      </p:grpSp>
      <p:sp>
        <p:nvSpPr>
          <p:cNvPr id="23" name="TextBox 23"/>
          <p:cNvSpPr txBox="1"/>
          <p:nvPr/>
        </p:nvSpPr>
        <p:spPr>
          <a:xfrm>
            <a:off x="8508479" y="6792234"/>
            <a:ext cx="8353433" cy="13811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Review and approval of the budget draft</a:t>
            </a:r>
          </a:p>
          <a:p>
            <a:pPr algn="ctr">
              <a:lnSpc>
                <a:spcPts val="1960"/>
              </a:lnSpc>
            </a:pPr>
            <a:endParaRPr lang="en-US" sz="2499">
              <a:solidFill>
                <a:srgbClr val="121212"/>
              </a:solidFill>
              <a:latin typeface="TT Interphases"/>
              <a:ea typeface="TT Interphases"/>
              <a:cs typeface="TT Interphases"/>
              <a:sym typeface="TT Interphases"/>
            </a:endParaRP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Does it provide adequate support for the library service goals?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Does it provide competitive wages to retain and recruit staff?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321110" y="3140734"/>
            <a:ext cx="9062357" cy="821249"/>
            <a:chOff x="0" y="0"/>
            <a:chExt cx="3158992" cy="286274"/>
          </a:xfrm>
        </p:grpSpPr>
        <p:sp>
          <p:nvSpPr>
            <p:cNvPr id="3" name="Freeform 3">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7321110" y="5079583"/>
            <a:ext cx="9062357" cy="1192724"/>
            <a:chOff x="0" y="0"/>
            <a:chExt cx="3158992" cy="415764"/>
          </a:xfrm>
        </p:grpSpPr>
        <p:sp>
          <p:nvSpPr>
            <p:cNvPr id="12" name="Freeform 12">
              <a:extLst>
                <a:ext uri="{C183D7F6-B498-43B3-948B-1728B52AA6E4}">
                  <adec:decorative xmlns:adec="http://schemas.microsoft.com/office/drawing/2017/decorative" val="1"/>
                </a:ext>
              </a:extLst>
            </p:cNvPr>
            <p:cNvSpPr/>
            <p:nvPr/>
          </p:nvSpPr>
          <p:spPr>
            <a:xfrm>
              <a:off x="0" y="0"/>
              <a:ext cx="3158991" cy="415764"/>
            </a:xfrm>
            <a:custGeom>
              <a:avLst/>
              <a:gdLst/>
              <a:ahLst/>
              <a:cxnLst/>
              <a:rect l="l" t="t" r="r" b="b"/>
              <a:pathLst>
                <a:path w="3158991" h="415764">
                  <a:moveTo>
                    <a:pt x="38443" y="0"/>
                  </a:moveTo>
                  <a:lnTo>
                    <a:pt x="3120548" y="0"/>
                  </a:lnTo>
                  <a:cubicBezTo>
                    <a:pt x="3130744" y="0"/>
                    <a:pt x="3140522" y="4050"/>
                    <a:pt x="3147732" y="11260"/>
                  </a:cubicBezTo>
                  <a:cubicBezTo>
                    <a:pt x="3154941" y="18469"/>
                    <a:pt x="3158991" y="28247"/>
                    <a:pt x="3158991" y="38443"/>
                  </a:cubicBezTo>
                  <a:lnTo>
                    <a:pt x="3158991" y="377321"/>
                  </a:lnTo>
                  <a:cubicBezTo>
                    <a:pt x="3158991" y="387517"/>
                    <a:pt x="3154941" y="397295"/>
                    <a:pt x="3147732" y="404505"/>
                  </a:cubicBezTo>
                  <a:cubicBezTo>
                    <a:pt x="3140522" y="411714"/>
                    <a:pt x="3130744" y="415764"/>
                    <a:pt x="3120548" y="415764"/>
                  </a:cubicBezTo>
                  <a:lnTo>
                    <a:pt x="38443" y="415764"/>
                  </a:lnTo>
                  <a:cubicBezTo>
                    <a:pt x="28247" y="415764"/>
                    <a:pt x="18469" y="411714"/>
                    <a:pt x="11260" y="404505"/>
                  </a:cubicBezTo>
                  <a:cubicBezTo>
                    <a:pt x="4050" y="397295"/>
                    <a:pt x="0" y="387517"/>
                    <a:pt x="0" y="37732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3" name="TextBox 13"/>
            <p:cNvSpPr txBox="1"/>
            <p:nvPr/>
          </p:nvSpPr>
          <p:spPr>
            <a:xfrm>
              <a:off x="0" y="-38100"/>
              <a:ext cx="3158992" cy="453864"/>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7321110" y="7389907"/>
            <a:ext cx="9062357" cy="853097"/>
            <a:chOff x="0" y="0"/>
            <a:chExt cx="3158992" cy="297376"/>
          </a:xfrm>
        </p:grpSpPr>
        <p:sp>
          <p:nvSpPr>
            <p:cNvPr id="15" name="Freeform 15">
              <a:extLst>
                <a:ext uri="{C183D7F6-B498-43B3-948B-1728B52AA6E4}">
                  <adec:decorative xmlns:adec="http://schemas.microsoft.com/office/drawing/2017/decorative" val="1"/>
                </a:ext>
              </a:extLst>
            </p:cNvPr>
            <p:cNvSpPr/>
            <p:nvPr/>
          </p:nvSpPr>
          <p:spPr>
            <a:xfrm>
              <a:off x="0" y="0"/>
              <a:ext cx="3158991" cy="297376"/>
            </a:xfrm>
            <a:custGeom>
              <a:avLst/>
              <a:gdLst/>
              <a:ahLst/>
              <a:cxnLst/>
              <a:rect l="l" t="t" r="r" b="b"/>
              <a:pathLst>
                <a:path w="3158991" h="297376">
                  <a:moveTo>
                    <a:pt x="38443" y="0"/>
                  </a:moveTo>
                  <a:lnTo>
                    <a:pt x="3120548" y="0"/>
                  </a:lnTo>
                  <a:cubicBezTo>
                    <a:pt x="3130744" y="0"/>
                    <a:pt x="3140522" y="4050"/>
                    <a:pt x="3147732" y="11260"/>
                  </a:cubicBezTo>
                  <a:cubicBezTo>
                    <a:pt x="3154941" y="18469"/>
                    <a:pt x="3158991" y="28247"/>
                    <a:pt x="3158991" y="38443"/>
                  </a:cubicBezTo>
                  <a:lnTo>
                    <a:pt x="3158991" y="258933"/>
                  </a:lnTo>
                  <a:cubicBezTo>
                    <a:pt x="3158991" y="269129"/>
                    <a:pt x="3154941" y="278907"/>
                    <a:pt x="3147732" y="286116"/>
                  </a:cubicBezTo>
                  <a:cubicBezTo>
                    <a:pt x="3140522" y="293326"/>
                    <a:pt x="3130744" y="297376"/>
                    <a:pt x="3120548" y="297376"/>
                  </a:cubicBezTo>
                  <a:lnTo>
                    <a:pt x="38443" y="297376"/>
                  </a:lnTo>
                  <a:cubicBezTo>
                    <a:pt x="28247" y="297376"/>
                    <a:pt x="18469" y="293326"/>
                    <a:pt x="11260" y="286116"/>
                  </a:cubicBezTo>
                  <a:cubicBezTo>
                    <a:pt x="4050" y="278907"/>
                    <a:pt x="0" y="269129"/>
                    <a:pt x="0" y="258933"/>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6" name="TextBox 16"/>
            <p:cNvSpPr txBox="1"/>
            <p:nvPr/>
          </p:nvSpPr>
          <p:spPr>
            <a:xfrm>
              <a:off x="0" y="-38100"/>
              <a:ext cx="3158992" cy="335476"/>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bwMode="gray">
          <a:xfrm>
            <a:off x="15161803" y="-82711"/>
            <a:ext cx="2097497" cy="2199814"/>
            <a:chOff x="0" y="0"/>
            <a:chExt cx="520700" cy="546100"/>
          </a:xfrm>
        </p:grpSpPr>
        <p:sp>
          <p:nvSpPr>
            <p:cNvPr id="18" name="Freeform 18"/>
            <p:cNvSpPr/>
            <p:nvPr/>
          </p:nvSpPr>
          <p:spPr bwMode="gray">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02285B"/>
            </a:solidFill>
            <a:ln cap="sq">
              <a:noFill/>
              <a:prstDash val="solid"/>
              <a:miter/>
            </a:ln>
          </p:spPr>
          <p:txBody>
            <a:bodyPr/>
            <a:lstStyle/>
            <a:p>
              <a:endParaRPr lang="en-US"/>
            </a:p>
          </p:txBody>
        </p:sp>
        <p:sp>
          <p:nvSpPr>
            <p:cNvPr id="19" name="TextBox 19"/>
            <p:cNvSpPr txBox="1"/>
            <p:nvPr/>
          </p:nvSpPr>
          <p:spPr bwMode="gray">
            <a:xfrm>
              <a:off x="0" y="-12700"/>
              <a:ext cx="520700" cy="330200"/>
            </a:xfrm>
            <a:prstGeom prst="rect">
              <a:avLst/>
            </a:prstGeom>
          </p:spPr>
          <p:txBody>
            <a:bodyPr lIns="50800" tIns="50800" rIns="50800" bIns="50800" rtlCol="0" anchor="ctr"/>
            <a:lstStyle/>
            <a:p>
              <a:pPr algn="ctr">
                <a:lnSpc>
                  <a:spcPts val="2520"/>
                </a:lnSpc>
              </a:pPr>
              <a:r>
                <a:rPr lang="en-US" sz="1800" dirty="0">
                  <a:solidFill>
                    <a:srgbClr val="FFFFFF"/>
                  </a:solidFill>
                  <a:latin typeface="DM Sans"/>
                  <a:ea typeface="DM Sans"/>
                  <a:cs typeface="DM Sans"/>
                  <a:sym typeface="DM Sans"/>
                </a:rPr>
                <a:t>Developing the Library Budget</a:t>
              </a:r>
            </a:p>
          </p:txBody>
        </p:sp>
      </p:grpSp>
      <p:sp>
        <p:nvSpPr>
          <p:cNvPr id="20" name="TextBox 20"/>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21" name="TextBox 21"/>
          <p:cNvSpPr txBox="1"/>
          <p:nvPr/>
        </p:nvSpPr>
        <p:spPr>
          <a:xfrm>
            <a:off x="7728191" y="3328567"/>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Done by the Director and Key Staff</a:t>
            </a:r>
          </a:p>
        </p:txBody>
      </p:sp>
      <p:sp>
        <p:nvSpPr>
          <p:cNvPr id="22" name="TextBox 22"/>
          <p:cNvSpPr txBox="1"/>
          <p:nvPr/>
        </p:nvSpPr>
        <p:spPr>
          <a:xfrm>
            <a:off x="7823736" y="2173629"/>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Budget Development Process</a:t>
            </a:r>
          </a:p>
        </p:txBody>
      </p:sp>
      <p:sp>
        <p:nvSpPr>
          <p:cNvPr id="23" name="TextBox 23"/>
          <p:cNvSpPr txBox="1"/>
          <p:nvPr/>
        </p:nvSpPr>
        <p:spPr>
          <a:xfrm>
            <a:off x="7823736" y="4285833"/>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Determine what the library hopes to accomplish next year</a:t>
            </a:r>
          </a:p>
        </p:txBody>
      </p:sp>
      <p:sp>
        <p:nvSpPr>
          <p:cNvPr id="24" name="TextBox 24"/>
          <p:cNvSpPr txBox="1"/>
          <p:nvPr/>
        </p:nvSpPr>
        <p:spPr>
          <a:xfrm>
            <a:off x="7728191" y="5267416"/>
            <a:ext cx="8353433"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Determine financial resources needed for the next budget year</a:t>
            </a:r>
          </a:p>
        </p:txBody>
      </p:sp>
      <p:sp>
        <p:nvSpPr>
          <p:cNvPr id="25" name="TextBox 25"/>
          <p:cNvSpPr txBox="1"/>
          <p:nvPr/>
        </p:nvSpPr>
        <p:spPr>
          <a:xfrm>
            <a:off x="7823736" y="6596157"/>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Draft budget document (director and key staff)</a:t>
            </a:r>
          </a:p>
        </p:txBody>
      </p:sp>
      <p:sp>
        <p:nvSpPr>
          <p:cNvPr id="26" name="TextBox 26"/>
          <p:cNvSpPr txBox="1"/>
          <p:nvPr/>
        </p:nvSpPr>
        <p:spPr>
          <a:xfrm>
            <a:off x="7728191" y="7577740"/>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Present draft budget to the Library Board for their approval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373729" y="2169355"/>
            <a:ext cx="9062357" cy="821249"/>
            <a:chOff x="0" y="0"/>
            <a:chExt cx="3158992" cy="286274"/>
          </a:xfrm>
        </p:grpSpPr>
        <p:sp>
          <p:nvSpPr>
            <p:cNvPr id="3" name="Freeform 3">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7373729" y="4108204"/>
            <a:ext cx="9062357" cy="1192724"/>
            <a:chOff x="0" y="0"/>
            <a:chExt cx="3158992" cy="415764"/>
          </a:xfrm>
        </p:grpSpPr>
        <p:sp>
          <p:nvSpPr>
            <p:cNvPr id="12" name="Freeform 12">
              <a:extLst>
                <a:ext uri="{C183D7F6-B498-43B3-948B-1728B52AA6E4}">
                  <adec:decorative xmlns:adec="http://schemas.microsoft.com/office/drawing/2017/decorative" val="1"/>
                </a:ext>
              </a:extLst>
            </p:cNvPr>
            <p:cNvSpPr/>
            <p:nvPr/>
          </p:nvSpPr>
          <p:spPr>
            <a:xfrm>
              <a:off x="0" y="0"/>
              <a:ext cx="3158991" cy="415764"/>
            </a:xfrm>
            <a:custGeom>
              <a:avLst/>
              <a:gdLst/>
              <a:ahLst/>
              <a:cxnLst/>
              <a:rect l="l" t="t" r="r" b="b"/>
              <a:pathLst>
                <a:path w="3158991" h="415764">
                  <a:moveTo>
                    <a:pt x="38443" y="0"/>
                  </a:moveTo>
                  <a:lnTo>
                    <a:pt x="3120548" y="0"/>
                  </a:lnTo>
                  <a:cubicBezTo>
                    <a:pt x="3130744" y="0"/>
                    <a:pt x="3140522" y="4050"/>
                    <a:pt x="3147732" y="11260"/>
                  </a:cubicBezTo>
                  <a:cubicBezTo>
                    <a:pt x="3154941" y="18469"/>
                    <a:pt x="3158991" y="28247"/>
                    <a:pt x="3158991" y="38443"/>
                  </a:cubicBezTo>
                  <a:lnTo>
                    <a:pt x="3158991" y="377321"/>
                  </a:lnTo>
                  <a:cubicBezTo>
                    <a:pt x="3158991" y="387517"/>
                    <a:pt x="3154941" y="397295"/>
                    <a:pt x="3147732" y="404505"/>
                  </a:cubicBezTo>
                  <a:cubicBezTo>
                    <a:pt x="3140522" y="411714"/>
                    <a:pt x="3130744" y="415764"/>
                    <a:pt x="3120548" y="415764"/>
                  </a:cubicBezTo>
                  <a:lnTo>
                    <a:pt x="38443" y="415764"/>
                  </a:lnTo>
                  <a:cubicBezTo>
                    <a:pt x="28247" y="415764"/>
                    <a:pt x="18469" y="411714"/>
                    <a:pt x="11260" y="404505"/>
                  </a:cubicBezTo>
                  <a:cubicBezTo>
                    <a:pt x="4050" y="397295"/>
                    <a:pt x="0" y="387517"/>
                    <a:pt x="0" y="37732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3" name="TextBox 13"/>
            <p:cNvSpPr txBox="1"/>
            <p:nvPr/>
          </p:nvSpPr>
          <p:spPr>
            <a:xfrm>
              <a:off x="0" y="-38100"/>
              <a:ext cx="3158992" cy="453864"/>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7373729" y="8453703"/>
            <a:ext cx="9062357" cy="853097"/>
            <a:chOff x="0" y="0"/>
            <a:chExt cx="3158992" cy="297376"/>
          </a:xfrm>
        </p:grpSpPr>
        <p:sp>
          <p:nvSpPr>
            <p:cNvPr id="15" name="Freeform 15">
              <a:extLst>
                <a:ext uri="{C183D7F6-B498-43B3-948B-1728B52AA6E4}">
                  <adec:decorative xmlns:adec="http://schemas.microsoft.com/office/drawing/2017/decorative" val="1"/>
                </a:ext>
              </a:extLst>
            </p:cNvPr>
            <p:cNvSpPr/>
            <p:nvPr/>
          </p:nvSpPr>
          <p:spPr>
            <a:xfrm>
              <a:off x="0" y="0"/>
              <a:ext cx="3158991" cy="297376"/>
            </a:xfrm>
            <a:custGeom>
              <a:avLst/>
              <a:gdLst/>
              <a:ahLst/>
              <a:cxnLst/>
              <a:rect l="l" t="t" r="r" b="b"/>
              <a:pathLst>
                <a:path w="3158991" h="297376">
                  <a:moveTo>
                    <a:pt x="38443" y="0"/>
                  </a:moveTo>
                  <a:lnTo>
                    <a:pt x="3120548" y="0"/>
                  </a:lnTo>
                  <a:cubicBezTo>
                    <a:pt x="3130744" y="0"/>
                    <a:pt x="3140522" y="4050"/>
                    <a:pt x="3147732" y="11260"/>
                  </a:cubicBezTo>
                  <a:cubicBezTo>
                    <a:pt x="3154941" y="18469"/>
                    <a:pt x="3158991" y="28247"/>
                    <a:pt x="3158991" y="38443"/>
                  </a:cubicBezTo>
                  <a:lnTo>
                    <a:pt x="3158991" y="258933"/>
                  </a:lnTo>
                  <a:cubicBezTo>
                    <a:pt x="3158991" y="269129"/>
                    <a:pt x="3154941" y="278907"/>
                    <a:pt x="3147732" y="286116"/>
                  </a:cubicBezTo>
                  <a:cubicBezTo>
                    <a:pt x="3140522" y="293326"/>
                    <a:pt x="3130744" y="297376"/>
                    <a:pt x="3120548" y="297376"/>
                  </a:cubicBezTo>
                  <a:lnTo>
                    <a:pt x="38443" y="297376"/>
                  </a:lnTo>
                  <a:cubicBezTo>
                    <a:pt x="28247" y="297376"/>
                    <a:pt x="18469" y="293326"/>
                    <a:pt x="11260" y="286116"/>
                  </a:cubicBezTo>
                  <a:cubicBezTo>
                    <a:pt x="4050" y="278907"/>
                    <a:pt x="0" y="269129"/>
                    <a:pt x="0" y="258933"/>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6" name="TextBox 16"/>
            <p:cNvSpPr txBox="1"/>
            <p:nvPr/>
          </p:nvSpPr>
          <p:spPr>
            <a:xfrm>
              <a:off x="0" y="-38100"/>
              <a:ext cx="3158992" cy="335476"/>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bwMode="gray">
          <a:xfrm>
            <a:off x="15161803" y="-114300"/>
            <a:ext cx="2097497" cy="2199814"/>
            <a:chOff x="0" y="0"/>
            <a:chExt cx="520700" cy="546100"/>
          </a:xfrm>
        </p:grpSpPr>
        <p:sp>
          <p:nvSpPr>
            <p:cNvPr id="18" name="Freeform 18"/>
            <p:cNvSpPr/>
            <p:nvPr/>
          </p:nvSpPr>
          <p:spPr bwMode="gray">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02285B"/>
            </a:solidFill>
            <a:ln cap="sq">
              <a:noFill/>
              <a:prstDash val="solid"/>
              <a:miter/>
            </a:ln>
          </p:spPr>
          <p:txBody>
            <a:bodyPr/>
            <a:lstStyle/>
            <a:p>
              <a:endParaRPr lang="en-US"/>
            </a:p>
          </p:txBody>
        </p:sp>
        <p:sp>
          <p:nvSpPr>
            <p:cNvPr id="19" name="TextBox 19"/>
            <p:cNvSpPr txBox="1"/>
            <p:nvPr/>
          </p:nvSpPr>
          <p:spPr bwMode="gray">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Developing the Library Budget</a:t>
              </a:r>
            </a:p>
          </p:txBody>
        </p:sp>
      </p:grpSp>
      <p:sp>
        <p:nvSpPr>
          <p:cNvPr id="20" name="TextBox 20"/>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21" name="TextBox 21"/>
          <p:cNvSpPr txBox="1"/>
          <p:nvPr/>
        </p:nvSpPr>
        <p:spPr>
          <a:xfrm>
            <a:off x="7780810" y="2357188"/>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Municipal Appropriation</a:t>
            </a:r>
          </a:p>
        </p:txBody>
      </p:sp>
      <p:sp>
        <p:nvSpPr>
          <p:cNvPr id="22" name="TextBox 22"/>
          <p:cNvSpPr txBox="1"/>
          <p:nvPr/>
        </p:nvSpPr>
        <p:spPr>
          <a:xfrm>
            <a:off x="7876356" y="1202250"/>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Sources of Funding &amp; Revenue*</a:t>
            </a:r>
          </a:p>
        </p:txBody>
      </p:sp>
      <p:sp>
        <p:nvSpPr>
          <p:cNvPr id="23" name="TextBox 23"/>
          <p:cNvSpPr txBox="1"/>
          <p:nvPr/>
        </p:nvSpPr>
        <p:spPr>
          <a:xfrm>
            <a:off x="7876356" y="3314454"/>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County (ACT 150 &amp; ACT 420)</a:t>
            </a:r>
          </a:p>
        </p:txBody>
      </p:sp>
      <p:sp>
        <p:nvSpPr>
          <p:cNvPr id="24" name="TextBox 24"/>
          <p:cNvSpPr txBox="1"/>
          <p:nvPr/>
        </p:nvSpPr>
        <p:spPr>
          <a:xfrm>
            <a:off x="7780810" y="4296037"/>
            <a:ext cx="8353433" cy="781050"/>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Fines &amp; Fees</a:t>
            </a:r>
          </a:p>
          <a:p>
            <a:pPr algn="ctr">
              <a:lnSpc>
                <a:spcPts val="2800"/>
              </a:lnSpc>
            </a:pPr>
            <a:r>
              <a:rPr lang="en-US" sz="2000">
                <a:solidFill>
                  <a:srgbClr val="121212"/>
                </a:solidFill>
                <a:latin typeface="TT Interphases"/>
                <a:ea typeface="TT Interphases"/>
                <a:cs typeface="TT Interphases"/>
                <a:sym typeface="TT Interphases"/>
              </a:rPr>
              <a:t>Lost items/cards; room rental; copier; printing fees; etc.</a:t>
            </a:r>
          </a:p>
        </p:txBody>
      </p:sp>
      <p:sp>
        <p:nvSpPr>
          <p:cNvPr id="25" name="TextBox 25"/>
          <p:cNvSpPr txBox="1"/>
          <p:nvPr/>
        </p:nvSpPr>
        <p:spPr>
          <a:xfrm>
            <a:off x="7876356" y="5624778"/>
            <a:ext cx="8353433" cy="25431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Funds Carried Forward</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Municipal/County appropriations or fines and fees revenue unspent from the prior year</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These funds should be budgeted for expenditure and not used to create a reserve</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Under normal circumstances these funds should be nothing or very minimal</a:t>
            </a:r>
          </a:p>
        </p:txBody>
      </p:sp>
      <p:sp>
        <p:nvSpPr>
          <p:cNvPr id="26" name="TextBox 26"/>
          <p:cNvSpPr txBox="1"/>
          <p:nvPr/>
        </p:nvSpPr>
        <p:spPr>
          <a:xfrm>
            <a:off x="7780810" y="8645302"/>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State Funds or Federal Funds (if any)</a:t>
            </a:r>
          </a:p>
        </p:txBody>
      </p:sp>
      <p:sp>
        <p:nvSpPr>
          <p:cNvPr id="27" name="TextBox 27"/>
          <p:cNvSpPr txBox="1"/>
          <p:nvPr/>
        </p:nvSpPr>
        <p:spPr>
          <a:xfrm>
            <a:off x="8866305" y="9408477"/>
            <a:ext cx="9882161" cy="349250"/>
          </a:xfrm>
          <a:prstGeom prst="rect">
            <a:avLst/>
          </a:prstGeom>
        </p:spPr>
        <p:txBody>
          <a:bodyPr lIns="0" tIns="0" rIns="0" bIns="0" rtlCol="0" anchor="t">
            <a:spAutoFit/>
          </a:bodyPr>
          <a:lstStyle/>
          <a:p>
            <a:pPr algn="ctr">
              <a:lnSpc>
                <a:spcPts val="2800"/>
              </a:lnSpc>
            </a:pPr>
            <a:r>
              <a:rPr lang="en-US" sz="2000" i="1">
                <a:solidFill>
                  <a:srgbClr val="121212"/>
                </a:solidFill>
                <a:latin typeface="TT Interphases Italics"/>
                <a:ea typeface="TT Interphases Italics"/>
                <a:cs typeface="TT Interphases Italics"/>
                <a:sym typeface="TT Interphases Italics"/>
              </a:rPr>
              <a:t>*These are public funds that MUST be deposited with the municipality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405577" y="3017534"/>
            <a:ext cx="9062357" cy="1786449"/>
            <a:chOff x="0" y="0"/>
            <a:chExt cx="3158992" cy="622727"/>
          </a:xfrm>
        </p:grpSpPr>
        <p:sp>
          <p:nvSpPr>
            <p:cNvPr id="3" name="Freeform 3">
              <a:extLst>
                <a:ext uri="{C183D7F6-B498-43B3-948B-1728B52AA6E4}">
                  <adec:decorative xmlns:adec="http://schemas.microsoft.com/office/drawing/2017/decorative" val="1"/>
                </a:ext>
              </a:extLst>
            </p:cNvPr>
            <p:cNvSpPr/>
            <p:nvPr/>
          </p:nvSpPr>
          <p:spPr>
            <a:xfrm>
              <a:off x="0" y="0"/>
              <a:ext cx="3158991" cy="622727"/>
            </a:xfrm>
            <a:custGeom>
              <a:avLst/>
              <a:gdLst/>
              <a:ahLst/>
              <a:cxnLst/>
              <a:rect l="l" t="t" r="r" b="b"/>
              <a:pathLst>
                <a:path w="3158991" h="622727">
                  <a:moveTo>
                    <a:pt x="38443" y="0"/>
                  </a:moveTo>
                  <a:lnTo>
                    <a:pt x="3120548" y="0"/>
                  </a:lnTo>
                  <a:cubicBezTo>
                    <a:pt x="3130744" y="0"/>
                    <a:pt x="3140522" y="4050"/>
                    <a:pt x="3147732" y="11260"/>
                  </a:cubicBezTo>
                  <a:cubicBezTo>
                    <a:pt x="3154941" y="18469"/>
                    <a:pt x="3158991" y="28247"/>
                    <a:pt x="3158991" y="38443"/>
                  </a:cubicBezTo>
                  <a:lnTo>
                    <a:pt x="3158991" y="584284"/>
                  </a:lnTo>
                  <a:cubicBezTo>
                    <a:pt x="3158991" y="594480"/>
                    <a:pt x="3154941" y="604258"/>
                    <a:pt x="3147732" y="611468"/>
                  </a:cubicBezTo>
                  <a:cubicBezTo>
                    <a:pt x="3140522" y="618677"/>
                    <a:pt x="3130744" y="622727"/>
                    <a:pt x="3120548" y="622727"/>
                  </a:cubicBezTo>
                  <a:lnTo>
                    <a:pt x="38443" y="622727"/>
                  </a:lnTo>
                  <a:cubicBezTo>
                    <a:pt x="28247" y="622727"/>
                    <a:pt x="18469" y="618677"/>
                    <a:pt x="11260" y="611468"/>
                  </a:cubicBezTo>
                  <a:cubicBezTo>
                    <a:pt x="4050" y="604258"/>
                    <a:pt x="0" y="594480"/>
                    <a:pt x="0" y="584284"/>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66082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7405577" y="6796533"/>
            <a:ext cx="9062357" cy="1718224"/>
            <a:chOff x="0" y="0"/>
            <a:chExt cx="3158992" cy="598945"/>
          </a:xfrm>
        </p:grpSpPr>
        <p:sp>
          <p:nvSpPr>
            <p:cNvPr id="12" name="Freeform 12">
              <a:extLst>
                <a:ext uri="{C183D7F6-B498-43B3-948B-1728B52AA6E4}">
                  <adec:decorative xmlns:adec="http://schemas.microsoft.com/office/drawing/2017/decorative" val="1"/>
                </a:ext>
              </a:extLst>
            </p:cNvPr>
            <p:cNvSpPr/>
            <p:nvPr/>
          </p:nvSpPr>
          <p:spPr>
            <a:xfrm>
              <a:off x="0" y="0"/>
              <a:ext cx="3158991" cy="598945"/>
            </a:xfrm>
            <a:custGeom>
              <a:avLst/>
              <a:gdLst/>
              <a:ahLst/>
              <a:cxnLst/>
              <a:rect l="l" t="t" r="r" b="b"/>
              <a:pathLst>
                <a:path w="3158991" h="598945">
                  <a:moveTo>
                    <a:pt x="38443" y="0"/>
                  </a:moveTo>
                  <a:lnTo>
                    <a:pt x="3120548" y="0"/>
                  </a:lnTo>
                  <a:cubicBezTo>
                    <a:pt x="3130744" y="0"/>
                    <a:pt x="3140522" y="4050"/>
                    <a:pt x="3147732" y="11260"/>
                  </a:cubicBezTo>
                  <a:cubicBezTo>
                    <a:pt x="3154941" y="18469"/>
                    <a:pt x="3158991" y="28247"/>
                    <a:pt x="3158991" y="38443"/>
                  </a:cubicBezTo>
                  <a:lnTo>
                    <a:pt x="3158991" y="560502"/>
                  </a:lnTo>
                  <a:cubicBezTo>
                    <a:pt x="3158991" y="570698"/>
                    <a:pt x="3154941" y="580476"/>
                    <a:pt x="3147732" y="587685"/>
                  </a:cubicBezTo>
                  <a:cubicBezTo>
                    <a:pt x="3140522" y="594895"/>
                    <a:pt x="3130744" y="598945"/>
                    <a:pt x="3120548" y="598945"/>
                  </a:cubicBezTo>
                  <a:lnTo>
                    <a:pt x="38443" y="598945"/>
                  </a:lnTo>
                  <a:cubicBezTo>
                    <a:pt x="28247" y="598945"/>
                    <a:pt x="18469" y="594895"/>
                    <a:pt x="11260" y="587685"/>
                  </a:cubicBezTo>
                  <a:cubicBezTo>
                    <a:pt x="4050" y="580476"/>
                    <a:pt x="0" y="570698"/>
                    <a:pt x="0" y="560502"/>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3" name="TextBox 13"/>
            <p:cNvSpPr txBox="1"/>
            <p:nvPr/>
          </p:nvSpPr>
          <p:spPr>
            <a:xfrm>
              <a:off x="0" y="-38100"/>
              <a:ext cx="3158992" cy="637045"/>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5161803" y="-82711"/>
            <a:ext cx="2097497" cy="2199814"/>
            <a:chOff x="0" y="0"/>
            <a:chExt cx="520700" cy="546100"/>
          </a:xfrm>
        </p:grpSpPr>
        <p:sp>
          <p:nvSpPr>
            <p:cNvPr id="15" name="Freeform 15"/>
            <p:cNvSpPr/>
            <p:nvPr/>
          </p:nvSpPr>
          <p:spPr>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6CC6DF"/>
            </a:solidFill>
            <a:ln cap="sq">
              <a:noFill/>
              <a:prstDash val="solid"/>
              <a:miter/>
            </a:ln>
          </p:spPr>
          <p:txBody>
            <a:bodyPr/>
            <a:lstStyle/>
            <a:p>
              <a:endParaRPr lang="en-US"/>
            </a:p>
          </p:txBody>
        </p:sp>
        <p:sp>
          <p:nvSpPr>
            <p:cNvPr id="16" name="TextBox 16"/>
            <p:cNvSpPr txBox="1"/>
            <p:nvPr/>
          </p:nvSpPr>
          <p:spPr>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County Funds</a:t>
              </a:r>
            </a:p>
          </p:txBody>
        </p:sp>
      </p:grpSp>
      <p:sp>
        <p:nvSpPr>
          <p:cNvPr id="17" name="TextBox 17"/>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8" name="TextBox 18"/>
          <p:cNvSpPr txBox="1"/>
          <p:nvPr/>
        </p:nvSpPr>
        <p:spPr>
          <a:xfrm>
            <a:off x="7812659" y="3205367"/>
            <a:ext cx="8353433" cy="12985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The library receives county funds from:</a:t>
            </a:r>
          </a:p>
          <a:p>
            <a:pPr algn="ctr">
              <a:lnSpc>
                <a:spcPts val="3499"/>
              </a:lnSpc>
            </a:pPr>
            <a:r>
              <a:rPr lang="en-US" sz="2499">
                <a:solidFill>
                  <a:srgbClr val="121212"/>
                </a:solidFill>
                <a:latin typeface="TT Interphases"/>
                <a:ea typeface="TT Interphases"/>
                <a:cs typeface="TT Interphases"/>
                <a:sym typeface="TT Interphases"/>
              </a:rPr>
              <a:t>Home County (ACT 150)</a:t>
            </a:r>
          </a:p>
          <a:p>
            <a:pPr algn="ctr">
              <a:lnSpc>
                <a:spcPts val="3499"/>
              </a:lnSpc>
            </a:pPr>
            <a:r>
              <a:rPr lang="en-US" sz="2499">
                <a:solidFill>
                  <a:srgbClr val="121212"/>
                </a:solidFill>
                <a:latin typeface="TT Interphases"/>
                <a:ea typeface="TT Interphases"/>
                <a:cs typeface="TT Interphases"/>
                <a:sym typeface="TT Interphases"/>
              </a:rPr>
              <a:t>Adjacent Counties (ACT 420)</a:t>
            </a:r>
          </a:p>
        </p:txBody>
      </p:sp>
      <p:sp>
        <p:nvSpPr>
          <p:cNvPr id="19" name="TextBox 19"/>
          <p:cNvSpPr txBox="1"/>
          <p:nvPr/>
        </p:nvSpPr>
        <p:spPr>
          <a:xfrm>
            <a:off x="7908204" y="2050429"/>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County Funds</a:t>
            </a:r>
          </a:p>
        </p:txBody>
      </p:sp>
      <p:sp>
        <p:nvSpPr>
          <p:cNvPr id="20" name="TextBox 20"/>
          <p:cNvSpPr txBox="1"/>
          <p:nvPr/>
        </p:nvSpPr>
        <p:spPr>
          <a:xfrm>
            <a:off x="7812659" y="6987033"/>
            <a:ext cx="8353433" cy="12985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The cost per circulation is determined by dividing the total operating expenditures (minus federal funds) by the total circulation</a:t>
            </a:r>
          </a:p>
        </p:txBody>
      </p:sp>
      <p:sp>
        <p:nvSpPr>
          <p:cNvPr id="21" name="TextBox 21"/>
          <p:cNvSpPr txBox="1"/>
          <p:nvPr/>
        </p:nvSpPr>
        <p:spPr>
          <a:xfrm>
            <a:off x="7812659" y="5127833"/>
            <a:ext cx="8353433" cy="12985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County funds are appropriated based on the cost per circulation to residents of that county who live in a municipality that does </a:t>
            </a:r>
            <a:r>
              <a:rPr lang="en-US" sz="2499" u="sng">
                <a:solidFill>
                  <a:srgbClr val="121212"/>
                </a:solidFill>
                <a:latin typeface="TT Interphases"/>
                <a:ea typeface="TT Interphases"/>
                <a:cs typeface="TT Interphases"/>
                <a:sym typeface="TT Interphases"/>
              </a:rPr>
              <a:t>not</a:t>
            </a:r>
            <a:r>
              <a:rPr lang="en-US" sz="2499">
                <a:solidFill>
                  <a:srgbClr val="121212"/>
                </a:solidFill>
                <a:latin typeface="TT Interphases"/>
                <a:ea typeface="TT Interphases"/>
                <a:cs typeface="TT Interphases"/>
                <a:sym typeface="TT Interphases"/>
              </a:rPr>
              <a:t> have a library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706812" y="9757727"/>
            <a:ext cx="11342486" cy="1426353"/>
            <a:chOff x="0" y="0"/>
            <a:chExt cx="3787668" cy="476311"/>
          </a:xfrm>
        </p:grpSpPr>
        <p:sp>
          <p:nvSpPr>
            <p:cNvPr id="6" name="Freeform 6">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7" name="TextBox 7"/>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1165736" y="3372979"/>
            <a:ext cx="15956527" cy="5885321"/>
            <a:chOff x="0" y="0"/>
            <a:chExt cx="5562188" cy="2051528"/>
          </a:xfrm>
        </p:grpSpPr>
        <p:sp>
          <p:nvSpPr>
            <p:cNvPr id="9" name="Freeform 9">
              <a:extLst>
                <a:ext uri="{C183D7F6-B498-43B3-948B-1728B52AA6E4}">
                  <adec:decorative xmlns:adec="http://schemas.microsoft.com/office/drawing/2017/decorative" val="1"/>
                </a:ext>
              </a:extLst>
            </p:cNvPr>
            <p:cNvSpPr/>
            <p:nvPr/>
          </p:nvSpPr>
          <p:spPr>
            <a:xfrm>
              <a:off x="0" y="0"/>
              <a:ext cx="5562188" cy="2051528"/>
            </a:xfrm>
            <a:custGeom>
              <a:avLst/>
              <a:gdLst/>
              <a:ahLst/>
              <a:cxnLst/>
              <a:rect l="l" t="t" r="r" b="b"/>
              <a:pathLst>
                <a:path w="5562188" h="2051528">
                  <a:moveTo>
                    <a:pt x="24259" y="0"/>
                  </a:moveTo>
                  <a:lnTo>
                    <a:pt x="5537929" y="0"/>
                  </a:lnTo>
                  <a:cubicBezTo>
                    <a:pt x="5551327" y="0"/>
                    <a:pt x="5562188" y="10861"/>
                    <a:pt x="5562188" y="24259"/>
                  </a:cubicBezTo>
                  <a:lnTo>
                    <a:pt x="5562188" y="2027269"/>
                  </a:lnTo>
                  <a:cubicBezTo>
                    <a:pt x="5562188" y="2033703"/>
                    <a:pt x="5559632" y="2039873"/>
                    <a:pt x="5555083" y="2044423"/>
                  </a:cubicBezTo>
                  <a:cubicBezTo>
                    <a:pt x="5550533" y="2048972"/>
                    <a:pt x="5544363" y="2051528"/>
                    <a:pt x="5537929" y="2051528"/>
                  </a:cubicBezTo>
                  <a:lnTo>
                    <a:pt x="24259" y="2051528"/>
                  </a:lnTo>
                  <a:cubicBezTo>
                    <a:pt x="17825" y="2051528"/>
                    <a:pt x="11655" y="2048972"/>
                    <a:pt x="7105" y="2044423"/>
                  </a:cubicBezTo>
                  <a:cubicBezTo>
                    <a:pt x="2556" y="2039873"/>
                    <a:pt x="0" y="2033703"/>
                    <a:pt x="0" y="2027269"/>
                  </a:cubicBezTo>
                  <a:lnTo>
                    <a:pt x="0" y="24259"/>
                  </a:lnTo>
                  <a:cubicBezTo>
                    <a:pt x="0" y="17825"/>
                    <a:pt x="2556" y="11655"/>
                    <a:pt x="7105" y="7105"/>
                  </a:cubicBezTo>
                  <a:cubicBezTo>
                    <a:pt x="11655" y="2556"/>
                    <a:pt x="17825" y="0"/>
                    <a:pt x="24259" y="0"/>
                  </a:cubicBezTo>
                  <a:close/>
                </a:path>
              </a:pathLst>
            </a:custGeom>
            <a:solidFill>
              <a:srgbClr val="F6EEE1"/>
            </a:solidFill>
          </p:spPr>
          <p:txBody>
            <a:bodyPr/>
            <a:lstStyle/>
            <a:p>
              <a:endParaRPr lang="en-US"/>
            </a:p>
          </p:txBody>
        </p:sp>
        <p:sp>
          <p:nvSpPr>
            <p:cNvPr id="10" name="TextBox 10"/>
            <p:cNvSpPr txBox="1"/>
            <p:nvPr/>
          </p:nvSpPr>
          <p:spPr>
            <a:xfrm>
              <a:off x="0" y="-38100"/>
              <a:ext cx="5562188" cy="2089628"/>
            </a:xfrm>
            <a:prstGeom prst="rect">
              <a:avLst/>
            </a:prstGeom>
          </p:spPr>
          <p:txBody>
            <a:bodyPr lIns="50800" tIns="50800" rIns="50800" bIns="50800" rtlCol="0" anchor="ctr"/>
            <a:lstStyle/>
            <a:p>
              <a:pPr algn="ctr">
                <a:lnSpc>
                  <a:spcPts val="2520"/>
                </a:lnSpc>
              </a:pPr>
              <a:endParaRPr/>
            </a:p>
          </p:txBody>
        </p:sp>
      </p:grpSp>
      <p:sp>
        <p:nvSpPr>
          <p:cNvPr id="11" name="Freeform 11">
            <a:extLst>
              <a:ext uri="{C183D7F6-B498-43B3-948B-1728B52AA6E4}">
                <adec:decorative xmlns:adec="http://schemas.microsoft.com/office/drawing/2017/decorative" val="1"/>
              </a:ext>
            </a:extLst>
          </p:cNvPr>
          <p:cNvSpPr/>
          <p:nvPr/>
        </p:nvSpPr>
        <p:spPr>
          <a:xfrm>
            <a:off x="2186532" y="4219553"/>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2102515" y="1603868"/>
            <a:ext cx="7604297"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Overview</a:t>
            </a:r>
          </a:p>
        </p:txBody>
      </p:sp>
      <p:sp>
        <p:nvSpPr>
          <p:cNvPr id="13" name="TextBox 13"/>
          <p:cNvSpPr txBox="1"/>
          <p:nvPr/>
        </p:nvSpPr>
        <p:spPr>
          <a:xfrm>
            <a:off x="4157497" y="5803590"/>
            <a:ext cx="4182656" cy="967105"/>
          </a:xfrm>
          <a:prstGeom prst="rect">
            <a:avLst/>
          </a:prstGeom>
        </p:spPr>
        <p:txBody>
          <a:bodyPr lIns="0" tIns="0" rIns="0" bIns="0" rtlCol="0" anchor="t">
            <a:spAutoFit/>
          </a:bodyPr>
          <a:lstStyle/>
          <a:p>
            <a:pPr algn="l">
              <a:lnSpc>
                <a:spcPts val="3920"/>
              </a:lnSpc>
            </a:pPr>
            <a:r>
              <a:rPr lang="en-US" sz="2800">
                <a:solidFill>
                  <a:srgbClr val="121212"/>
                </a:solidFill>
                <a:latin typeface="TT Interphases"/>
                <a:ea typeface="TT Interphases"/>
                <a:cs typeface="TT Interphases"/>
                <a:sym typeface="TT Interphases"/>
              </a:rPr>
              <a:t>Working with Municipalities &amp; Advocacy</a:t>
            </a:r>
          </a:p>
        </p:txBody>
      </p:sp>
      <p:sp>
        <p:nvSpPr>
          <p:cNvPr id="14" name="TextBox 14"/>
          <p:cNvSpPr txBox="1"/>
          <p:nvPr/>
        </p:nvSpPr>
        <p:spPr>
          <a:xfrm>
            <a:off x="2341466" y="4539870"/>
            <a:ext cx="1109812" cy="563880"/>
          </a:xfrm>
          <a:prstGeom prst="rect">
            <a:avLst/>
          </a:prstGeom>
        </p:spPr>
        <p:txBody>
          <a:bodyPr lIns="0" tIns="0" rIns="0" bIns="0" rtlCol="0" anchor="t">
            <a:spAutoFit/>
          </a:bodyPr>
          <a:lstStyle/>
          <a:p>
            <a:pPr algn="ctr">
              <a:lnSpc>
                <a:spcPts val="4200"/>
              </a:lnSpc>
            </a:pPr>
            <a:r>
              <a:rPr lang="en-US" sz="4200">
                <a:solidFill>
                  <a:srgbClr val="FFFBF5"/>
                </a:solidFill>
                <a:latin typeface="DM Sans"/>
                <a:ea typeface="DM Sans"/>
                <a:cs typeface="DM Sans"/>
                <a:sym typeface="DM Sans"/>
              </a:rPr>
              <a:t>01</a:t>
            </a:r>
          </a:p>
        </p:txBody>
      </p:sp>
      <p:sp>
        <p:nvSpPr>
          <p:cNvPr id="15" name="Freeform 15">
            <a:extLst>
              <a:ext uri="{C183D7F6-B498-43B3-948B-1728B52AA6E4}">
                <adec:decorative xmlns:adec="http://schemas.microsoft.com/office/drawing/2017/decorative" val="1"/>
              </a:ext>
            </a:extLst>
          </p:cNvPr>
          <p:cNvSpPr/>
          <p:nvPr/>
        </p:nvSpPr>
        <p:spPr>
          <a:xfrm>
            <a:off x="2186532" y="5746798"/>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6"/>
          <p:cNvSpPr txBox="1"/>
          <p:nvPr/>
        </p:nvSpPr>
        <p:spPr>
          <a:xfrm>
            <a:off x="4157497" y="4276345"/>
            <a:ext cx="4182656" cy="967105"/>
          </a:xfrm>
          <a:prstGeom prst="rect">
            <a:avLst/>
          </a:prstGeom>
        </p:spPr>
        <p:txBody>
          <a:bodyPr lIns="0" tIns="0" rIns="0" bIns="0" rtlCol="0" anchor="t">
            <a:spAutoFit/>
          </a:bodyPr>
          <a:lstStyle/>
          <a:p>
            <a:pPr algn="l">
              <a:lnSpc>
                <a:spcPts val="3920"/>
              </a:lnSpc>
            </a:pPr>
            <a:r>
              <a:rPr lang="en-US" sz="2800">
                <a:solidFill>
                  <a:srgbClr val="121212"/>
                </a:solidFill>
                <a:latin typeface="TT Interphases"/>
                <a:ea typeface="TT Interphases"/>
                <a:cs typeface="TT Interphases"/>
                <a:sym typeface="TT Interphases"/>
              </a:rPr>
              <a:t>Managing the Library’s Money</a:t>
            </a:r>
          </a:p>
        </p:txBody>
      </p:sp>
      <p:sp>
        <p:nvSpPr>
          <p:cNvPr id="17" name="TextBox 17"/>
          <p:cNvSpPr txBox="1"/>
          <p:nvPr/>
        </p:nvSpPr>
        <p:spPr>
          <a:xfrm>
            <a:off x="2341466" y="6071799"/>
            <a:ext cx="1109812" cy="563880"/>
          </a:xfrm>
          <a:prstGeom prst="rect">
            <a:avLst/>
          </a:prstGeom>
        </p:spPr>
        <p:txBody>
          <a:bodyPr lIns="0" tIns="0" rIns="0" bIns="0" rtlCol="0" anchor="t">
            <a:spAutoFit/>
          </a:bodyPr>
          <a:lstStyle/>
          <a:p>
            <a:pPr algn="ctr">
              <a:lnSpc>
                <a:spcPts val="4200"/>
              </a:lnSpc>
            </a:pPr>
            <a:r>
              <a:rPr lang="en-US" sz="4200">
                <a:solidFill>
                  <a:srgbClr val="FFFBF5"/>
                </a:solidFill>
                <a:latin typeface="DM Sans"/>
                <a:ea typeface="DM Sans"/>
                <a:cs typeface="DM Sans"/>
                <a:sym typeface="DM Sans"/>
              </a:rPr>
              <a:t>02</a:t>
            </a:r>
          </a:p>
        </p:txBody>
      </p:sp>
      <p:sp>
        <p:nvSpPr>
          <p:cNvPr id="18" name="Freeform 18">
            <a:extLst>
              <a:ext uri="{C183D7F6-B498-43B3-948B-1728B52AA6E4}">
                <adec:decorative xmlns:adec="http://schemas.microsoft.com/office/drawing/2017/decorative" val="1"/>
              </a:ext>
            </a:extLst>
          </p:cNvPr>
          <p:cNvSpPr/>
          <p:nvPr/>
        </p:nvSpPr>
        <p:spPr>
          <a:xfrm>
            <a:off x="2186532" y="7274043"/>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9"/>
          <p:cNvSpPr txBox="1"/>
          <p:nvPr/>
        </p:nvSpPr>
        <p:spPr>
          <a:xfrm>
            <a:off x="4157497" y="7578485"/>
            <a:ext cx="4182656" cy="471805"/>
          </a:xfrm>
          <a:prstGeom prst="rect">
            <a:avLst/>
          </a:prstGeom>
        </p:spPr>
        <p:txBody>
          <a:bodyPr lIns="0" tIns="0" rIns="0" bIns="0" rtlCol="0" anchor="t">
            <a:spAutoFit/>
          </a:bodyPr>
          <a:lstStyle/>
          <a:p>
            <a:pPr algn="l">
              <a:lnSpc>
                <a:spcPts val="3920"/>
              </a:lnSpc>
            </a:pPr>
            <a:r>
              <a:rPr lang="en-US" sz="2800">
                <a:solidFill>
                  <a:srgbClr val="121212"/>
                </a:solidFill>
                <a:latin typeface="TT Interphases"/>
                <a:ea typeface="TT Interphases"/>
                <a:cs typeface="TT Interphases"/>
                <a:sym typeface="TT Interphases"/>
              </a:rPr>
              <a:t>Library Personnel</a:t>
            </a:r>
          </a:p>
        </p:txBody>
      </p:sp>
      <p:sp>
        <p:nvSpPr>
          <p:cNvPr id="20" name="TextBox 20"/>
          <p:cNvSpPr txBox="1"/>
          <p:nvPr/>
        </p:nvSpPr>
        <p:spPr>
          <a:xfrm>
            <a:off x="2341466" y="7594360"/>
            <a:ext cx="1109812" cy="563880"/>
          </a:xfrm>
          <a:prstGeom prst="rect">
            <a:avLst/>
          </a:prstGeom>
        </p:spPr>
        <p:txBody>
          <a:bodyPr lIns="0" tIns="0" rIns="0" bIns="0" rtlCol="0" anchor="t">
            <a:spAutoFit/>
          </a:bodyPr>
          <a:lstStyle/>
          <a:p>
            <a:pPr algn="ctr">
              <a:lnSpc>
                <a:spcPts val="4200"/>
              </a:lnSpc>
            </a:pPr>
            <a:r>
              <a:rPr lang="en-US" sz="4200">
                <a:solidFill>
                  <a:srgbClr val="FFFBF5"/>
                </a:solidFill>
                <a:latin typeface="DM Sans"/>
                <a:ea typeface="DM Sans"/>
                <a:cs typeface="DM Sans"/>
                <a:sym typeface="DM Sans"/>
              </a:rPr>
              <a:t>03</a:t>
            </a:r>
          </a:p>
        </p:txBody>
      </p:sp>
      <p:sp>
        <p:nvSpPr>
          <p:cNvPr id="21" name="Freeform 21">
            <a:extLst>
              <a:ext uri="{C183D7F6-B498-43B3-948B-1728B52AA6E4}">
                <adec:decorative xmlns:adec="http://schemas.microsoft.com/office/drawing/2017/decorative" val="1"/>
              </a:ext>
            </a:extLst>
          </p:cNvPr>
          <p:cNvSpPr/>
          <p:nvPr/>
        </p:nvSpPr>
        <p:spPr>
          <a:xfrm>
            <a:off x="9274194" y="4219553"/>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1246323" y="4419578"/>
            <a:ext cx="3916061" cy="471805"/>
          </a:xfrm>
          <a:prstGeom prst="rect">
            <a:avLst/>
          </a:prstGeom>
        </p:spPr>
        <p:txBody>
          <a:bodyPr lIns="0" tIns="0" rIns="0" bIns="0" rtlCol="0" anchor="t">
            <a:spAutoFit/>
          </a:bodyPr>
          <a:lstStyle/>
          <a:p>
            <a:pPr algn="l">
              <a:lnSpc>
                <a:spcPts val="3920"/>
              </a:lnSpc>
            </a:pPr>
            <a:r>
              <a:rPr lang="en-US" sz="2800">
                <a:solidFill>
                  <a:srgbClr val="121212"/>
                </a:solidFill>
                <a:latin typeface="TT Interphases"/>
                <a:ea typeface="TT Interphases"/>
                <a:cs typeface="TT Interphases"/>
                <a:sym typeface="TT Interphases"/>
              </a:rPr>
              <a:t>Managing the Facility</a:t>
            </a:r>
          </a:p>
        </p:txBody>
      </p:sp>
      <p:sp>
        <p:nvSpPr>
          <p:cNvPr id="23" name="TextBox 23"/>
          <p:cNvSpPr txBox="1"/>
          <p:nvPr/>
        </p:nvSpPr>
        <p:spPr>
          <a:xfrm>
            <a:off x="9429128" y="4539870"/>
            <a:ext cx="1109812" cy="563880"/>
          </a:xfrm>
          <a:prstGeom prst="rect">
            <a:avLst/>
          </a:prstGeom>
        </p:spPr>
        <p:txBody>
          <a:bodyPr lIns="0" tIns="0" rIns="0" bIns="0" rtlCol="0" anchor="t">
            <a:spAutoFit/>
          </a:bodyPr>
          <a:lstStyle/>
          <a:p>
            <a:pPr algn="ctr">
              <a:lnSpc>
                <a:spcPts val="4200"/>
              </a:lnSpc>
            </a:pPr>
            <a:r>
              <a:rPr lang="en-US" sz="4200">
                <a:solidFill>
                  <a:srgbClr val="FFFBF5"/>
                </a:solidFill>
                <a:latin typeface="DM Sans"/>
                <a:ea typeface="DM Sans"/>
                <a:cs typeface="DM Sans"/>
                <a:sym typeface="DM Sans"/>
              </a:rPr>
              <a:t>04</a:t>
            </a:r>
          </a:p>
        </p:txBody>
      </p:sp>
      <p:sp>
        <p:nvSpPr>
          <p:cNvPr id="24" name="Freeform 24">
            <a:extLst>
              <a:ext uri="{C183D7F6-B498-43B3-948B-1728B52AA6E4}">
                <adec:decorative xmlns:adec="http://schemas.microsoft.com/office/drawing/2017/decorative" val="1"/>
              </a:ext>
            </a:extLst>
          </p:cNvPr>
          <p:cNvSpPr/>
          <p:nvPr/>
        </p:nvSpPr>
        <p:spPr>
          <a:xfrm>
            <a:off x="9274194" y="5746798"/>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TextBox 25"/>
          <p:cNvSpPr txBox="1"/>
          <p:nvPr/>
        </p:nvSpPr>
        <p:spPr>
          <a:xfrm>
            <a:off x="11246323" y="6055924"/>
            <a:ext cx="4182656" cy="471805"/>
          </a:xfrm>
          <a:prstGeom prst="rect">
            <a:avLst/>
          </a:prstGeom>
        </p:spPr>
        <p:txBody>
          <a:bodyPr lIns="0" tIns="0" rIns="0" bIns="0" rtlCol="0" anchor="t">
            <a:spAutoFit/>
          </a:bodyPr>
          <a:lstStyle/>
          <a:p>
            <a:pPr algn="l">
              <a:lnSpc>
                <a:spcPts val="3920"/>
              </a:lnSpc>
            </a:pPr>
            <a:r>
              <a:rPr lang="en-US" sz="2800">
                <a:solidFill>
                  <a:srgbClr val="121212"/>
                </a:solidFill>
                <a:latin typeface="TT Interphases"/>
                <a:ea typeface="TT Interphases"/>
                <a:cs typeface="TT Interphases"/>
                <a:sym typeface="TT Interphases"/>
              </a:rPr>
              <a:t>Strategic Planning</a:t>
            </a:r>
          </a:p>
        </p:txBody>
      </p:sp>
      <p:sp>
        <p:nvSpPr>
          <p:cNvPr id="26" name="TextBox 26"/>
          <p:cNvSpPr txBox="1"/>
          <p:nvPr/>
        </p:nvSpPr>
        <p:spPr>
          <a:xfrm>
            <a:off x="9429128" y="6071799"/>
            <a:ext cx="1109812" cy="563880"/>
          </a:xfrm>
          <a:prstGeom prst="rect">
            <a:avLst/>
          </a:prstGeom>
        </p:spPr>
        <p:txBody>
          <a:bodyPr lIns="0" tIns="0" rIns="0" bIns="0" rtlCol="0" anchor="t">
            <a:spAutoFit/>
          </a:bodyPr>
          <a:lstStyle/>
          <a:p>
            <a:pPr algn="ctr">
              <a:lnSpc>
                <a:spcPts val="4200"/>
              </a:lnSpc>
            </a:pPr>
            <a:r>
              <a:rPr lang="en-US" sz="4200">
                <a:solidFill>
                  <a:srgbClr val="FFFBF5"/>
                </a:solidFill>
                <a:latin typeface="DM Sans"/>
                <a:ea typeface="DM Sans"/>
                <a:cs typeface="DM Sans"/>
                <a:sym typeface="DM Sans"/>
              </a:rPr>
              <a:t>05</a:t>
            </a:r>
          </a:p>
        </p:txBody>
      </p:sp>
      <p:sp>
        <p:nvSpPr>
          <p:cNvPr id="27" name="Freeform 27">
            <a:extLst>
              <a:ext uri="{C183D7F6-B498-43B3-948B-1728B52AA6E4}">
                <adec:decorative xmlns:adec="http://schemas.microsoft.com/office/drawing/2017/decorative" val="1"/>
              </a:ext>
            </a:extLst>
          </p:cNvPr>
          <p:cNvSpPr/>
          <p:nvPr/>
        </p:nvSpPr>
        <p:spPr>
          <a:xfrm>
            <a:off x="9274194" y="7274043"/>
            <a:ext cx="1419679" cy="1137683"/>
          </a:xfrm>
          <a:custGeom>
            <a:avLst/>
            <a:gdLst/>
            <a:ahLst/>
            <a:cxnLst/>
            <a:rect l="l" t="t" r="r" b="b"/>
            <a:pathLst>
              <a:path w="1419679" h="1137683">
                <a:moveTo>
                  <a:pt x="0" y="0"/>
                </a:moveTo>
                <a:lnTo>
                  <a:pt x="1419679" y="0"/>
                </a:lnTo>
                <a:lnTo>
                  <a:pt x="1419679" y="1137683"/>
                </a:lnTo>
                <a:lnTo>
                  <a:pt x="0" y="11376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TextBox 28"/>
          <p:cNvSpPr txBox="1"/>
          <p:nvPr/>
        </p:nvSpPr>
        <p:spPr>
          <a:xfrm>
            <a:off x="11246323" y="7470535"/>
            <a:ext cx="4182656" cy="471805"/>
          </a:xfrm>
          <a:prstGeom prst="rect">
            <a:avLst/>
          </a:prstGeom>
        </p:spPr>
        <p:txBody>
          <a:bodyPr lIns="0" tIns="0" rIns="0" bIns="0" rtlCol="0" anchor="t">
            <a:spAutoFit/>
          </a:bodyPr>
          <a:lstStyle/>
          <a:p>
            <a:pPr algn="l">
              <a:lnSpc>
                <a:spcPts val="3920"/>
              </a:lnSpc>
            </a:pPr>
            <a:r>
              <a:rPr lang="en-US" sz="2800">
                <a:solidFill>
                  <a:srgbClr val="121212"/>
                </a:solidFill>
                <a:latin typeface="TT Interphases"/>
                <a:ea typeface="TT Interphases"/>
                <a:cs typeface="TT Interphases"/>
                <a:sym typeface="TT Interphases"/>
              </a:rPr>
              <a:t>Library Law &amp; Legal</a:t>
            </a:r>
          </a:p>
        </p:txBody>
      </p:sp>
      <p:sp>
        <p:nvSpPr>
          <p:cNvPr id="29" name="TextBox 29"/>
          <p:cNvSpPr txBox="1"/>
          <p:nvPr/>
        </p:nvSpPr>
        <p:spPr>
          <a:xfrm>
            <a:off x="9429128" y="7594360"/>
            <a:ext cx="1109812" cy="563880"/>
          </a:xfrm>
          <a:prstGeom prst="rect">
            <a:avLst/>
          </a:prstGeom>
        </p:spPr>
        <p:txBody>
          <a:bodyPr lIns="0" tIns="0" rIns="0" bIns="0" rtlCol="0" anchor="t">
            <a:spAutoFit/>
          </a:bodyPr>
          <a:lstStyle/>
          <a:p>
            <a:pPr algn="ctr">
              <a:lnSpc>
                <a:spcPts val="4200"/>
              </a:lnSpc>
            </a:pPr>
            <a:r>
              <a:rPr lang="en-US" sz="4200">
                <a:solidFill>
                  <a:srgbClr val="FFFBF5"/>
                </a:solidFill>
                <a:latin typeface="DM Sans"/>
                <a:ea typeface="DM Sans"/>
                <a:cs typeface="DM Sans"/>
                <a:sym typeface="DM Sans"/>
              </a:rPr>
              <a:t>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CC6DF"/>
        </a:solidFill>
        <a:effectLst/>
      </p:bgPr>
    </p:bg>
    <p:spTree>
      <p:nvGrpSpPr>
        <p:cNvPr id="1" name=""/>
        <p:cNvGrpSpPr/>
        <p:nvPr/>
      </p:nvGrpSpPr>
      <p:grpSpPr>
        <a:xfrm>
          <a:off x="0" y="0"/>
          <a:ext cx="0" cy="0"/>
          <a:chOff x="0" y="0"/>
          <a:chExt cx="0" cy="0"/>
        </a:xfrm>
      </p:grpSpPr>
      <p:grpSp>
        <p:nvGrpSpPr>
          <p:cNvPr id="2" name="Group 2"/>
          <p:cNvGrpSpPr/>
          <p:nvPr/>
        </p:nvGrpSpPr>
        <p:grpSpPr>
          <a:xfrm>
            <a:off x="5032865" y="-1205752"/>
            <a:ext cx="13552994" cy="1786449"/>
            <a:chOff x="0" y="0"/>
            <a:chExt cx="4724355" cy="622727"/>
          </a:xfrm>
        </p:grpSpPr>
        <p:sp>
          <p:nvSpPr>
            <p:cNvPr id="3" name="Freeform 3">
              <a:extLst>
                <a:ext uri="{C183D7F6-B498-43B3-948B-1728B52AA6E4}">
                  <adec:decorative xmlns:adec="http://schemas.microsoft.com/office/drawing/2017/decorative" val="1"/>
                </a:ext>
              </a:extLst>
            </p:cNvPr>
            <p:cNvSpPr/>
            <p:nvPr/>
          </p:nvSpPr>
          <p:spPr>
            <a:xfrm>
              <a:off x="0" y="0"/>
              <a:ext cx="4724355" cy="622727"/>
            </a:xfrm>
            <a:custGeom>
              <a:avLst/>
              <a:gdLst/>
              <a:ahLst/>
              <a:cxnLst/>
              <a:rect l="l" t="t" r="r" b="b"/>
              <a:pathLst>
                <a:path w="4724355" h="622727">
                  <a:moveTo>
                    <a:pt x="25705" y="0"/>
                  </a:moveTo>
                  <a:lnTo>
                    <a:pt x="4698650" y="0"/>
                  </a:lnTo>
                  <a:cubicBezTo>
                    <a:pt x="4712846" y="0"/>
                    <a:pt x="4724355" y="11509"/>
                    <a:pt x="4724355" y="25705"/>
                  </a:cubicBezTo>
                  <a:lnTo>
                    <a:pt x="4724355" y="597022"/>
                  </a:lnTo>
                  <a:cubicBezTo>
                    <a:pt x="4724355" y="611219"/>
                    <a:pt x="4712846" y="622727"/>
                    <a:pt x="4698650" y="622727"/>
                  </a:cubicBezTo>
                  <a:lnTo>
                    <a:pt x="25705" y="622727"/>
                  </a:lnTo>
                  <a:cubicBezTo>
                    <a:pt x="11509" y="622727"/>
                    <a:pt x="0" y="611219"/>
                    <a:pt x="0" y="597022"/>
                  </a:cubicBezTo>
                  <a:lnTo>
                    <a:pt x="0" y="25705"/>
                  </a:lnTo>
                  <a:cubicBezTo>
                    <a:pt x="0" y="11509"/>
                    <a:pt x="11509" y="0"/>
                    <a:pt x="25705" y="0"/>
                  </a:cubicBezTo>
                  <a:close/>
                </a:path>
              </a:pathLst>
            </a:custGeom>
            <a:solidFill>
              <a:srgbClr val="F6EEE1"/>
            </a:solidFill>
          </p:spPr>
          <p:txBody>
            <a:bodyPr/>
            <a:lstStyle/>
            <a:p>
              <a:endParaRPr lang="en-US"/>
            </a:p>
          </p:txBody>
        </p:sp>
        <p:sp>
          <p:nvSpPr>
            <p:cNvPr id="4" name="TextBox 4"/>
            <p:cNvSpPr txBox="1"/>
            <p:nvPr/>
          </p:nvSpPr>
          <p:spPr>
            <a:xfrm>
              <a:off x="0" y="-38100"/>
              <a:ext cx="4724355" cy="66082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6EEE1"/>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sp>
        <p:nvSpPr>
          <p:cNvPr id="11" name="Freeform 11" descr="Division Symbol"/>
          <p:cNvSpPr/>
          <p:nvPr/>
        </p:nvSpPr>
        <p:spPr>
          <a:xfrm>
            <a:off x="6747171" y="6111127"/>
            <a:ext cx="1047652" cy="743833"/>
          </a:xfrm>
          <a:custGeom>
            <a:avLst/>
            <a:gdLst/>
            <a:ahLst/>
            <a:cxnLst/>
            <a:rect l="l" t="t" r="r" b="b"/>
            <a:pathLst>
              <a:path w="1047652" h="743833">
                <a:moveTo>
                  <a:pt x="0" y="0"/>
                </a:moveTo>
                <a:lnTo>
                  <a:pt x="1047652" y="0"/>
                </a:lnTo>
                <a:lnTo>
                  <a:pt x="1047652" y="743833"/>
                </a:lnTo>
                <a:lnTo>
                  <a:pt x="0" y="743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descr="Equals Symbol"/>
          <p:cNvSpPr/>
          <p:nvPr/>
        </p:nvSpPr>
        <p:spPr>
          <a:xfrm>
            <a:off x="11301505" y="6203452"/>
            <a:ext cx="1047652" cy="559184"/>
          </a:xfrm>
          <a:custGeom>
            <a:avLst/>
            <a:gdLst/>
            <a:ahLst/>
            <a:cxnLst/>
            <a:rect l="l" t="t" r="r" b="b"/>
            <a:pathLst>
              <a:path w="1047652" h="559184">
                <a:moveTo>
                  <a:pt x="0" y="0"/>
                </a:moveTo>
                <a:lnTo>
                  <a:pt x="1047652" y="0"/>
                </a:lnTo>
                <a:lnTo>
                  <a:pt x="1047652" y="559184"/>
                </a:lnTo>
                <a:lnTo>
                  <a:pt x="0" y="559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descr="Small photo of the one page cost per circulation flier from IFLS">
            <a:hlinkClick r:id="rId6" tooltip="https://iflsweb.org/wp-content/uploads/2026/03/How-Is-Our-Local-Library-Funded_IFLS-Flier.pdf"/>
          </p:cNvPr>
          <p:cNvSpPr/>
          <p:nvPr/>
        </p:nvSpPr>
        <p:spPr>
          <a:xfrm rot="524882">
            <a:off x="14052068" y="1543190"/>
            <a:ext cx="2639297" cy="3419495"/>
          </a:xfrm>
          <a:custGeom>
            <a:avLst/>
            <a:gdLst/>
            <a:ahLst/>
            <a:cxnLst/>
            <a:rect l="l" t="t" r="r" b="b"/>
            <a:pathLst>
              <a:path w="2639297" h="3419495">
                <a:moveTo>
                  <a:pt x="0" y="0"/>
                </a:moveTo>
                <a:lnTo>
                  <a:pt x="2639298" y="0"/>
                </a:lnTo>
                <a:lnTo>
                  <a:pt x="2639298" y="3419495"/>
                </a:lnTo>
                <a:lnTo>
                  <a:pt x="0" y="3419495"/>
                </a:lnTo>
                <a:lnTo>
                  <a:pt x="0" y="0"/>
                </a:lnTo>
                <a:close/>
              </a:path>
            </a:pathLst>
          </a:custGeom>
          <a:blipFill>
            <a:blip r:embed="rId7"/>
            <a:stretch>
              <a:fillRect/>
            </a:stretch>
          </a:blipFill>
        </p:spPr>
        <p:txBody>
          <a:bodyPr/>
          <a:lstStyle/>
          <a:p>
            <a:endParaRPr lang="en-US"/>
          </a:p>
        </p:txBody>
      </p:sp>
      <p:sp>
        <p:nvSpPr>
          <p:cNvPr id="14" name="TextBox 14"/>
          <p:cNvSpPr txBox="1"/>
          <p:nvPr/>
        </p:nvSpPr>
        <p:spPr>
          <a:xfrm>
            <a:off x="1028700" y="1190297"/>
            <a:ext cx="10161336" cy="23863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Example of Cost Per Circulation</a:t>
            </a:r>
          </a:p>
        </p:txBody>
      </p:sp>
      <p:sp>
        <p:nvSpPr>
          <p:cNvPr id="15" name="TextBox 15"/>
          <p:cNvSpPr txBox="1"/>
          <p:nvPr/>
        </p:nvSpPr>
        <p:spPr>
          <a:xfrm>
            <a:off x="3026727" y="6059736"/>
            <a:ext cx="3544311"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Operating Expenses</a:t>
            </a:r>
          </a:p>
          <a:p>
            <a:pPr algn="ctr">
              <a:lnSpc>
                <a:spcPts val="3499"/>
              </a:lnSpc>
            </a:pPr>
            <a:r>
              <a:rPr lang="en-US" sz="2499">
                <a:solidFill>
                  <a:srgbClr val="121212"/>
                </a:solidFill>
                <a:latin typeface="TT Interphases"/>
                <a:ea typeface="TT Interphases"/>
                <a:cs typeface="TT Interphases"/>
                <a:sym typeface="TT Interphases"/>
              </a:rPr>
              <a:t>$437,908</a:t>
            </a:r>
          </a:p>
        </p:txBody>
      </p:sp>
      <p:sp>
        <p:nvSpPr>
          <p:cNvPr id="16" name="TextBox 16"/>
          <p:cNvSpPr txBox="1"/>
          <p:nvPr/>
        </p:nvSpPr>
        <p:spPr>
          <a:xfrm>
            <a:off x="8170258" y="6063502"/>
            <a:ext cx="2620705"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Total Circulation</a:t>
            </a:r>
          </a:p>
          <a:p>
            <a:pPr algn="ctr">
              <a:lnSpc>
                <a:spcPts val="3499"/>
              </a:lnSpc>
            </a:pPr>
            <a:r>
              <a:rPr lang="en-US" sz="2499">
                <a:solidFill>
                  <a:srgbClr val="121212"/>
                </a:solidFill>
                <a:latin typeface="TT Interphases"/>
                <a:ea typeface="TT Interphases"/>
                <a:cs typeface="TT Interphases"/>
                <a:sym typeface="TT Interphases"/>
              </a:rPr>
              <a:t>130,597</a:t>
            </a:r>
          </a:p>
        </p:txBody>
      </p:sp>
      <p:sp>
        <p:nvSpPr>
          <p:cNvPr id="17" name="TextBox 17"/>
          <p:cNvSpPr txBox="1"/>
          <p:nvPr/>
        </p:nvSpPr>
        <p:spPr>
          <a:xfrm>
            <a:off x="12863507" y="6063502"/>
            <a:ext cx="2620705"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Cost per Circ</a:t>
            </a:r>
          </a:p>
          <a:p>
            <a:pPr algn="ctr">
              <a:lnSpc>
                <a:spcPts val="3499"/>
              </a:lnSpc>
            </a:pPr>
            <a:r>
              <a:rPr lang="en-US" sz="2499">
                <a:solidFill>
                  <a:srgbClr val="121212"/>
                </a:solidFill>
                <a:latin typeface="TT Interphases"/>
                <a:ea typeface="TT Interphases"/>
                <a:cs typeface="TT Interphases"/>
                <a:sym typeface="TT Interphases"/>
              </a:rPr>
              <a:t>$3.35</a:t>
            </a:r>
          </a:p>
        </p:txBody>
      </p:sp>
      <p:sp>
        <p:nvSpPr>
          <p:cNvPr id="18" name="TextBox 18"/>
          <p:cNvSpPr txBox="1"/>
          <p:nvPr/>
        </p:nvSpPr>
        <p:spPr>
          <a:xfrm rot="502384">
            <a:off x="14514425" y="896962"/>
            <a:ext cx="2517044" cy="621030"/>
          </a:xfrm>
          <a:prstGeom prst="rect">
            <a:avLst/>
          </a:prstGeom>
        </p:spPr>
        <p:txBody>
          <a:bodyPr lIns="0" tIns="0" rIns="0" bIns="0" rtlCol="0" anchor="t">
            <a:spAutoFit/>
          </a:bodyPr>
          <a:lstStyle/>
          <a:p>
            <a:pPr algn="ctr">
              <a:lnSpc>
                <a:spcPts val="2520"/>
              </a:lnSpc>
            </a:pPr>
            <a:r>
              <a:rPr lang="en-US" sz="1800" u="sng">
                <a:solidFill>
                  <a:srgbClr val="121212"/>
                </a:solidFill>
                <a:latin typeface="TT Interphases"/>
                <a:ea typeface="TT Interphases"/>
                <a:cs typeface="TT Interphases"/>
                <a:sym typeface="TT Interphases"/>
                <a:hlinkClick r:id="rId6" tooltip="https://iflsweb.org/wp-content/uploads/2026/03/How-Is-Our-Local-Library-Funded_IFLS-Flier.pdf"/>
              </a:rPr>
              <a:t>Check Out this One Page Flier from IFLS!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CC6DF"/>
        </a:solidFill>
        <a:effectLst/>
      </p:bgPr>
    </p:bg>
    <p:spTree>
      <p:nvGrpSpPr>
        <p:cNvPr id="1" name=""/>
        <p:cNvGrpSpPr/>
        <p:nvPr/>
      </p:nvGrpSpPr>
      <p:grpSpPr>
        <a:xfrm>
          <a:off x="0" y="0"/>
          <a:ext cx="0" cy="0"/>
          <a:chOff x="0" y="0"/>
          <a:chExt cx="0" cy="0"/>
        </a:xfrm>
      </p:grpSpPr>
      <p:grpSp>
        <p:nvGrpSpPr>
          <p:cNvPr id="2" name="Group 2"/>
          <p:cNvGrpSpPr/>
          <p:nvPr/>
        </p:nvGrpSpPr>
        <p:grpSpPr>
          <a:xfrm>
            <a:off x="5032865" y="-1205752"/>
            <a:ext cx="13552994" cy="1786449"/>
            <a:chOff x="0" y="0"/>
            <a:chExt cx="4724355" cy="622727"/>
          </a:xfrm>
        </p:grpSpPr>
        <p:sp>
          <p:nvSpPr>
            <p:cNvPr id="3" name="Freeform 3">
              <a:extLst>
                <a:ext uri="{C183D7F6-B498-43B3-948B-1728B52AA6E4}">
                  <adec:decorative xmlns:adec="http://schemas.microsoft.com/office/drawing/2017/decorative" val="1"/>
                </a:ext>
              </a:extLst>
            </p:cNvPr>
            <p:cNvSpPr/>
            <p:nvPr/>
          </p:nvSpPr>
          <p:spPr>
            <a:xfrm>
              <a:off x="0" y="0"/>
              <a:ext cx="4724355" cy="622727"/>
            </a:xfrm>
            <a:custGeom>
              <a:avLst/>
              <a:gdLst/>
              <a:ahLst/>
              <a:cxnLst/>
              <a:rect l="l" t="t" r="r" b="b"/>
              <a:pathLst>
                <a:path w="4724355" h="622727">
                  <a:moveTo>
                    <a:pt x="25705" y="0"/>
                  </a:moveTo>
                  <a:lnTo>
                    <a:pt x="4698650" y="0"/>
                  </a:lnTo>
                  <a:cubicBezTo>
                    <a:pt x="4712846" y="0"/>
                    <a:pt x="4724355" y="11509"/>
                    <a:pt x="4724355" y="25705"/>
                  </a:cubicBezTo>
                  <a:lnTo>
                    <a:pt x="4724355" y="597022"/>
                  </a:lnTo>
                  <a:cubicBezTo>
                    <a:pt x="4724355" y="611219"/>
                    <a:pt x="4712846" y="622727"/>
                    <a:pt x="4698650" y="622727"/>
                  </a:cubicBezTo>
                  <a:lnTo>
                    <a:pt x="25705" y="622727"/>
                  </a:lnTo>
                  <a:cubicBezTo>
                    <a:pt x="11509" y="622727"/>
                    <a:pt x="0" y="611219"/>
                    <a:pt x="0" y="597022"/>
                  </a:cubicBezTo>
                  <a:lnTo>
                    <a:pt x="0" y="25705"/>
                  </a:lnTo>
                  <a:cubicBezTo>
                    <a:pt x="0" y="11509"/>
                    <a:pt x="11509" y="0"/>
                    <a:pt x="25705" y="0"/>
                  </a:cubicBezTo>
                  <a:close/>
                </a:path>
              </a:pathLst>
            </a:custGeom>
            <a:solidFill>
              <a:srgbClr val="F6EEE1"/>
            </a:solidFill>
          </p:spPr>
          <p:txBody>
            <a:bodyPr/>
            <a:lstStyle/>
            <a:p>
              <a:endParaRPr lang="en-US"/>
            </a:p>
          </p:txBody>
        </p:sp>
        <p:sp>
          <p:nvSpPr>
            <p:cNvPr id="4" name="TextBox 4"/>
            <p:cNvSpPr txBox="1"/>
            <p:nvPr/>
          </p:nvSpPr>
          <p:spPr>
            <a:xfrm>
              <a:off x="0" y="-38100"/>
              <a:ext cx="4724355" cy="66082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6EEE1"/>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aphicFrame>
        <p:nvGraphicFramePr>
          <p:cNvPr id="11" name="Object 11"/>
          <p:cNvGraphicFramePr/>
          <p:nvPr/>
        </p:nvGraphicFramePr>
        <p:xfrm>
          <a:off x="3948128" y="4021949"/>
          <a:ext cx="5195872" cy="8229600"/>
        </p:xfrm>
        <a:graphic>
          <a:graphicData uri="http://schemas.openxmlformats.org/presentationml/2006/ole">
            <mc:AlternateContent xmlns:mc="http://schemas.openxmlformats.org/markup-compatibility/2006">
              <mc:Choice xmlns:v="urn:schemas-microsoft-com:vml" Requires="v">
                <p:oleObj name="Worksheet" r:id="rId2" imgW="6832600" imgH="9867900" progId="Excel.Sheet.12">
                  <p:embed/>
                </p:oleObj>
              </mc:Choice>
              <mc:Fallback>
                <p:oleObj name="Worksheet" r:id="rId2" imgW="6832600" imgH="9867900" progId="Excel.Sheet.12">
                  <p:embed/>
                  <p:pic>
                    <p:nvPicPr>
                      <p:cNvPr id="0" name=""/>
                      <p:cNvPicPr/>
                      <p:nvPr/>
                    </p:nvPicPr>
                    <p:blipFill>
                      <a:blip r:embed="rId3"/>
                      <a:stretch>
                        <a:fillRect/>
                      </a:stretch>
                    </p:blipFill>
                    <p:spPr>
                      <a:xfrm>
                        <a:off x="3948128" y="4021949"/>
                        <a:ext cx="5195872" cy="8229600"/>
                      </a:xfrm>
                      <a:prstGeom prst="rect">
                        <a:avLst/>
                      </a:prstGeom>
                    </p:spPr>
                  </p:pic>
                </p:oleObj>
              </mc:Fallback>
            </mc:AlternateContent>
          </a:graphicData>
        </a:graphic>
      </p:graphicFrame>
      <p:sp>
        <p:nvSpPr>
          <p:cNvPr id="12" name="TextBox 12"/>
          <p:cNvSpPr txBox="1"/>
          <p:nvPr/>
        </p:nvSpPr>
        <p:spPr>
          <a:xfrm>
            <a:off x="1028700" y="1190297"/>
            <a:ext cx="9576084" cy="23863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Example of Cost Per Circulation</a:t>
            </a:r>
          </a:p>
        </p:txBody>
      </p:sp>
      <p:sp>
        <p:nvSpPr>
          <p:cNvPr id="13" name="TextBox 13"/>
          <p:cNvSpPr txBox="1"/>
          <p:nvPr/>
        </p:nvSpPr>
        <p:spPr>
          <a:xfrm>
            <a:off x="14638595" y="7575682"/>
            <a:ext cx="2620705" cy="1736725"/>
          </a:xfrm>
          <a:prstGeom prst="rect">
            <a:avLst/>
          </a:prstGeom>
        </p:spPr>
        <p:txBody>
          <a:bodyPr lIns="0" tIns="0" rIns="0" bIns="0" rtlCol="0" anchor="t">
            <a:spAutoFit/>
          </a:bodyPr>
          <a:lstStyle/>
          <a:p>
            <a:pPr algn="ctr">
              <a:lnSpc>
                <a:spcPts val="3499"/>
              </a:lnSpc>
            </a:pPr>
            <a:r>
              <a:rPr lang="en-US" sz="2499" i="1">
                <a:solidFill>
                  <a:srgbClr val="121212"/>
                </a:solidFill>
                <a:latin typeface="TT Interphases Italics"/>
                <a:ea typeface="TT Interphases Italics"/>
                <a:cs typeface="TT Interphases Italics"/>
                <a:sym typeface="TT Interphases Italics"/>
              </a:rPr>
              <a:t>Circulation to nonresidents (municipalities without libraries)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CC6DF"/>
        </a:solidFill>
        <a:effectLst/>
      </p:bgPr>
    </p:bg>
    <p:spTree>
      <p:nvGrpSpPr>
        <p:cNvPr id="1" name=""/>
        <p:cNvGrpSpPr/>
        <p:nvPr/>
      </p:nvGrpSpPr>
      <p:grpSpPr>
        <a:xfrm>
          <a:off x="0" y="0"/>
          <a:ext cx="0" cy="0"/>
          <a:chOff x="0" y="0"/>
          <a:chExt cx="0" cy="0"/>
        </a:xfrm>
      </p:grpSpPr>
      <p:grpSp>
        <p:nvGrpSpPr>
          <p:cNvPr id="2" name="Group 2"/>
          <p:cNvGrpSpPr/>
          <p:nvPr/>
        </p:nvGrpSpPr>
        <p:grpSpPr>
          <a:xfrm>
            <a:off x="5032865" y="-1205752"/>
            <a:ext cx="13552994" cy="1786449"/>
            <a:chOff x="0" y="0"/>
            <a:chExt cx="4724355" cy="622727"/>
          </a:xfrm>
        </p:grpSpPr>
        <p:sp>
          <p:nvSpPr>
            <p:cNvPr id="3" name="Freeform 3">
              <a:extLst>
                <a:ext uri="{C183D7F6-B498-43B3-948B-1728B52AA6E4}">
                  <adec:decorative xmlns:adec="http://schemas.microsoft.com/office/drawing/2017/decorative" val="1"/>
                </a:ext>
              </a:extLst>
            </p:cNvPr>
            <p:cNvSpPr/>
            <p:nvPr/>
          </p:nvSpPr>
          <p:spPr>
            <a:xfrm>
              <a:off x="0" y="0"/>
              <a:ext cx="4724355" cy="622727"/>
            </a:xfrm>
            <a:custGeom>
              <a:avLst/>
              <a:gdLst/>
              <a:ahLst/>
              <a:cxnLst/>
              <a:rect l="l" t="t" r="r" b="b"/>
              <a:pathLst>
                <a:path w="4724355" h="622727">
                  <a:moveTo>
                    <a:pt x="25705" y="0"/>
                  </a:moveTo>
                  <a:lnTo>
                    <a:pt x="4698650" y="0"/>
                  </a:lnTo>
                  <a:cubicBezTo>
                    <a:pt x="4712846" y="0"/>
                    <a:pt x="4724355" y="11509"/>
                    <a:pt x="4724355" y="25705"/>
                  </a:cubicBezTo>
                  <a:lnTo>
                    <a:pt x="4724355" y="597022"/>
                  </a:lnTo>
                  <a:cubicBezTo>
                    <a:pt x="4724355" y="611219"/>
                    <a:pt x="4712846" y="622727"/>
                    <a:pt x="4698650" y="622727"/>
                  </a:cubicBezTo>
                  <a:lnTo>
                    <a:pt x="25705" y="622727"/>
                  </a:lnTo>
                  <a:cubicBezTo>
                    <a:pt x="11509" y="622727"/>
                    <a:pt x="0" y="611219"/>
                    <a:pt x="0" y="597022"/>
                  </a:cubicBezTo>
                  <a:lnTo>
                    <a:pt x="0" y="25705"/>
                  </a:lnTo>
                  <a:cubicBezTo>
                    <a:pt x="0" y="11509"/>
                    <a:pt x="11509" y="0"/>
                    <a:pt x="25705" y="0"/>
                  </a:cubicBezTo>
                  <a:close/>
                </a:path>
              </a:pathLst>
            </a:custGeom>
            <a:solidFill>
              <a:srgbClr val="F6EEE1"/>
            </a:solidFill>
          </p:spPr>
          <p:txBody>
            <a:bodyPr/>
            <a:lstStyle/>
            <a:p>
              <a:endParaRPr lang="en-US"/>
            </a:p>
          </p:txBody>
        </p:sp>
        <p:sp>
          <p:nvSpPr>
            <p:cNvPr id="4" name="TextBox 4"/>
            <p:cNvSpPr txBox="1"/>
            <p:nvPr/>
          </p:nvSpPr>
          <p:spPr>
            <a:xfrm>
              <a:off x="0" y="-38100"/>
              <a:ext cx="4724355" cy="66082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F6EEE1"/>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aphicFrame>
        <p:nvGraphicFramePr>
          <p:cNvPr id="11" name="Object 11"/>
          <p:cNvGraphicFramePr/>
          <p:nvPr/>
        </p:nvGraphicFramePr>
        <p:xfrm>
          <a:off x="2649160" y="4021949"/>
          <a:ext cx="5195872" cy="8229600"/>
        </p:xfrm>
        <a:graphic>
          <a:graphicData uri="http://schemas.openxmlformats.org/presentationml/2006/ole">
            <mc:AlternateContent xmlns:mc="http://schemas.openxmlformats.org/markup-compatibility/2006">
              <mc:Choice xmlns:v="urn:schemas-microsoft-com:vml" Requires="v">
                <p:oleObj name="Worksheet" r:id="rId2" imgW="6832600" imgH="9867900" progId="Excel.Sheet.12">
                  <p:embed/>
                </p:oleObj>
              </mc:Choice>
              <mc:Fallback>
                <p:oleObj name="Worksheet" r:id="rId2" imgW="6832600" imgH="9867900" progId="Excel.Sheet.12">
                  <p:embed/>
                  <p:pic>
                    <p:nvPicPr>
                      <p:cNvPr id="0" name=""/>
                      <p:cNvPicPr/>
                      <p:nvPr/>
                    </p:nvPicPr>
                    <p:blipFill>
                      <a:blip r:embed="rId3"/>
                      <a:stretch>
                        <a:fillRect/>
                      </a:stretch>
                    </p:blipFill>
                    <p:spPr>
                      <a:xfrm>
                        <a:off x="2649160" y="4021949"/>
                        <a:ext cx="5195872" cy="8229600"/>
                      </a:xfrm>
                      <a:prstGeom prst="rect">
                        <a:avLst/>
                      </a:prstGeom>
                    </p:spPr>
                  </p:pic>
                </p:oleObj>
              </mc:Fallback>
            </mc:AlternateContent>
          </a:graphicData>
        </a:graphic>
      </p:graphicFrame>
      <p:sp>
        <p:nvSpPr>
          <p:cNvPr id="12" name="TextBox 12"/>
          <p:cNvSpPr txBox="1"/>
          <p:nvPr/>
        </p:nvSpPr>
        <p:spPr>
          <a:xfrm>
            <a:off x="1028700" y="1190297"/>
            <a:ext cx="9576084" cy="23863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Example of Cost Per Circulation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644441" y="3478751"/>
            <a:ext cx="9062357" cy="1786449"/>
            <a:chOff x="0" y="0"/>
            <a:chExt cx="3158992" cy="622727"/>
          </a:xfrm>
        </p:grpSpPr>
        <p:sp>
          <p:nvSpPr>
            <p:cNvPr id="3" name="Freeform 3">
              <a:extLst>
                <a:ext uri="{C183D7F6-B498-43B3-948B-1728B52AA6E4}">
                  <adec:decorative xmlns:adec="http://schemas.microsoft.com/office/drawing/2017/decorative" val="1"/>
                </a:ext>
              </a:extLst>
            </p:cNvPr>
            <p:cNvSpPr/>
            <p:nvPr/>
          </p:nvSpPr>
          <p:spPr>
            <a:xfrm>
              <a:off x="0" y="0"/>
              <a:ext cx="3158991" cy="622727"/>
            </a:xfrm>
            <a:custGeom>
              <a:avLst/>
              <a:gdLst/>
              <a:ahLst/>
              <a:cxnLst/>
              <a:rect l="l" t="t" r="r" b="b"/>
              <a:pathLst>
                <a:path w="3158991" h="622727">
                  <a:moveTo>
                    <a:pt x="38443" y="0"/>
                  </a:moveTo>
                  <a:lnTo>
                    <a:pt x="3120548" y="0"/>
                  </a:lnTo>
                  <a:cubicBezTo>
                    <a:pt x="3130744" y="0"/>
                    <a:pt x="3140522" y="4050"/>
                    <a:pt x="3147732" y="11260"/>
                  </a:cubicBezTo>
                  <a:cubicBezTo>
                    <a:pt x="3154941" y="18469"/>
                    <a:pt x="3158991" y="28247"/>
                    <a:pt x="3158991" y="38443"/>
                  </a:cubicBezTo>
                  <a:lnTo>
                    <a:pt x="3158991" y="584284"/>
                  </a:lnTo>
                  <a:cubicBezTo>
                    <a:pt x="3158991" y="594480"/>
                    <a:pt x="3154941" y="604258"/>
                    <a:pt x="3147732" y="611468"/>
                  </a:cubicBezTo>
                  <a:cubicBezTo>
                    <a:pt x="3140522" y="618677"/>
                    <a:pt x="3130744" y="622727"/>
                    <a:pt x="3120548" y="622727"/>
                  </a:cubicBezTo>
                  <a:lnTo>
                    <a:pt x="38443" y="622727"/>
                  </a:lnTo>
                  <a:cubicBezTo>
                    <a:pt x="28247" y="622727"/>
                    <a:pt x="18469" y="618677"/>
                    <a:pt x="11260" y="611468"/>
                  </a:cubicBezTo>
                  <a:cubicBezTo>
                    <a:pt x="4050" y="604258"/>
                    <a:pt x="0" y="594480"/>
                    <a:pt x="0" y="584284"/>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66082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15161803" y="-82711"/>
            <a:ext cx="2097497" cy="2199814"/>
            <a:chOff x="0" y="0"/>
            <a:chExt cx="520700" cy="546100"/>
          </a:xfrm>
        </p:grpSpPr>
        <p:sp>
          <p:nvSpPr>
            <p:cNvPr id="12" name="Freeform 12"/>
            <p:cNvSpPr/>
            <p:nvPr/>
          </p:nvSpPr>
          <p:spPr>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6CC6DF"/>
            </a:solidFill>
            <a:ln cap="sq">
              <a:noFill/>
              <a:prstDash val="solid"/>
              <a:miter/>
            </a:ln>
          </p:spPr>
          <p:txBody>
            <a:bodyPr/>
            <a:lstStyle/>
            <a:p>
              <a:endParaRPr lang="en-US"/>
            </a:p>
          </p:txBody>
        </p:sp>
        <p:sp>
          <p:nvSpPr>
            <p:cNvPr id="13" name="TextBox 13"/>
            <p:cNvSpPr txBox="1"/>
            <p:nvPr/>
          </p:nvSpPr>
          <p:spPr>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County Funds</a:t>
              </a:r>
            </a:p>
          </p:txBody>
        </p:sp>
      </p:grpSp>
      <p:sp>
        <p:nvSpPr>
          <p:cNvPr id="14" name="TextBox 14"/>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5" name="TextBox 15"/>
          <p:cNvSpPr txBox="1"/>
          <p:nvPr/>
        </p:nvSpPr>
        <p:spPr>
          <a:xfrm>
            <a:off x="8051522" y="3666583"/>
            <a:ext cx="8353433" cy="12985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Does the county payment to a municipality for library services provided to non-residents of the municipality go to the library or the municipality’s general fund?</a:t>
            </a:r>
          </a:p>
        </p:txBody>
      </p:sp>
      <p:sp>
        <p:nvSpPr>
          <p:cNvPr id="16" name="TextBox 16"/>
          <p:cNvSpPr txBox="1"/>
          <p:nvPr/>
        </p:nvSpPr>
        <p:spPr>
          <a:xfrm>
            <a:off x="8051522" y="5589050"/>
            <a:ext cx="8353433" cy="1219200"/>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To the library!</a:t>
            </a:r>
          </a:p>
          <a:p>
            <a:pPr algn="ctr">
              <a:lnSpc>
                <a:spcPts val="3499"/>
              </a:lnSpc>
            </a:pPr>
            <a:endParaRPr lang="en-US" sz="2499">
              <a:solidFill>
                <a:srgbClr val="121212"/>
              </a:solidFill>
              <a:latin typeface="TT Interphases"/>
              <a:ea typeface="TT Interphases"/>
              <a:cs typeface="TT Interphases"/>
              <a:sym typeface="TT Interphases"/>
            </a:endParaRPr>
          </a:p>
          <a:p>
            <a:pPr algn="ctr">
              <a:lnSpc>
                <a:spcPts val="2800"/>
              </a:lnSpc>
            </a:pPr>
            <a:r>
              <a:rPr lang="en-US" sz="2000">
                <a:solidFill>
                  <a:srgbClr val="121212"/>
                </a:solidFill>
                <a:latin typeface="TT Interphases"/>
                <a:ea typeface="TT Interphases"/>
                <a:cs typeface="TT Interphases"/>
                <a:sym typeface="TT Interphases"/>
              </a:rPr>
              <a:t>See</a:t>
            </a:r>
            <a:r>
              <a:rPr lang="en-US" sz="2000" u="sng">
                <a:solidFill>
                  <a:srgbClr val="121212"/>
                </a:solidFill>
                <a:latin typeface="TT Interphases"/>
                <a:ea typeface="TT Interphases"/>
                <a:cs typeface="TT Interphases"/>
                <a:sym typeface="TT Interphases"/>
                <a:hlinkClick r:id="rId2" tooltip="https://www.lwm-info.org/m/faq"/>
              </a:rPr>
              <a:t> League of Wisconsin Municipalities Libraries FAQ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517047" y="3857325"/>
            <a:ext cx="9062357" cy="1290433"/>
            <a:chOff x="0" y="0"/>
            <a:chExt cx="3158992" cy="449824"/>
          </a:xfrm>
        </p:grpSpPr>
        <p:sp>
          <p:nvSpPr>
            <p:cNvPr id="3" name="Freeform 3">
              <a:extLst>
                <a:ext uri="{C183D7F6-B498-43B3-948B-1728B52AA6E4}">
                  <adec:decorative xmlns:adec="http://schemas.microsoft.com/office/drawing/2017/decorative" val="1"/>
                </a:ext>
              </a:extLst>
            </p:cNvPr>
            <p:cNvSpPr/>
            <p:nvPr/>
          </p:nvSpPr>
          <p:spPr>
            <a:xfrm>
              <a:off x="0" y="0"/>
              <a:ext cx="3158991" cy="449824"/>
            </a:xfrm>
            <a:custGeom>
              <a:avLst/>
              <a:gdLst/>
              <a:ahLst/>
              <a:cxnLst/>
              <a:rect l="l" t="t" r="r" b="b"/>
              <a:pathLst>
                <a:path w="3158991" h="449824">
                  <a:moveTo>
                    <a:pt x="38443" y="0"/>
                  </a:moveTo>
                  <a:lnTo>
                    <a:pt x="3120548" y="0"/>
                  </a:lnTo>
                  <a:cubicBezTo>
                    <a:pt x="3130744" y="0"/>
                    <a:pt x="3140522" y="4050"/>
                    <a:pt x="3147732" y="11260"/>
                  </a:cubicBezTo>
                  <a:cubicBezTo>
                    <a:pt x="3154941" y="18469"/>
                    <a:pt x="3158991" y="28247"/>
                    <a:pt x="3158991" y="38443"/>
                  </a:cubicBezTo>
                  <a:lnTo>
                    <a:pt x="3158991" y="411381"/>
                  </a:lnTo>
                  <a:cubicBezTo>
                    <a:pt x="3158991" y="421577"/>
                    <a:pt x="3154941" y="431355"/>
                    <a:pt x="3147732" y="438564"/>
                  </a:cubicBezTo>
                  <a:cubicBezTo>
                    <a:pt x="3140522" y="445774"/>
                    <a:pt x="3130744" y="449824"/>
                    <a:pt x="3120548" y="449824"/>
                  </a:cubicBezTo>
                  <a:lnTo>
                    <a:pt x="38443" y="449824"/>
                  </a:lnTo>
                  <a:cubicBezTo>
                    <a:pt x="28247" y="449824"/>
                    <a:pt x="18469" y="445774"/>
                    <a:pt x="11260" y="438564"/>
                  </a:cubicBezTo>
                  <a:cubicBezTo>
                    <a:pt x="4050" y="431355"/>
                    <a:pt x="0" y="421577"/>
                    <a:pt x="0" y="41138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48792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15161803" y="-82711"/>
            <a:ext cx="2097497" cy="2199814"/>
            <a:chOff x="0" y="0"/>
            <a:chExt cx="520700" cy="546100"/>
          </a:xfrm>
        </p:grpSpPr>
        <p:sp>
          <p:nvSpPr>
            <p:cNvPr id="12" name="Freeform 12"/>
            <p:cNvSpPr/>
            <p:nvPr/>
          </p:nvSpPr>
          <p:spPr>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00BF63"/>
            </a:solidFill>
            <a:ln cap="sq">
              <a:noFill/>
              <a:prstDash val="solid"/>
              <a:miter/>
            </a:ln>
          </p:spPr>
          <p:txBody>
            <a:bodyPr/>
            <a:lstStyle/>
            <a:p>
              <a:endParaRPr lang="en-US"/>
            </a:p>
          </p:txBody>
        </p:sp>
        <p:sp>
          <p:nvSpPr>
            <p:cNvPr id="13" name="TextBox 13"/>
            <p:cNvSpPr txBox="1"/>
            <p:nvPr/>
          </p:nvSpPr>
          <p:spPr>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Fines &amp; Fees</a:t>
              </a:r>
            </a:p>
          </p:txBody>
        </p:sp>
      </p:grpSp>
      <p:sp>
        <p:nvSpPr>
          <p:cNvPr id="14" name="TextBox 14"/>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5" name="TextBox 15"/>
          <p:cNvSpPr txBox="1"/>
          <p:nvPr/>
        </p:nvSpPr>
        <p:spPr>
          <a:xfrm>
            <a:off x="7924129" y="4045158"/>
            <a:ext cx="8353433"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Public libraries are prohibited from charging for basic library services</a:t>
            </a:r>
          </a:p>
        </p:txBody>
      </p:sp>
      <p:sp>
        <p:nvSpPr>
          <p:cNvPr id="16" name="TextBox 16"/>
          <p:cNvSpPr txBox="1"/>
          <p:nvPr/>
        </p:nvSpPr>
        <p:spPr>
          <a:xfrm>
            <a:off x="8019674" y="2890220"/>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Fines &amp; Fees</a:t>
            </a:r>
          </a:p>
        </p:txBody>
      </p:sp>
      <p:sp>
        <p:nvSpPr>
          <p:cNvPr id="17" name="TextBox 17"/>
          <p:cNvSpPr txBox="1"/>
          <p:nvPr/>
        </p:nvSpPr>
        <p:spPr>
          <a:xfrm>
            <a:off x="7924129" y="5471608"/>
            <a:ext cx="8353433" cy="26130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Fees can be charged for...</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Lost library cards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Lost or damaged materials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Photocopies/Printing</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Meeting Room Rental</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Equipment Rental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517047" y="3857325"/>
            <a:ext cx="9062357" cy="1290433"/>
            <a:chOff x="0" y="0"/>
            <a:chExt cx="3158992" cy="449824"/>
          </a:xfrm>
        </p:grpSpPr>
        <p:sp>
          <p:nvSpPr>
            <p:cNvPr id="3" name="Freeform 3">
              <a:extLst>
                <a:ext uri="{C183D7F6-B498-43B3-948B-1728B52AA6E4}">
                  <adec:decorative xmlns:adec="http://schemas.microsoft.com/office/drawing/2017/decorative" val="1"/>
                </a:ext>
              </a:extLst>
            </p:cNvPr>
            <p:cNvSpPr/>
            <p:nvPr/>
          </p:nvSpPr>
          <p:spPr>
            <a:xfrm>
              <a:off x="0" y="0"/>
              <a:ext cx="3158991" cy="449824"/>
            </a:xfrm>
            <a:custGeom>
              <a:avLst/>
              <a:gdLst/>
              <a:ahLst/>
              <a:cxnLst/>
              <a:rect l="l" t="t" r="r" b="b"/>
              <a:pathLst>
                <a:path w="3158991" h="449824">
                  <a:moveTo>
                    <a:pt x="38443" y="0"/>
                  </a:moveTo>
                  <a:lnTo>
                    <a:pt x="3120548" y="0"/>
                  </a:lnTo>
                  <a:cubicBezTo>
                    <a:pt x="3130744" y="0"/>
                    <a:pt x="3140522" y="4050"/>
                    <a:pt x="3147732" y="11260"/>
                  </a:cubicBezTo>
                  <a:cubicBezTo>
                    <a:pt x="3154941" y="18469"/>
                    <a:pt x="3158991" y="28247"/>
                    <a:pt x="3158991" y="38443"/>
                  </a:cubicBezTo>
                  <a:lnTo>
                    <a:pt x="3158991" y="411381"/>
                  </a:lnTo>
                  <a:cubicBezTo>
                    <a:pt x="3158991" y="421577"/>
                    <a:pt x="3154941" y="431355"/>
                    <a:pt x="3147732" y="438564"/>
                  </a:cubicBezTo>
                  <a:cubicBezTo>
                    <a:pt x="3140522" y="445774"/>
                    <a:pt x="3130744" y="449824"/>
                    <a:pt x="3120548" y="449824"/>
                  </a:cubicBezTo>
                  <a:lnTo>
                    <a:pt x="38443" y="449824"/>
                  </a:lnTo>
                  <a:cubicBezTo>
                    <a:pt x="28247" y="449824"/>
                    <a:pt x="18469" y="445774"/>
                    <a:pt x="11260" y="438564"/>
                  </a:cubicBezTo>
                  <a:cubicBezTo>
                    <a:pt x="4050" y="431355"/>
                    <a:pt x="0" y="421577"/>
                    <a:pt x="0" y="41138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48792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15161803" y="-82711"/>
            <a:ext cx="2097497" cy="2199814"/>
            <a:chOff x="0" y="0"/>
            <a:chExt cx="520700" cy="546100"/>
          </a:xfrm>
        </p:grpSpPr>
        <p:sp>
          <p:nvSpPr>
            <p:cNvPr id="12" name="Freeform 12"/>
            <p:cNvSpPr/>
            <p:nvPr/>
          </p:nvSpPr>
          <p:spPr>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FF9757"/>
            </a:solidFill>
            <a:ln cap="sq">
              <a:noFill/>
              <a:prstDash val="solid"/>
              <a:miter/>
            </a:ln>
          </p:spPr>
          <p:txBody>
            <a:bodyPr/>
            <a:lstStyle/>
            <a:p>
              <a:endParaRPr lang="en-US"/>
            </a:p>
          </p:txBody>
        </p:sp>
        <p:sp>
          <p:nvSpPr>
            <p:cNvPr id="13" name="TextBox 13"/>
            <p:cNvSpPr txBox="1"/>
            <p:nvPr/>
          </p:nvSpPr>
          <p:spPr>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Funds Carried Forward</a:t>
              </a:r>
            </a:p>
          </p:txBody>
        </p:sp>
      </p:grpSp>
      <p:sp>
        <p:nvSpPr>
          <p:cNvPr id="14" name="TextBox 14"/>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5" name="TextBox 15"/>
          <p:cNvSpPr txBox="1"/>
          <p:nvPr/>
        </p:nvSpPr>
        <p:spPr>
          <a:xfrm>
            <a:off x="7924129" y="4045158"/>
            <a:ext cx="8353433"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2006 Attorney General Opinion - in matter involving the City of Washburn</a:t>
            </a:r>
          </a:p>
        </p:txBody>
      </p:sp>
      <p:sp>
        <p:nvSpPr>
          <p:cNvPr id="16" name="TextBox 16"/>
          <p:cNvSpPr txBox="1"/>
          <p:nvPr/>
        </p:nvSpPr>
        <p:spPr>
          <a:xfrm>
            <a:off x="8019674" y="2890220"/>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Funds Carried Forward/Surplus Funds</a:t>
            </a:r>
          </a:p>
        </p:txBody>
      </p:sp>
      <p:sp>
        <p:nvSpPr>
          <p:cNvPr id="17" name="TextBox 17"/>
          <p:cNvSpPr txBox="1"/>
          <p:nvPr/>
        </p:nvSpPr>
        <p:spPr>
          <a:xfrm>
            <a:off x="7897662" y="5337815"/>
            <a:ext cx="8353433" cy="3496945"/>
          </a:xfrm>
          <a:prstGeom prst="rect">
            <a:avLst/>
          </a:prstGeom>
        </p:spPr>
        <p:txBody>
          <a:bodyPr lIns="0" tIns="0" rIns="0" bIns="0" rtlCol="0" anchor="t">
            <a:spAutoFit/>
          </a:bodyPr>
          <a:lstStyle/>
          <a:p>
            <a:pPr algn="l">
              <a:lnSpc>
                <a:spcPts val="3080"/>
              </a:lnSpc>
            </a:pPr>
            <a:r>
              <a:rPr lang="en-US" sz="2200">
                <a:solidFill>
                  <a:srgbClr val="121212"/>
                </a:solidFill>
                <a:latin typeface="TT Interphases"/>
                <a:ea typeface="TT Interphases"/>
                <a:cs typeface="TT Interphases"/>
                <a:sym typeface="TT Interphases"/>
              </a:rPr>
              <a:t>“The authority of the library board to make budget transfers within the library budget and to carry forward unexpended funds is expressly granted under section 43.58(1), which provides that ‘[t]he library board shall have exclusive control of the expenditure of all moneys collected, donated or appropriated for the library fund...’”</a:t>
            </a:r>
          </a:p>
          <a:p>
            <a:pPr algn="l">
              <a:lnSpc>
                <a:spcPts val="3080"/>
              </a:lnSpc>
            </a:pPr>
            <a:endParaRPr lang="en-US" sz="2200">
              <a:solidFill>
                <a:srgbClr val="121212"/>
              </a:solidFill>
              <a:latin typeface="TT Interphases"/>
              <a:ea typeface="TT Interphases"/>
              <a:cs typeface="TT Interphases"/>
              <a:sym typeface="TT Interphases"/>
            </a:endParaRPr>
          </a:p>
          <a:p>
            <a:pPr algn="l">
              <a:lnSpc>
                <a:spcPts val="3080"/>
              </a:lnSpc>
            </a:pPr>
            <a:r>
              <a:rPr lang="en-US" sz="2200">
                <a:solidFill>
                  <a:srgbClr val="121212"/>
                </a:solidFill>
                <a:latin typeface="TT Interphases"/>
                <a:ea typeface="TT Interphases"/>
                <a:cs typeface="TT Interphases"/>
                <a:sym typeface="TT Interphases"/>
              </a:rPr>
              <a:t>“While a library board may not maintain unexpended monies as “generic ‘funds on hand,’” </a:t>
            </a:r>
            <a:r>
              <a:rPr lang="en-US" sz="2200" i="1">
                <a:solidFill>
                  <a:srgbClr val="121212"/>
                </a:solidFill>
                <a:latin typeface="TT Interphases Italics"/>
                <a:ea typeface="TT Interphases Italics"/>
                <a:cs typeface="TT Interphases Italics"/>
                <a:sym typeface="TT Interphases Italics"/>
              </a:rPr>
              <a:t>Barth, </a:t>
            </a:r>
            <a:r>
              <a:rPr lang="en-US" sz="2200">
                <a:solidFill>
                  <a:srgbClr val="121212"/>
                </a:solidFill>
                <a:latin typeface="TT Interphases"/>
                <a:ea typeface="TT Interphases"/>
                <a:cs typeface="TT Interphases"/>
                <a:sym typeface="TT Interphases"/>
              </a:rPr>
              <a:t>108 Wis. 2d at 520, it may (indeed must) re-budget such funds for the following year.”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897662" y="3499379"/>
            <a:ext cx="9062357" cy="821249"/>
            <a:chOff x="0" y="0"/>
            <a:chExt cx="3158992" cy="286274"/>
          </a:xfrm>
        </p:grpSpPr>
        <p:sp>
          <p:nvSpPr>
            <p:cNvPr id="3" name="Freeform 3">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bwMode="gray">
          <a:xfrm>
            <a:off x="15161803" y="-114300"/>
            <a:ext cx="2097497" cy="2199814"/>
            <a:chOff x="0" y="0"/>
            <a:chExt cx="520700" cy="546100"/>
          </a:xfrm>
        </p:grpSpPr>
        <p:sp>
          <p:nvSpPr>
            <p:cNvPr id="12" name="Freeform 12"/>
            <p:cNvSpPr/>
            <p:nvPr/>
          </p:nvSpPr>
          <p:spPr bwMode="gray">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02285B"/>
            </a:solidFill>
            <a:ln cap="sq">
              <a:noFill/>
              <a:prstDash val="solid"/>
              <a:miter/>
            </a:ln>
          </p:spPr>
          <p:txBody>
            <a:bodyPr/>
            <a:lstStyle/>
            <a:p>
              <a:endParaRPr lang="en-US"/>
            </a:p>
          </p:txBody>
        </p:sp>
        <p:sp>
          <p:nvSpPr>
            <p:cNvPr id="13" name="TextBox 13"/>
            <p:cNvSpPr txBox="1"/>
            <p:nvPr/>
          </p:nvSpPr>
          <p:spPr bwMode="gray">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Developing the Library Budget</a:t>
              </a:r>
            </a:p>
          </p:txBody>
        </p:sp>
      </p:grpSp>
      <p:sp>
        <p:nvSpPr>
          <p:cNvPr id="14" name="TextBox 14"/>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5" name="TextBox 15"/>
          <p:cNvSpPr txBox="1"/>
          <p:nvPr/>
        </p:nvSpPr>
        <p:spPr>
          <a:xfrm>
            <a:off x="8304744" y="3687212"/>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Donations (if amount is known)</a:t>
            </a:r>
          </a:p>
        </p:txBody>
      </p:sp>
      <p:sp>
        <p:nvSpPr>
          <p:cNvPr id="16" name="TextBox 16"/>
          <p:cNvSpPr txBox="1"/>
          <p:nvPr/>
        </p:nvSpPr>
        <p:spPr>
          <a:xfrm>
            <a:off x="8400289" y="2532274"/>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Sources of Funding &amp; Revenue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405577" y="3017534"/>
            <a:ext cx="9062357" cy="3983995"/>
            <a:chOff x="0" y="0"/>
            <a:chExt cx="3158992" cy="1388756"/>
          </a:xfrm>
        </p:grpSpPr>
        <p:sp>
          <p:nvSpPr>
            <p:cNvPr id="3" name="Freeform 3">
              <a:extLst>
                <a:ext uri="{C183D7F6-B498-43B3-948B-1728B52AA6E4}">
                  <adec:decorative xmlns:adec="http://schemas.microsoft.com/office/drawing/2017/decorative" val="1"/>
                </a:ext>
              </a:extLst>
            </p:cNvPr>
            <p:cNvSpPr/>
            <p:nvPr/>
          </p:nvSpPr>
          <p:spPr>
            <a:xfrm>
              <a:off x="0" y="0"/>
              <a:ext cx="3158991" cy="1388756"/>
            </a:xfrm>
            <a:custGeom>
              <a:avLst/>
              <a:gdLst/>
              <a:ahLst/>
              <a:cxnLst/>
              <a:rect l="l" t="t" r="r" b="b"/>
              <a:pathLst>
                <a:path w="3158991" h="1388756">
                  <a:moveTo>
                    <a:pt x="38443" y="0"/>
                  </a:moveTo>
                  <a:lnTo>
                    <a:pt x="3120548" y="0"/>
                  </a:lnTo>
                  <a:cubicBezTo>
                    <a:pt x="3130744" y="0"/>
                    <a:pt x="3140522" y="4050"/>
                    <a:pt x="3147732" y="11260"/>
                  </a:cubicBezTo>
                  <a:cubicBezTo>
                    <a:pt x="3154941" y="18469"/>
                    <a:pt x="3158991" y="28247"/>
                    <a:pt x="3158991" y="38443"/>
                  </a:cubicBezTo>
                  <a:lnTo>
                    <a:pt x="3158991" y="1350313"/>
                  </a:lnTo>
                  <a:cubicBezTo>
                    <a:pt x="3158991" y="1360509"/>
                    <a:pt x="3154941" y="1370287"/>
                    <a:pt x="3147732" y="1377497"/>
                  </a:cubicBezTo>
                  <a:cubicBezTo>
                    <a:pt x="3140522" y="1384706"/>
                    <a:pt x="3130744" y="1388756"/>
                    <a:pt x="3120548" y="1388756"/>
                  </a:cubicBezTo>
                  <a:lnTo>
                    <a:pt x="38443" y="1388756"/>
                  </a:lnTo>
                  <a:cubicBezTo>
                    <a:pt x="28247" y="1388756"/>
                    <a:pt x="18469" y="1384706"/>
                    <a:pt x="11260" y="1377497"/>
                  </a:cubicBezTo>
                  <a:cubicBezTo>
                    <a:pt x="4050" y="1370287"/>
                    <a:pt x="0" y="1360509"/>
                    <a:pt x="0" y="1350313"/>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1426856"/>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15161803" y="-82711"/>
            <a:ext cx="2097497" cy="2199814"/>
            <a:chOff x="0" y="0"/>
            <a:chExt cx="520700" cy="546100"/>
          </a:xfrm>
        </p:grpSpPr>
        <p:sp>
          <p:nvSpPr>
            <p:cNvPr id="12" name="Freeform 12"/>
            <p:cNvSpPr/>
            <p:nvPr/>
          </p:nvSpPr>
          <p:spPr>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918CC0"/>
            </a:solidFill>
            <a:ln cap="sq">
              <a:noFill/>
              <a:prstDash val="solid"/>
              <a:miter/>
            </a:ln>
          </p:spPr>
          <p:txBody>
            <a:bodyPr/>
            <a:lstStyle/>
            <a:p>
              <a:endParaRPr lang="en-US"/>
            </a:p>
          </p:txBody>
        </p:sp>
        <p:sp>
          <p:nvSpPr>
            <p:cNvPr id="13" name="TextBox 13"/>
            <p:cNvSpPr txBox="1"/>
            <p:nvPr/>
          </p:nvSpPr>
          <p:spPr>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Donations &amp; Gift Funds</a:t>
              </a:r>
            </a:p>
          </p:txBody>
        </p:sp>
      </p:grpSp>
      <p:sp>
        <p:nvSpPr>
          <p:cNvPr id="14" name="TextBox 14"/>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5" name="TextBox 15"/>
          <p:cNvSpPr txBox="1"/>
          <p:nvPr/>
        </p:nvSpPr>
        <p:spPr>
          <a:xfrm>
            <a:off x="7812659" y="3205367"/>
            <a:ext cx="8353433" cy="3505200"/>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The gift/donation policy should establish:</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The purpose for the use of those funds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Where the funds will be deposited </a:t>
            </a:r>
          </a:p>
          <a:p>
            <a:pPr marL="863604" lvl="2" indent="-287868" algn="l">
              <a:lnSpc>
                <a:spcPts val="2800"/>
              </a:lnSpc>
              <a:buFont typeface="Arial"/>
              <a:buChar char="⚬"/>
            </a:pPr>
            <a:r>
              <a:rPr lang="en-US" sz="2000" u="sng">
                <a:solidFill>
                  <a:srgbClr val="121212"/>
                </a:solidFill>
                <a:latin typeface="TT Interphases"/>
                <a:ea typeface="TT Interphases"/>
                <a:cs typeface="TT Interphases"/>
                <a:sym typeface="TT Interphases"/>
                <a:hlinkClick r:id="rId2" tooltip="https://docs.legis.wisconsin.gov/statutes/statutes/43/58/7"/>
              </a:rPr>
              <a:t>Wis. Stat. § 43.58(7) </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Public Depository</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Municipality</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Community Foundation</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Who can sign checks from those funds </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Two signatures are recommended</a:t>
            </a:r>
          </a:p>
        </p:txBody>
      </p:sp>
      <p:sp>
        <p:nvSpPr>
          <p:cNvPr id="16" name="TextBox 16"/>
          <p:cNvSpPr txBox="1"/>
          <p:nvPr/>
        </p:nvSpPr>
        <p:spPr>
          <a:xfrm>
            <a:off x="7908204" y="2050429"/>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Donations &amp; Gift Funds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373729" y="2169355"/>
            <a:ext cx="9062357" cy="821249"/>
            <a:chOff x="0" y="0"/>
            <a:chExt cx="3158992" cy="286274"/>
          </a:xfrm>
        </p:grpSpPr>
        <p:sp>
          <p:nvSpPr>
            <p:cNvPr id="3" name="Freeform 3">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7373729" y="4108204"/>
            <a:ext cx="9062357" cy="1941163"/>
            <a:chOff x="0" y="0"/>
            <a:chExt cx="3158992" cy="676658"/>
          </a:xfrm>
        </p:grpSpPr>
        <p:sp>
          <p:nvSpPr>
            <p:cNvPr id="12" name="Freeform 12">
              <a:extLst>
                <a:ext uri="{C183D7F6-B498-43B3-948B-1728B52AA6E4}">
                  <adec:decorative xmlns:adec="http://schemas.microsoft.com/office/drawing/2017/decorative" val="1"/>
                </a:ext>
              </a:extLst>
            </p:cNvPr>
            <p:cNvSpPr/>
            <p:nvPr/>
          </p:nvSpPr>
          <p:spPr>
            <a:xfrm>
              <a:off x="0" y="0"/>
              <a:ext cx="3158991" cy="676658"/>
            </a:xfrm>
            <a:custGeom>
              <a:avLst/>
              <a:gdLst/>
              <a:ahLst/>
              <a:cxnLst/>
              <a:rect l="l" t="t" r="r" b="b"/>
              <a:pathLst>
                <a:path w="3158991" h="676658">
                  <a:moveTo>
                    <a:pt x="38443" y="0"/>
                  </a:moveTo>
                  <a:lnTo>
                    <a:pt x="3120548" y="0"/>
                  </a:lnTo>
                  <a:cubicBezTo>
                    <a:pt x="3130744" y="0"/>
                    <a:pt x="3140522" y="4050"/>
                    <a:pt x="3147732" y="11260"/>
                  </a:cubicBezTo>
                  <a:cubicBezTo>
                    <a:pt x="3154941" y="18469"/>
                    <a:pt x="3158991" y="28247"/>
                    <a:pt x="3158991" y="38443"/>
                  </a:cubicBezTo>
                  <a:lnTo>
                    <a:pt x="3158991" y="638215"/>
                  </a:lnTo>
                  <a:cubicBezTo>
                    <a:pt x="3158991" y="648411"/>
                    <a:pt x="3154941" y="658189"/>
                    <a:pt x="3147732" y="665399"/>
                  </a:cubicBezTo>
                  <a:cubicBezTo>
                    <a:pt x="3140522" y="672608"/>
                    <a:pt x="3130744" y="676658"/>
                    <a:pt x="3120548" y="676658"/>
                  </a:cubicBezTo>
                  <a:lnTo>
                    <a:pt x="38443" y="676658"/>
                  </a:lnTo>
                  <a:cubicBezTo>
                    <a:pt x="28247" y="676658"/>
                    <a:pt x="18469" y="672608"/>
                    <a:pt x="11260" y="665399"/>
                  </a:cubicBezTo>
                  <a:cubicBezTo>
                    <a:pt x="4050" y="658189"/>
                    <a:pt x="0" y="648411"/>
                    <a:pt x="0" y="638215"/>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3" name="TextBox 13"/>
            <p:cNvSpPr txBox="1"/>
            <p:nvPr/>
          </p:nvSpPr>
          <p:spPr>
            <a:xfrm>
              <a:off x="0" y="-38100"/>
              <a:ext cx="3158992" cy="714758"/>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bwMode="gray">
          <a:xfrm>
            <a:off x="15161803" y="-82711"/>
            <a:ext cx="2097497" cy="2199814"/>
            <a:chOff x="0" y="0"/>
            <a:chExt cx="520700" cy="546100"/>
          </a:xfrm>
        </p:grpSpPr>
        <p:sp>
          <p:nvSpPr>
            <p:cNvPr id="15" name="Freeform 15"/>
            <p:cNvSpPr/>
            <p:nvPr/>
          </p:nvSpPr>
          <p:spPr bwMode="gray">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02285B"/>
            </a:solidFill>
            <a:ln cap="sq">
              <a:noFill/>
              <a:prstDash val="solid"/>
              <a:miter/>
            </a:ln>
          </p:spPr>
          <p:txBody>
            <a:bodyPr/>
            <a:lstStyle/>
            <a:p>
              <a:endParaRPr lang="en-US"/>
            </a:p>
          </p:txBody>
        </p:sp>
        <p:sp>
          <p:nvSpPr>
            <p:cNvPr id="16" name="TextBox 16"/>
            <p:cNvSpPr txBox="1"/>
            <p:nvPr/>
          </p:nvSpPr>
          <p:spPr bwMode="gray">
            <a:xfrm>
              <a:off x="0" y="-12700"/>
              <a:ext cx="520700" cy="330200"/>
            </a:xfrm>
            <a:prstGeom prst="rect">
              <a:avLst/>
            </a:prstGeom>
          </p:spPr>
          <p:txBody>
            <a:bodyPr lIns="50800" tIns="50800" rIns="50800" bIns="50800" rtlCol="0" anchor="ctr"/>
            <a:lstStyle/>
            <a:p>
              <a:pPr algn="ctr">
                <a:lnSpc>
                  <a:spcPts val="2520"/>
                </a:lnSpc>
              </a:pPr>
              <a:r>
                <a:rPr lang="en-US" sz="1800" dirty="0">
                  <a:solidFill>
                    <a:srgbClr val="FFFFFF"/>
                  </a:solidFill>
                  <a:latin typeface="DM Sans"/>
                  <a:ea typeface="DM Sans"/>
                  <a:cs typeface="DM Sans"/>
                  <a:sym typeface="DM Sans"/>
                </a:rPr>
                <a:t>Developing the Library Budget</a:t>
              </a:r>
            </a:p>
          </p:txBody>
        </p:sp>
      </p:grpSp>
      <p:sp>
        <p:nvSpPr>
          <p:cNvPr id="17" name="TextBox 17"/>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8" name="TextBox 18"/>
          <p:cNvSpPr txBox="1"/>
          <p:nvPr/>
        </p:nvSpPr>
        <p:spPr>
          <a:xfrm>
            <a:off x="7780810" y="2357188"/>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Salaries &amp; Wages</a:t>
            </a:r>
          </a:p>
        </p:txBody>
      </p:sp>
      <p:sp>
        <p:nvSpPr>
          <p:cNvPr id="19" name="TextBox 19"/>
          <p:cNvSpPr txBox="1"/>
          <p:nvPr/>
        </p:nvSpPr>
        <p:spPr>
          <a:xfrm>
            <a:off x="7876356" y="1202250"/>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Expenditures</a:t>
            </a:r>
          </a:p>
        </p:txBody>
      </p:sp>
      <p:sp>
        <p:nvSpPr>
          <p:cNvPr id="20" name="TextBox 20"/>
          <p:cNvSpPr txBox="1"/>
          <p:nvPr/>
        </p:nvSpPr>
        <p:spPr>
          <a:xfrm>
            <a:off x="7876356" y="3314454"/>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Benefits</a:t>
            </a:r>
          </a:p>
        </p:txBody>
      </p:sp>
      <p:sp>
        <p:nvSpPr>
          <p:cNvPr id="21" name="TextBox 21"/>
          <p:cNvSpPr txBox="1"/>
          <p:nvPr/>
        </p:nvSpPr>
        <p:spPr>
          <a:xfrm>
            <a:off x="9309538" y="4324810"/>
            <a:ext cx="5487069" cy="18383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Materials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Books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Periodicals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Video Materials</a:t>
            </a:r>
          </a:p>
          <a:p>
            <a:pPr algn="l">
              <a:lnSpc>
                <a:spcPts val="2800"/>
              </a:lnSpc>
            </a:pPr>
            <a:endParaRPr lang="en-US" sz="2000">
              <a:solidFill>
                <a:srgbClr val="121212"/>
              </a:solidFill>
              <a:latin typeface="TT Interphases"/>
              <a:ea typeface="TT Interphases"/>
              <a:cs typeface="TT Interphases"/>
              <a:sym typeface="TT Interphases"/>
            </a:endParaRPr>
          </a:p>
        </p:txBody>
      </p:sp>
      <p:sp>
        <p:nvSpPr>
          <p:cNvPr id="22" name="TextBox 22"/>
          <p:cNvSpPr txBox="1"/>
          <p:nvPr/>
        </p:nvSpPr>
        <p:spPr>
          <a:xfrm>
            <a:off x="12536622" y="4416425"/>
            <a:ext cx="8353433" cy="1406525"/>
          </a:xfrm>
          <a:prstGeom prst="rect">
            <a:avLst/>
          </a:prstGeom>
        </p:spPr>
        <p:txBody>
          <a:bodyPr lIns="0" tIns="0" rIns="0" bIns="0" rtlCol="0" anchor="t">
            <a:spAutoFit/>
          </a:bodyPr>
          <a:lstStyle/>
          <a:p>
            <a:pPr algn="l">
              <a:lnSpc>
                <a:spcPts val="2800"/>
              </a:lnSpc>
            </a:pPr>
            <a:endParaRP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Audio Materials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E-Content</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Software</a:t>
            </a:r>
          </a:p>
        </p:txBody>
      </p:sp>
      <p:sp>
        <p:nvSpPr>
          <p:cNvPr id="23" name="TextBox 23"/>
          <p:cNvSpPr txBox="1"/>
          <p:nvPr/>
        </p:nvSpPr>
        <p:spPr>
          <a:xfrm>
            <a:off x="7876356" y="6401260"/>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Contracted Services</a:t>
            </a:r>
          </a:p>
        </p:txBody>
      </p:sp>
      <p:grpSp>
        <p:nvGrpSpPr>
          <p:cNvPr id="24" name="Group 24"/>
          <p:cNvGrpSpPr/>
          <p:nvPr/>
        </p:nvGrpSpPr>
        <p:grpSpPr>
          <a:xfrm>
            <a:off x="7426348" y="7195010"/>
            <a:ext cx="9062357" cy="821249"/>
            <a:chOff x="0" y="0"/>
            <a:chExt cx="3158992" cy="286274"/>
          </a:xfrm>
        </p:grpSpPr>
        <p:sp>
          <p:nvSpPr>
            <p:cNvPr id="25" name="Freeform 25">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26" name="TextBox 26"/>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sp>
        <p:nvSpPr>
          <p:cNvPr id="27" name="TextBox 27"/>
          <p:cNvSpPr txBox="1"/>
          <p:nvPr/>
        </p:nvSpPr>
        <p:spPr>
          <a:xfrm>
            <a:off x="7833430" y="7382843"/>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Continuing Education</a:t>
            </a:r>
          </a:p>
        </p:txBody>
      </p:sp>
      <p:sp>
        <p:nvSpPr>
          <p:cNvPr id="28" name="TextBox 28"/>
          <p:cNvSpPr txBox="1"/>
          <p:nvPr/>
        </p:nvSpPr>
        <p:spPr>
          <a:xfrm>
            <a:off x="7833430" y="8340109"/>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Programming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373729" y="2169355"/>
            <a:ext cx="9062357" cy="821249"/>
            <a:chOff x="0" y="0"/>
            <a:chExt cx="3158992" cy="286274"/>
          </a:xfrm>
        </p:grpSpPr>
        <p:sp>
          <p:nvSpPr>
            <p:cNvPr id="3" name="Freeform 3">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7373729" y="4108204"/>
            <a:ext cx="9062357" cy="937936"/>
            <a:chOff x="0" y="0"/>
            <a:chExt cx="3158992" cy="326949"/>
          </a:xfrm>
        </p:grpSpPr>
        <p:sp>
          <p:nvSpPr>
            <p:cNvPr id="12" name="Freeform 12">
              <a:extLst>
                <a:ext uri="{C183D7F6-B498-43B3-948B-1728B52AA6E4}">
                  <adec:decorative xmlns:adec="http://schemas.microsoft.com/office/drawing/2017/decorative" val="1"/>
                </a:ext>
              </a:extLst>
            </p:cNvPr>
            <p:cNvSpPr/>
            <p:nvPr/>
          </p:nvSpPr>
          <p:spPr>
            <a:xfrm>
              <a:off x="0" y="0"/>
              <a:ext cx="3158991" cy="326949"/>
            </a:xfrm>
            <a:custGeom>
              <a:avLst/>
              <a:gdLst/>
              <a:ahLst/>
              <a:cxnLst/>
              <a:rect l="l" t="t" r="r" b="b"/>
              <a:pathLst>
                <a:path w="3158991" h="326949">
                  <a:moveTo>
                    <a:pt x="38443" y="0"/>
                  </a:moveTo>
                  <a:lnTo>
                    <a:pt x="3120548" y="0"/>
                  </a:lnTo>
                  <a:cubicBezTo>
                    <a:pt x="3130744" y="0"/>
                    <a:pt x="3140522" y="4050"/>
                    <a:pt x="3147732" y="11260"/>
                  </a:cubicBezTo>
                  <a:cubicBezTo>
                    <a:pt x="3154941" y="18469"/>
                    <a:pt x="3158991" y="28247"/>
                    <a:pt x="3158991" y="38443"/>
                  </a:cubicBezTo>
                  <a:lnTo>
                    <a:pt x="3158991" y="288506"/>
                  </a:lnTo>
                  <a:cubicBezTo>
                    <a:pt x="3158991" y="298702"/>
                    <a:pt x="3154941" y="308480"/>
                    <a:pt x="3147732" y="315690"/>
                  </a:cubicBezTo>
                  <a:cubicBezTo>
                    <a:pt x="3140522" y="322899"/>
                    <a:pt x="3130744" y="326949"/>
                    <a:pt x="3120548" y="326949"/>
                  </a:cubicBezTo>
                  <a:lnTo>
                    <a:pt x="38443" y="326949"/>
                  </a:lnTo>
                  <a:cubicBezTo>
                    <a:pt x="28247" y="326949"/>
                    <a:pt x="18469" y="322899"/>
                    <a:pt x="11260" y="315690"/>
                  </a:cubicBezTo>
                  <a:cubicBezTo>
                    <a:pt x="4050" y="308480"/>
                    <a:pt x="0" y="298702"/>
                    <a:pt x="0" y="288506"/>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3" name="TextBox 13"/>
            <p:cNvSpPr txBox="1"/>
            <p:nvPr/>
          </p:nvSpPr>
          <p:spPr>
            <a:xfrm>
              <a:off x="0" y="-38100"/>
              <a:ext cx="3158992" cy="365049"/>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bwMode="gray">
          <a:xfrm>
            <a:off x="15161803" y="-82711"/>
            <a:ext cx="2097497" cy="2199814"/>
            <a:chOff x="0" y="0"/>
            <a:chExt cx="520700" cy="546100"/>
          </a:xfrm>
        </p:grpSpPr>
        <p:sp>
          <p:nvSpPr>
            <p:cNvPr id="15" name="Freeform 15"/>
            <p:cNvSpPr/>
            <p:nvPr/>
          </p:nvSpPr>
          <p:spPr bwMode="gray">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02285B"/>
            </a:solidFill>
            <a:ln cap="sq">
              <a:noFill/>
              <a:prstDash val="solid"/>
              <a:miter/>
            </a:ln>
          </p:spPr>
          <p:txBody>
            <a:bodyPr/>
            <a:lstStyle/>
            <a:p>
              <a:endParaRPr lang="en-US"/>
            </a:p>
          </p:txBody>
        </p:sp>
        <p:sp>
          <p:nvSpPr>
            <p:cNvPr id="16" name="TextBox 16"/>
            <p:cNvSpPr txBox="1"/>
            <p:nvPr/>
          </p:nvSpPr>
          <p:spPr bwMode="gray">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Developing the Library Budget</a:t>
              </a:r>
            </a:p>
          </p:txBody>
        </p:sp>
      </p:grpSp>
      <p:sp>
        <p:nvSpPr>
          <p:cNvPr id="17" name="TextBox 17"/>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8" name="TextBox 18"/>
          <p:cNvSpPr txBox="1"/>
          <p:nvPr/>
        </p:nvSpPr>
        <p:spPr>
          <a:xfrm>
            <a:off x="7780810" y="2357188"/>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Telecommunications</a:t>
            </a:r>
          </a:p>
        </p:txBody>
      </p:sp>
      <p:sp>
        <p:nvSpPr>
          <p:cNvPr id="19" name="TextBox 19"/>
          <p:cNvSpPr txBox="1"/>
          <p:nvPr/>
        </p:nvSpPr>
        <p:spPr>
          <a:xfrm>
            <a:off x="7876356" y="1202250"/>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Expenditures cont.</a:t>
            </a:r>
          </a:p>
        </p:txBody>
      </p:sp>
      <p:sp>
        <p:nvSpPr>
          <p:cNvPr id="20" name="TextBox 20"/>
          <p:cNvSpPr txBox="1"/>
          <p:nvPr/>
        </p:nvSpPr>
        <p:spPr>
          <a:xfrm>
            <a:off x="7876356" y="3314454"/>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Utilities</a:t>
            </a:r>
          </a:p>
        </p:txBody>
      </p:sp>
      <p:sp>
        <p:nvSpPr>
          <p:cNvPr id="21" name="TextBox 21"/>
          <p:cNvSpPr txBox="1"/>
          <p:nvPr/>
        </p:nvSpPr>
        <p:spPr>
          <a:xfrm>
            <a:off x="9309538" y="4324810"/>
            <a:ext cx="5487069"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Equipment Repair</a:t>
            </a:r>
          </a:p>
        </p:txBody>
      </p:sp>
      <p:sp>
        <p:nvSpPr>
          <p:cNvPr id="22" name="TextBox 22"/>
          <p:cNvSpPr txBox="1"/>
          <p:nvPr/>
        </p:nvSpPr>
        <p:spPr>
          <a:xfrm>
            <a:off x="7823736" y="5369990"/>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Supplies</a:t>
            </a:r>
          </a:p>
        </p:txBody>
      </p:sp>
      <p:grpSp>
        <p:nvGrpSpPr>
          <p:cNvPr id="23" name="Group 23"/>
          <p:cNvGrpSpPr/>
          <p:nvPr/>
        </p:nvGrpSpPr>
        <p:grpSpPr>
          <a:xfrm>
            <a:off x="7426348" y="6186480"/>
            <a:ext cx="9062357" cy="821249"/>
            <a:chOff x="0" y="0"/>
            <a:chExt cx="3158992" cy="286274"/>
          </a:xfrm>
        </p:grpSpPr>
        <p:sp>
          <p:nvSpPr>
            <p:cNvPr id="24" name="Freeform 24">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25" name="TextBox 25"/>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sp>
        <p:nvSpPr>
          <p:cNvPr id="26" name="TextBox 26"/>
          <p:cNvSpPr txBox="1"/>
          <p:nvPr/>
        </p:nvSpPr>
        <p:spPr>
          <a:xfrm>
            <a:off x="7833430" y="6374312"/>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Computer/Equipment Replacement</a:t>
            </a:r>
          </a:p>
        </p:txBody>
      </p:sp>
      <p:sp>
        <p:nvSpPr>
          <p:cNvPr id="27" name="TextBox 27"/>
          <p:cNvSpPr txBox="1"/>
          <p:nvPr/>
        </p:nvSpPr>
        <p:spPr>
          <a:xfrm>
            <a:off x="7876356" y="7308839"/>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Building Maintenance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3493681"/>
            <a:ext cx="15502439" cy="269303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Roles &amp; Responsibilities of Library Boards</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321110" y="3140734"/>
            <a:ext cx="9062357" cy="821249"/>
            <a:chOff x="0" y="0"/>
            <a:chExt cx="3158992" cy="286274"/>
          </a:xfrm>
        </p:grpSpPr>
        <p:sp>
          <p:nvSpPr>
            <p:cNvPr id="3" name="Freeform 3">
              <a:extLst>
                <a:ext uri="{C183D7F6-B498-43B3-948B-1728B52AA6E4}">
                  <adec:decorative xmlns:adec="http://schemas.microsoft.com/office/drawing/2017/decorative" val="1"/>
                </a:ext>
              </a:extLst>
            </p:cNvPr>
            <p:cNvSpPr/>
            <p:nvPr/>
          </p:nvSpPr>
          <p:spPr>
            <a:xfrm>
              <a:off x="0" y="0"/>
              <a:ext cx="3158991" cy="286274"/>
            </a:xfrm>
            <a:custGeom>
              <a:avLst/>
              <a:gdLst/>
              <a:ahLst/>
              <a:cxnLst/>
              <a:rect l="l" t="t" r="r" b="b"/>
              <a:pathLst>
                <a:path w="3158991" h="286274">
                  <a:moveTo>
                    <a:pt x="38443" y="0"/>
                  </a:moveTo>
                  <a:lnTo>
                    <a:pt x="3120548" y="0"/>
                  </a:lnTo>
                  <a:cubicBezTo>
                    <a:pt x="3130744" y="0"/>
                    <a:pt x="3140522" y="4050"/>
                    <a:pt x="3147732" y="11260"/>
                  </a:cubicBezTo>
                  <a:cubicBezTo>
                    <a:pt x="3154941" y="18469"/>
                    <a:pt x="3158991" y="28247"/>
                    <a:pt x="3158991" y="38443"/>
                  </a:cubicBezTo>
                  <a:lnTo>
                    <a:pt x="3158991" y="247831"/>
                  </a:lnTo>
                  <a:cubicBezTo>
                    <a:pt x="3158991" y="258027"/>
                    <a:pt x="3154941" y="267805"/>
                    <a:pt x="3147732" y="275014"/>
                  </a:cubicBezTo>
                  <a:cubicBezTo>
                    <a:pt x="3140522" y="282224"/>
                    <a:pt x="3130744" y="286274"/>
                    <a:pt x="3120548" y="286274"/>
                  </a:cubicBezTo>
                  <a:lnTo>
                    <a:pt x="38443" y="286274"/>
                  </a:lnTo>
                  <a:cubicBezTo>
                    <a:pt x="28247" y="286274"/>
                    <a:pt x="18469" y="282224"/>
                    <a:pt x="11260" y="275014"/>
                  </a:cubicBezTo>
                  <a:cubicBezTo>
                    <a:pt x="4050" y="267805"/>
                    <a:pt x="0" y="258027"/>
                    <a:pt x="0" y="247831"/>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32437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7373729" y="5079583"/>
            <a:ext cx="9062357" cy="821146"/>
            <a:chOff x="0" y="0"/>
            <a:chExt cx="3158992" cy="286238"/>
          </a:xfrm>
        </p:grpSpPr>
        <p:sp>
          <p:nvSpPr>
            <p:cNvPr id="12" name="Freeform 12">
              <a:extLst>
                <a:ext uri="{C183D7F6-B498-43B3-948B-1728B52AA6E4}">
                  <adec:decorative xmlns:adec="http://schemas.microsoft.com/office/drawing/2017/decorative" val="1"/>
                </a:ext>
              </a:extLst>
            </p:cNvPr>
            <p:cNvSpPr/>
            <p:nvPr/>
          </p:nvSpPr>
          <p:spPr>
            <a:xfrm>
              <a:off x="0" y="0"/>
              <a:ext cx="3158991" cy="286238"/>
            </a:xfrm>
            <a:custGeom>
              <a:avLst/>
              <a:gdLst/>
              <a:ahLst/>
              <a:cxnLst/>
              <a:rect l="l" t="t" r="r" b="b"/>
              <a:pathLst>
                <a:path w="3158991" h="286238">
                  <a:moveTo>
                    <a:pt x="38443" y="0"/>
                  </a:moveTo>
                  <a:lnTo>
                    <a:pt x="3120548" y="0"/>
                  </a:lnTo>
                  <a:cubicBezTo>
                    <a:pt x="3130744" y="0"/>
                    <a:pt x="3140522" y="4050"/>
                    <a:pt x="3147732" y="11260"/>
                  </a:cubicBezTo>
                  <a:cubicBezTo>
                    <a:pt x="3154941" y="18469"/>
                    <a:pt x="3158991" y="28247"/>
                    <a:pt x="3158991" y="38443"/>
                  </a:cubicBezTo>
                  <a:lnTo>
                    <a:pt x="3158991" y="247795"/>
                  </a:lnTo>
                  <a:cubicBezTo>
                    <a:pt x="3158991" y="257991"/>
                    <a:pt x="3154941" y="267769"/>
                    <a:pt x="3147732" y="274979"/>
                  </a:cubicBezTo>
                  <a:cubicBezTo>
                    <a:pt x="3140522" y="282188"/>
                    <a:pt x="3130744" y="286238"/>
                    <a:pt x="3120548" y="286238"/>
                  </a:cubicBezTo>
                  <a:lnTo>
                    <a:pt x="38443" y="286238"/>
                  </a:lnTo>
                  <a:cubicBezTo>
                    <a:pt x="28247" y="286238"/>
                    <a:pt x="18469" y="282188"/>
                    <a:pt x="11260" y="274979"/>
                  </a:cubicBezTo>
                  <a:cubicBezTo>
                    <a:pt x="4050" y="267769"/>
                    <a:pt x="0" y="257991"/>
                    <a:pt x="0" y="247795"/>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3" name="TextBox 13"/>
            <p:cNvSpPr txBox="1"/>
            <p:nvPr/>
          </p:nvSpPr>
          <p:spPr>
            <a:xfrm>
              <a:off x="0" y="-38100"/>
              <a:ext cx="3158992" cy="324338"/>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7373729" y="7018330"/>
            <a:ext cx="9062357" cy="1235279"/>
            <a:chOff x="0" y="0"/>
            <a:chExt cx="3158992" cy="430598"/>
          </a:xfrm>
        </p:grpSpPr>
        <p:sp>
          <p:nvSpPr>
            <p:cNvPr id="15" name="Freeform 15">
              <a:extLst>
                <a:ext uri="{C183D7F6-B498-43B3-948B-1728B52AA6E4}">
                  <adec:decorative xmlns:adec="http://schemas.microsoft.com/office/drawing/2017/decorative" val="1"/>
                </a:ext>
              </a:extLst>
            </p:cNvPr>
            <p:cNvSpPr/>
            <p:nvPr/>
          </p:nvSpPr>
          <p:spPr>
            <a:xfrm>
              <a:off x="0" y="0"/>
              <a:ext cx="3158991" cy="430598"/>
            </a:xfrm>
            <a:custGeom>
              <a:avLst/>
              <a:gdLst/>
              <a:ahLst/>
              <a:cxnLst/>
              <a:rect l="l" t="t" r="r" b="b"/>
              <a:pathLst>
                <a:path w="3158991" h="430598">
                  <a:moveTo>
                    <a:pt x="38443" y="0"/>
                  </a:moveTo>
                  <a:lnTo>
                    <a:pt x="3120548" y="0"/>
                  </a:lnTo>
                  <a:cubicBezTo>
                    <a:pt x="3130744" y="0"/>
                    <a:pt x="3140522" y="4050"/>
                    <a:pt x="3147732" y="11260"/>
                  </a:cubicBezTo>
                  <a:cubicBezTo>
                    <a:pt x="3154941" y="18469"/>
                    <a:pt x="3158991" y="28247"/>
                    <a:pt x="3158991" y="38443"/>
                  </a:cubicBezTo>
                  <a:lnTo>
                    <a:pt x="3158991" y="392155"/>
                  </a:lnTo>
                  <a:cubicBezTo>
                    <a:pt x="3158991" y="402351"/>
                    <a:pt x="3154941" y="412129"/>
                    <a:pt x="3147732" y="419339"/>
                  </a:cubicBezTo>
                  <a:cubicBezTo>
                    <a:pt x="3140522" y="426548"/>
                    <a:pt x="3130744" y="430598"/>
                    <a:pt x="3120548" y="430598"/>
                  </a:cubicBezTo>
                  <a:lnTo>
                    <a:pt x="38443" y="430598"/>
                  </a:lnTo>
                  <a:cubicBezTo>
                    <a:pt x="28247" y="430598"/>
                    <a:pt x="18469" y="426548"/>
                    <a:pt x="11260" y="419339"/>
                  </a:cubicBezTo>
                  <a:cubicBezTo>
                    <a:pt x="4050" y="412129"/>
                    <a:pt x="0" y="402351"/>
                    <a:pt x="0" y="392155"/>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16" name="TextBox 16"/>
            <p:cNvSpPr txBox="1"/>
            <p:nvPr/>
          </p:nvSpPr>
          <p:spPr>
            <a:xfrm>
              <a:off x="0" y="-38100"/>
              <a:ext cx="3158992" cy="468698"/>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bwMode="gray">
          <a:xfrm>
            <a:off x="15161803" y="-82711"/>
            <a:ext cx="2097497" cy="2199814"/>
            <a:chOff x="0" y="0"/>
            <a:chExt cx="520700" cy="546100"/>
          </a:xfrm>
        </p:grpSpPr>
        <p:sp>
          <p:nvSpPr>
            <p:cNvPr id="18" name="Freeform 18"/>
            <p:cNvSpPr/>
            <p:nvPr/>
          </p:nvSpPr>
          <p:spPr bwMode="gray">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02285B"/>
            </a:solidFill>
            <a:ln cap="sq">
              <a:noFill/>
              <a:prstDash val="solid"/>
              <a:miter/>
            </a:ln>
          </p:spPr>
          <p:txBody>
            <a:bodyPr/>
            <a:lstStyle/>
            <a:p>
              <a:endParaRPr lang="en-US"/>
            </a:p>
          </p:txBody>
        </p:sp>
        <p:sp>
          <p:nvSpPr>
            <p:cNvPr id="19" name="TextBox 19"/>
            <p:cNvSpPr txBox="1"/>
            <p:nvPr/>
          </p:nvSpPr>
          <p:spPr bwMode="gray">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Developing the Library Budget</a:t>
              </a:r>
            </a:p>
          </p:txBody>
        </p:sp>
      </p:grpSp>
      <p:sp>
        <p:nvSpPr>
          <p:cNvPr id="20" name="TextBox 20"/>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21" name="TextBox 21"/>
          <p:cNvSpPr txBox="1"/>
          <p:nvPr/>
        </p:nvSpPr>
        <p:spPr>
          <a:xfrm>
            <a:off x="7623210" y="4285833"/>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Create a clear budget with little or no library jargon</a:t>
            </a:r>
          </a:p>
        </p:txBody>
      </p:sp>
      <p:sp>
        <p:nvSpPr>
          <p:cNvPr id="22" name="TextBox 22"/>
          <p:cNvSpPr txBox="1"/>
          <p:nvPr/>
        </p:nvSpPr>
        <p:spPr>
          <a:xfrm>
            <a:off x="7823736" y="2173629"/>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Budget is Approved by the Board</a:t>
            </a:r>
          </a:p>
        </p:txBody>
      </p:sp>
      <p:sp>
        <p:nvSpPr>
          <p:cNvPr id="23" name="TextBox 23"/>
          <p:cNvSpPr txBox="1"/>
          <p:nvPr/>
        </p:nvSpPr>
        <p:spPr>
          <a:xfrm>
            <a:off x="7728191" y="5240820"/>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Charts and other comparison information</a:t>
            </a:r>
          </a:p>
        </p:txBody>
      </p:sp>
      <p:sp>
        <p:nvSpPr>
          <p:cNvPr id="24" name="TextBox 24"/>
          <p:cNvSpPr txBox="1"/>
          <p:nvPr/>
        </p:nvSpPr>
        <p:spPr>
          <a:xfrm>
            <a:off x="7623210" y="6224580"/>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Use the format required by the municipality</a:t>
            </a:r>
          </a:p>
        </p:txBody>
      </p:sp>
      <p:sp>
        <p:nvSpPr>
          <p:cNvPr id="25" name="TextBox 25"/>
          <p:cNvSpPr txBox="1"/>
          <p:nvPr/>
        </p:nvSpPr>
        <p:spPr>
          <a:xfrm>
            <a:off x="7780810" y="7181944"/>
            <a:ext cx="8353433"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Present the budget to the appropriate committees and boards</a:t>
            </a:r>
          </a:p>
        </p:txBody>
      </p:sp>
      <p:sp>
        <p:nvSpPr>
          <p:cNvPr id="26" name="TextBox 26"/>
          <p:cNvSpPr txBox="1"/>
          <p:nvPr/>
        </p:nvSpPr>
        <p:spPr>
          <a:xfrm>
            <a:off x="7728191" y="8577459"/>
            <a:ext cx="8353433"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Thank the committee and boards for their consideration of the library budget</a:t>
            </a:r>
          </a:p>
        </p:txBody>
      </p:sp>
      <p:sp>
        <p:nvSpPr>
          <p:cNvPr id="27" name="TextBox 27"/>
          <p:cNvSpPr txBox="1"/>
          <p:nvPr/>
        </p:nvSpPr>
        <p:spPr>
          <a:xfrm>
            <a:off x="7728191" y="3316408"/>
            <a:ext cx="835343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Present and advocate for the budget with funding bodies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7321110" y="3140734"/>
            <a:ext cx="9062357" cy="2588840"/>
            <a:chOff x="0" y="0"/>
            <a:chExt cx="3158992" cy="902428"/>
          </a:xfrm>
        </p:grpSpPr>
        <p:sp>
          <p:nvSpPr>
            <p:cNvPr id="3" name="Freeform 3">
              <a:extLst>
                <a:ext uri="{C183D7F6-B498-43B3-948B-1728B52AA6E4}">
                  <adec:decorative xmlns:adec="http://schemas.microsoft.com/office/drawing/2017/decorative" val="1"/>
                </a:ext>
              </a:extLst>
            </p:cNvPr>
            <p:cNvSpPr/>
            <p:nvPr/>
          </p:nvSpPr>
          <p:spPr>
            <a:xfrm>
              <a:off x="0" y="0"/>
              <a:ext cx="3158991" cy="902428"/>
            </a:xfrm>
            <a:custGeom>
              <a:avLst/>
              <a:gdLst/>
              <a:ahLst/>
              <a:cxnLst/>
              <a:rect l="l" t="t" r="r" b="b"/>
              <a:pathLst>
                <a:path w="3158991" h="902428">
                  <a:moveTo>
                    <a:pt x="38443" y="0"/>
                  </a:moveTo>
                  <a:lnTo>
                    <a:pt x="3120548" y="0"/>
                  </a:lnTo>
                  <a:cubicBezTo>
                    <a:pt x="3130744" y="0"/>
                    <a:pt x="3140522" y="4050"/>
                    <a:pt x="3147732" y="11260"/>
                  </a:cubicBezTo>
                  <a:cubicBezTo>
                    <a:pt x="3154941" y="18469"/>
                    <a:pt x="3158991" y="28247"/>
                    <a:pt x="3158991" y="38443"/>
                  </a:cubicBezTo>
                  <a:lnTo>
                    <a:pt x="3158991" y="863985"/>
                  </a:lnTo>
                  <a:cubicBezTo>
                    <a:pt x="3158991" y="874180"/>
                    <a:pt x="3154941" y="883959"/>
                    <a:pt x="3147732" y="891168"/>
                  </a:cubicBezTo>
                  <a:cubicBezTo>
                    <a:pt x="3140522" y="898378"/>
                    <a:pt x="3130744" y="902428"/>
                    <a:pt x="3120548" y="902428"/>
                  </a:cubicBezTo>
                  <a:lnTo>
                    <a:pt x="38443" y="902428"/>
                  </a:lnTo>
                  <a:cubicBezTo>
                    <a:pt x="28247" y="902428"/>
                    <a:pt x="18469" y="898378"/>
                    <a:pt x="11260" y="891168"/>
                  </a:cubicBezTo>
                  <a:cubicBezTo>
                    <a:pt x="4050" y="883959"/>
                    <a:pt x="0" y="874180"/>
                    <a:pt x="0" y="863985"/>
                  </a:cubicBezTo>
                  <a:lnTo>
                    <a:pt x="0" y="38443"/>
                  </a:lnTo>
                  <a:cubicBezTo>
                    <a:pt x="0" y="28247"/>
                    <a:pt x="4050" y="18469"/>
                    <a:pt x="11260" y="11260"/>
                  </a:cubicBezTo>
                  <a:cubicBezTo>
                    <a:pt x="18469" y="4050"/>
                    <a:pt x="28247" y="0"/>
                    <a:pt x="38443" y="0"/>
                  </a:cubicBezTo>
                  <a:close/>
                </a:path>
              </a:pathLst>
            </a:custGeom>
            <a:solidFill>
              <a:srgbClr val="F6EEE1"/>
            </a:solidFill>
          </p:spPr>
          <p:txBody>
            <a:bodyPr/>
            <a:lstStyle/>
            <a:p>
              <a:endParaRPr lang="en-US"/>
            </a:p>
          </p:txBody>
        </p:sp>
        <p:sp>
          <p:nvSpPr>
            <p:cNvPr id="4" name="TextBox 4"/>
            <p:cNvSpPr txBox="1"/>
            <p:nvPr/>
          </p:nvSpPr>
          <p:spPr>
            <a:xfrm>
              <a:off x="0" y="-38100"/>
              <a:ext cx="3158992" cy="940528"/>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21281" y="9757727"/>
            <a:ext cx="14728666" cy="1781674"/>
            <a:chOff x="0" y="0"/>
            <a:chExt cx="5134176" cy="621063"/>
          </a:xfrm>
        </p:grpSpPr>
        <p:sp>
          <p:nvSpPr>
            <p:cNvPr id="6" name="Freeform 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7" name="TextBox 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196943" y="9757727"/>
            <a:ext cx="12852355" cy="1426353"/>
            <a:chOff x="0" y="0"/>
            <a:chExt cx="4291868" cy="476311"/>
          </a:xfrm>
        </p:grpSpPr>
        <p:sp>
          <p:nvSpPr>
            <p:cNvPr id="9" name="Freeform 9">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0" name="TextBox 10"/>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bwMode="ltGray">
          <a:xfrm>
            <a:off x="15161803" y="-82711"/>
            <a:ext cx="2097497" cy="2199814"/>
            <a:chOff x="0" y="0"/>
            <a:chExt cx="520700" cy="546100"/>
          </a:xfrm>
        </p:grpSpPr>
        <p:sp>
          <p:nvSpPr>
            <p:cNvPr id="12" name="Freeform 12"/>
            <p:cNvSpPr/>
            <p:nvPr/>
          </p:nvSpPr>
          <p:spPr bwMode="ltGray">
            <a:xfrm>
              <a:off x="0" y="0"/>
              <a:ext cx="520700" cy="534160"/>
            </a:xfrm>
            <a:custGeom>
              <a:avLst/>
              <a:gdLst/>
              <a:ahLst/>
              <a:cxnLst/>
              <a:rect l="l" t="t" r="r" b="b"/>
              <a:pathLst>
                <a:path w="520700" h="534160">
                  <a:moveTo>
                    <a:pt x="0" y="33104"/>
                  </a:moveTo>
                  <a:lnTo>
                    <a:pt x="0" y="297096"/>
                  </a:lnTo>
                  <a:cubicBezTo>
                    <a:pt x="0" y="318066"/>
                    <a:pt x="9340" y="337946"/>
                    <a:pt x="25482" y="351331"/>
                  </a:cubicBezTo>
                  <a:lnTo>
                    <a:pt x="234868" y="524969"/>
                  </a:lnTo>
                  <a:cubicBezTo>
                    <a:pt x="249646" y="537223"/>
                    <a:pt x="271054" y="537223"/>
                    <a:pt x="285832" y="524969"/>
                  </a:cubicBezTo>
                  <a:lnTo>
                    <a:pt x="495218" y="351331"/>
                  </a:lnTo>
                  <a:cubicBezTo>
                    <a:pt x="511360" y="337946"/>
                    <a:pt x="520700" y="318066"/>
                    <a:pt x="520700" y="297096"/>
                  </a:cubicBezTo>
                  <a:lnTo>
                    <a:pt x="520700" y="33104"/>
                  </a:lnTo>
                  <a:cubicBezTo>
                    <a:pt x="520700" y="14821"/>
                    <a:pt x="505879" y="0"/>
                    <a:pt x="487596" y="0"/>
                  </a:cubicBezTo>
                  <a:lnTo>
                    <a:pt x="33104" y="0"/>
                  </a:lnTo>
                  <a:cubicBezTo>
                    <a:pt x="14821" y="0"/>
                    <a:pt x="0" y="14821"/>
                    <a:pt x="0" y="33104"/>
                  </a:cubicBezTo>
                  <a:close/>
                </a:path>
              </a:pathLst>
            </a:custGeom>
            <a:solidFill>
              <a:srgbClr val="FF3131"/>
            </a:solidFill>
            <a:ln cap="sq">
              <a:noFill/>
              <a:prstDash val="solid"/>
              <a:miter/>
            </a:ln>
          </p:spPr>
          <p:txBody>
            <a:bodyPr/>
            <a:lstStyle/>
            <a:p>
              <a:endParaRPr lang="en-US"/>
            </a:p>
          </p:txBody>
        </p:sp>
        <p:sp>
          <p:nvSpPr>
            <p:cNvPr id="13" name="TextBox 13"/>
            <p:cNvSpPr txBox="1"/>
            <p:nvPr/>
          </p:nvSpPr>
          <p:spPr bwMode="ltGray">
            <a:xfrm>
              <a:off x="0" y="-12700"/>
              <a:ext cx="520700" cy="330200"/>
            </a:xfrm>
            <a:prstGeom prst="rect">
              <a:avLst/>
            </a:prstGeom>
          </p:spPr>
          <p:txBody>
            <a:bodyPr lIns="50800" tIns="50800" rIns="50800" bIns="50800" rtlCol="0" anchor="ctr"/>
            <a:lstStyle/>
            <a:p>
              <a:pPr algn="ctr">
                <a:lnSpc>
                  <a:spcPts val="2520"/>
                </a:lnSpc>
              </a:pPr>
              <a:r>
                <a:rPr lang="en-US" sz="1800">
                  <a:solidFill>
                    <a:srgbClr val="FFFFFF"/>
                  </a:solidFill>
                  <a:latin typeface="DM Sans"/>
                  <a:ea typeface="DM Sans"/>
                  <a:cs typeface="DM Sans"/>
                  <a:sym typeface="DM Sans"/>
                </a:rPr>
                <a:t>Advocacy</a:t>
              </a:r>
            </a:p>
          </p:txBody>
        </p:sp>
      </p:grpSp>
      <p:sp>
        <p:nvSpPr>
          <p:cNvPr id="14" name="TextBox 14"/>
          <p:cNvSpPr txBox="1"/>
          <p:nvPr/>
        </p:nvSpPr>
        <p:spPr>
          <a:xfrm>
            <a:off x="1028700" y="1190297"/>
            <a:ext cx="6868962" cy="4710433"/>
          </a:xfrm>
          <a:prstGeom prst="rect">
            <a:avLst/>
          </a:prstGeom>
        </p:spPr>
        <p:txBody>
          <a:bodyPr lIns="0" tIns="0" rIns="0" bIns="0" rtlCol="0" anchor="t">
            <a:spAutoFit/>
          </a:bodyPr>
          <a:lstStyle/>
          <a:p>
            <a:pPr algn="l">
              <a:lnSpc>
                <a:spcPts val="9200"/>
              </a:lnSpc>
            </a:pPr>
            <a:r>
              <a:rPr lang="en-US" sz="9200" b="1">
                <a:solidFill>
                  <a:srgbClr val="02285B"/>
                </a:solidFill>
                <a:latin typeface="DM Sans Bold"/>
                <a:ea typeface="DM Sans Bold"/>
                <a:cs typeface="DM Sans Bold"/>
                <a:sym typeface="DM Sans Bold"/>
              </a:rPr>
              <a:t>Managing the Library’s Money</a:t>
            </a:r>
          </a:p>
        </p:txBody>
      </p:sp>
      <p:sp>
        <p:nvSpPr>
          <p:cNvPr id="15" name="TextBox 15"/>
          <p:cNvSpPr txBox="1"/>
          <p:nvPr/>
        </p:nvSpPr>
        <p:spPr>
          <a:xfrm>
            <a:off x="7823736" y="2173629"/>
            <a:ext cx="7952381" cy="596901"/>
          </a:xfrm>
          <a:prstGeom prst="rect">
            <a:avLst/>
          </a:prstGeom>
        </p:spPr>
        <p:txBody>
          <a:bodyPr lIns="0" tIns="0" rIns="0" bIns="0" rtlCol="0" anchor="t">
            <a:spAutoFit/>
          </a:bodyPr>
          <a:lstStyle/>
          <a:p>
            <a:pPr algn="ctr">
              <a:lnSpc>
                <a:spcPts val="4899"/>
              </a:lnSpc>
            </a:pPr>
            <a:r>
              <a:rPr lang="en-US" sz="3499">
                <a:solidFill>
                  <a:srgbClr val="121212"/>
                </a:solidFill>
                <a:latin typeface="TT Interphases"/>
                <a:ea typeface="TT Interphases"/>
                <a:cs typeface="TT Interphases"/>
                <a:sym typeface="TT Interphases"/>
              </a:rPr>
              <a:t>Advocacy</a:t>
            </a:r>
          </a:p>
        </p:txBody>
      </p:sp>
      <p:sp>
        <p:nvSpPr>
          <p:cNvPr id="16" name="TextBox 16"/>
          <p:cNvSpPr txBox="1"/>
          <p:nvPr/>
        </p:nvSpPr>
        <p:spPr>
          <a:xfrm>
            <a:off x="7623210" y="3300694"/>
            <a:ext cx="8353433" cy="21748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“Because public libraries have a unique place in local government, their needs may not be as readily understood by government officials as those of other units of government, and a greater effort is needed to tell the library story.”</a:t>
            </a:r>
          </a:p>
        </p:txBody>
      </p:sp>
      <p:sp>
        <p:nvSpPr>
          <p:cNvPr id="17" name="TextBox 17"/>
          <p:cNvSpPr txBox="1"/>
          <p:nvPr/>
        </p:nvSpPr>
        <p:spPr>
          <a:xfrm>
            <a:off x="7675572" y="5853105"/>
            <a:ext cx="8353433" cy="349250"/>
          </a:xfrm>
          <a:prstGeom prst="rect">
            <a:avLst/>
          </a:prstGeom>
        </p:spPr>
        <p:txBody>
          <a:bodyPr lIns="0" tIns="0" rIns="0" bIns="0" rtlCol="0" anchor="t">
            <a:spAutoFit/>
          </a:bodyPr>
          <a:lstStyle/>
          <a:p>
            <a:pPr algn="ctr">
              <a:lnSpc>
                <a:spcPts val="2800"/>
              </a:lnSpc>
            </a:pPr>
            <a:r>
              <a:rPr lang="en-US" sz="2000" u="sng">
                <a:solidFill>
                  <a:srgbClr val="121212"/>
                </a:solidFill>
                <a:latin typeface="TT Interphases"/>
                <a:ea typeface="TT Interphases"/>
                <a:cs typeface="TT Interphases"/>
                <a:sym typeface="TT Interphases"/>
                <a:hlinkClick r:id="rId2" tooltip="https://dpi.wi.gov/libraries/public-libraries/governance-administration/trustees"/>
              </a:rPr>
              <a:t>Trustee Essentials #13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3662462"/>
            <a:ext cx="15502439" cy="269303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Library Board &amp; </a:t>
            </a:r>
          </a:p>
          <a:p>
            <a:pPr algn="ctr">
              <a:lnSpc>
                <a:spcPts val="10400"/>
              </a:lnSpc>
            </a:pPr>
            <a:r>
              <a:rPr lang="en-US" sz="10400" b="1">
                <a:solidFill>
                  <a:srgbClr val="FFFBF5"/>
                </a:solidFill>
                <a:latin typeface="DM Sans Bold"/>
                <a:ea typeface="DM Sans Bold"/>
                <a:cs typeface="DM Sans Bold"/>
                <a:sym typeface="DM Sans Bold"/>
              </a:rPr>
              <a:t>Library Personnel</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grpSp>
        <p:nvGrpSpPr>
          <p:cNvPr id="3" name="Group 3"/>
          <p:cNvGrpSpPr/>
          <p:nvPr/>
        </p:nvGrpSpPr>
        <p:grpSpPr>
          <a:xfrm>
            <a:off x="2160053" y="4841669"/>
            <a:ext cx="6780649" cy="4756557"/>
            <a:chOff x="0" y="0"/>
            <a:chExt cx="2363625" cy="1658059"/>
          </a:xfrm>
        </p:grpSpPr>
        <p:sp>
          <p:nvSpPr>
            <p:cNvPr id="4" name="Freeform 4">
              <a:extLst>
                <a:ext uri="{C183D7F6-B498-43B3-948B-1728B52AA6E4}">
                  <adec:decorative xmlns:adec="http://schemas.microsoft.com/office/drawing/2017/decorative" val="1"/>
                </a:ext>
              </a:extLst>
            </p:cNvPr>
            <p:cNvSpPr/>
            <p:nvPr/>
          </p:nvSpPr>
          <p:spPr>
            <a:xfrm>
              <a:off x="0" y="0"/>
              <a:ext cx="2363625" cy="1658059"/>
            </a:xfrm>
            <a:custGeom>
              <a:avLst/>
              <a:gdLst/>
              <a:ahLst/>
              <a:cxnLst/>
              <a:rect l="l" t="t" r="r" b="b"/>
              <a:pathLst>
                <a:path w="2363625" h="1658059">
                  <a:moveTo>
                    <a:pt x="57088" y="0"/>
                  </a:moveTo>
                  <a:lnTo>
                    <a:pt x="2306537" y="0"/>
                  </a:lnTo>
                  <a:cubicBezTo>
                    <a:pt x="2321677" y="0"/>
                    <a:pt x="2336198" y="6015"/>
                    <a:pt x="2346904" y="16721"/>
                  </a:cubicBezTo>
                  <a:cubicBezTo>
                    <a:pt x="2357610" y="27427"/>
                    <a:pt x="2363625" y="41948"/>
                    <a:pt x="2363625" y="57088"/>
                  </a:cubicBezTo>
                  <a:lnTo>
                    <a:pt x="2363625" y="1600971"/>
                  </a:lnTo>
                  <a:cubicBezTo>
                    <a:pt x="2363625" y="1632500"/>
                    <a:pt x="2338066" y="1658059"/>
                    <a:pt x="2306537" y="1658059"/>
                  </a:cubicBezTo>
                  <a:lnTo>
                    <a:pt x="57088" y="1658059"/>
                  </a:lnTo>
                  <a:cubicBezTo>
                    <a:pt x="25559" y="1658059"/>
                    <a:pt x="0" y="1632500"/>
                    <a:pt x="0" y="1600971"/>
                  </a:cubicBezTo>
                  <a:lnTo>
                    <a:pt x="0" y="57088"/>
                  </a:lnTo>
                  <a:cubicBezTo>
                    <a:pt x="0" y="25559"/>
                    <a:pt x="25559" y="0"/>
                    <a:pt x="57088" y="0"/>
                  </a:cubicBezTo>
                  <a:close/>
                </a:path>
              </a:pathLst>
            </a:custGeom>
            <a:solidFill>
              <a:srgbClr val="F6EEE1"/>
            </a:solidFill>
          </p:spPr>
          <p:txBody>
            <a:bodyPr/>
            <a:lstStyle/>
            <a:p>
              <a:endParaRPr lang="en-US"/>
            </a:p>
          </p:txBody>
        </p:sp>
        <p:sp>
          <p:nvSpPr>
            <p:cNvPr id="5" name="TextBox 5"/>
            <p:cNvSpPr txBox="1"/>
            <p:nvPr/>
          </p:nvSpPr>
          <p:spPr>
            <a:xfrm>
              <a:off x="0" y="-38100"/>
              <a:ext cx="2363625" cy="1696159"/>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2549271" y="5523129"/>
            <a:ext cx="6002212" cy="3777204"/>
          </a:xfrm>
          <a:prstGeom prst="rect">
            <a:avLst/>
          </a:prstGeom>
        </p:spPr>
        <p:txBody>
          <a:bodyPr lIns="0" tIns="0" rIns="0" bIns="0" rtlCol="0" anchor="t">
            <a:spAutoFit/>
          </a:bodyPr>
          <a:lstStyle/>
          <a:p>
            <a:pPr marL="539749" lvl="1" indent="-269874" algn="l">
              <a:lnSpc>
                <a:spcPts val="3499"/>
              </a:lnSpc>
              <a:buFont typeface="Arial"/>
              <a:buChar char="•"/>
            </a:pPr>
            <a:r>
              <a:rPr lang="en-US" sz="2499">
                <a:solidFill>
                  <a:srgbClr val="121212"/>
                </a:solidFill>
                <a:latin typeface="TT Interphases"/>
                <a:ea typeface="TT Interphases"/>
                <a:cs typeface="TT Interphases"/>
                <a:sym typeface="TT Interphases"/>
              </a:rPr>
              <a:t>Hires &amp; Evaluates the Director</a:t>
            </a:r>
          </a:p>
          <a:p>
            <a:pPr algn="l">
              <a:lnSpc>
                <a:spcPts val="1120"/>
              </a:lnSpc>
            </a:pPr>
            <a:endParaRPr lang="en-US" sz="2499">
              <a:solidFill>
                <a:srgbClr val="121212"/>
              </a:solidFill>
              <a:latin typeface="TT Interphases"/>
              <a:ea typeface="TT Interphases"/>
              <a:cs typeface="TT Interphases"/>
              <a:sym typeface="TT Interphases"/>
            </a:endParaRPr>
          </a:p>
          <a:p>
            <a:pPr marL="539749" lvl="1" indent="-269874" algn="l">
              <a:lnSpc>
                <a:spcPts val="3499"/>
              </a:lnSpc>
              <a:buFont typeface="Arial"/>
              <a:buChar char="•"/>
            </a:pPr>
            <a:r>
              <a:rPr lang="en-US" sz="2499">
                <a:solidFill>
                  <a:srgbClr val="121212"/>
                </a:solidFill>
                <a:latin typeface="TT Interphases"/>
                <a:ea typeface="TT Interphases"/>
                <a:cs typeface="TT Interphases"/>
                <a:sym typeface="TT Interphases"/>
              </a:rPr>
              <a:t>Establishes duties, compensation, and personnel policies for all library staff</a:t>
            </a:r>
          </a:p>
          <a:p>
            <a:pPr algn="l">
              <a:lnSpc>
                <a:spcPts val="1120"/>
              </a:lnSpc>
            </a:pPr>
            <a:endParaRPr lang="en-US" sz="2499">
              <a:solidFill>
                <a:srgbClr val="121212"/>
              </a:solidFill>
              <a:latin typeface="TT Interphases"/>
              <a:ea typeface="TT Interphases"/>
              <a:cs typeface="TT Interphases"/>
              <a:sym typeface="TT Interphases"/>
            </a:endParaRPr>
          </a:p>
          <a:p>
            <a:pPr marL="539749" lvl="1" indent="-269874" algn="l">
              <a:lnSpc>
                <a:spcPts val="3499"/>
              </a:lnSpc>
              <a:buFont typeface="Arial"/>
              <a:buChar char="•"/>
            </a:pPr>
            <a:r>
              <a:rPr lang="en-US" sz="2499">
                <a:solidFill>
                  <a:srgbClr val="121212"/>
                </a:solidFill>
                <a:latin typeface="TT Interphases"/>
                <a:ea typeface="TT Interphases"/>
                <a:cs typeface="TT Interphases"/>
                <a:sym typeface="TT Interphases"/>
              </a:rPr>
              <a:t>Provides financial support as part of the library budget for director and staff professional membership, conferences, continuing education, and travel.</a:t>
            </a:r>
          </a:p>
        </p:txBody>
      </p:sp>
      <p:grpSp>
        <p:nvGrpSpPr>
          <p:cNvPr id="7" name="Group 7"/>
          <p:cNvGrpSpPr/>
          <p:nvPr/>
        </p:nvGrpSpPr>
        <p:grpSpPr>
          <a:xfrm rot="-5400000">
            <a:off x="5515387" y="2641360"/>
            <a:ext cx="946084" cy="4473485"/>
            <a:chOff x="0" y="0"/>
            <a:chExt cx="329789" cy="1559385"/>
          </a:xfrm>
        </p:grpSpPr>
        <p:sp>
          <p:nvSpPr>
            <p:cNvPr id="8" name="Freeform 8">
              <a:extLst>
                <a:ext uri="{C183D7F6-B498-43B3-948B-1728B52AA6E4}">
                  <adec:decorative xmlns:adec="http://schemas.microsoft.com/office/drawing/2017/decorative" val="1"/>
                </a:ext>
              </a:extLst>
            </p:cNvPr>
            <p:cNvSpPr/>
            <p:nvPr/>
          </p:nvSpPr>
          <p:spPr>
            <a:xfrm>
              <a:off x="0" y="0"/>
              <a:ext cx="329789" cy="1559385"/>
            </a:xfrm>
            <a:custGeom>
              <a:avLst/>
              <a:gdLst/>
              <a:ahLst/>
              <a:cxnLst/>
              <a:rect l="l" t="t" r="r" b="b"/>
              <a:pathLst>
                <a:path w="329789" h="1559385">
                  <a:moveTo>
                    <a:pt x="164895" y="0"/>
                  </a:moveTo>
                  <a:lnTo>
                    <a:pt x="164895" y="0"/>
                  </a:lnTo>
                  <a:cubicBezTo>
                    <a:pt x="208628" y="0"/>
                    <a:pt x="250569" y="17373"/>
                    <a:pt x="281493" y="48297"/>
                  </a:cubicBezTo>
                  <a:cubicBezTo>
                    <a:pt x="312417" y="79220"/>
                    <a:pt x="329789" y="121162"/>
                    <a:pt x="329789" y="164895"/>
                  </a:cubicBezTo>
                  <a:lnTo>
                    <a:pt x="329789" y="1394490"/>
                  </a:lnTo>
                  <a:cubicBezTo>
                    <a:pt x="329789" y="1485559"/>
                    <a:pt x="255964" y="1559385"/>
                    <a:pt x="164895" y="1559385"/>
                  </a:cubicBezTo>
                  <a:lnTo>
                    <a:pt x="164895" y="1559385"/>
                  </a:lnTo>
                  <a:cubicBezTo>
                    <a:pt x="73826" y="1559385"/>
                    <a:pt x="0" y="1485559"/>
                    <a:pt x="0" y="1394490"/>
                  </a:cubicBezTo>
                  <a:lnTo>
                    <a:pt x="0" y="164895"/>
                  </a:lnTo>
                  <a:cubicBezTo>
                    <a:pt x="0" y="73826"/>
                    <a:pt x="73826" y="0"/>
                    <a:pt x="164895" y="0"/>
                  </a:cubicBezTo>
                  <a:close/>
                </a:path>
              </a:pathLst>
            </a:custGeom>
            <a:solidFill>
              <a:srgbClr val="6CC6DF"/>
            </a:solidFill>
          </p:spPr>
          <p:txBody>
            <a:bodyPr/>
            <a:lstStyle/>
            <a:p>
              <a:endParaRPr lang="en-US"/>
            </a:p>
          </p:txBody>
        </p:sp>
        <p:sp>
          <p:nvSpPr>
            <p:cNvPr id="9" name="TextBox 9"/>
            <p:cNvSpPr txBox="1"/>
            <p:nvPr/>
          </p:nvSpPr>
          <p:spPr>
            <a:xfrm>
              <a:off x="0" y="-38100"/>
              <a:ext cx="329789" cy="1597485"/>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921281" y="9757727"/>
            <a:ext cx="14728666" cy="1781674"/>
            <a:chOff x="0" y="0"/>
            <a:chExt cx="5134176" cy="621063"/>
          </a:xfrm>
        </p:grpSpPr>
        <p:sp>
          <p:nvSpPr>
            <p:cNvPr id="11" name="Freeform 11">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2" name="TextBox 12"/>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9315450" y="9757727"/>
            <a:ext cx="11733848" cy="1426353"/>
            <a:chOff x="0" y="0"/>
            <a:chExt cx="3918358" cy="476311"/>
          </a:xfrm>
        </p:grpSpPr>
        <p:sp>
          <p:nvSpPr>
            <p:cNvPr id="14" name="Freeform 14">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5" name="TextBox 15"/>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6020277" y="4405060"/>
            <a:ext cx="2231382" cy="946084"/>
          </a:xfrm>
          <a:custGeom>
            <a:avLst/>
            <a:gdLst/>
            <a:ahLst/>
            <a:cxnLst/>
            <a:rect l="l" t="t" r="r" b="b"/>
            <a:pathLst>
              <a:path w="2231382" h="946084">
                <a:moveTo>
                  <a:pt x="2231382" y="0"/>
                </a:moveTo>
                <a:lnTo>
                  <a:pt x="0" y="0"/>
                </a:lnTo>
                <a:lnTo>
                  <a:pt x="0" y="946084"/>
                </a:lnTo>
                <a:lnTo>
                  <a:pt x="2231382" y="946084"/>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4457495" y="4713954"/>
            <a:ext cx="3061868"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Library Board</a:t>
            </a:r>
          </a:p>
        </p:txBody>
      </p:sp>
      <p:grpSp>
        <p:nvGrpSpPr>
          <p:cNvPr id="18" name="Group 18"/>
          <p:cNvGrpSpPr/>
          <p:nvPr/>
        </p:nvGrpSpPr>
        <p:grpSpPr>
          <a:xfrm>
            <a:off x="10478651" y="4882039"/>
            <a:ext cx="6780649" cy="4716186"/>
            <a:chOff x="0" y="0"/>
            <a:chExt cx="2363625" cy="1643987"/>
          </a:xfrm>
        </p:grpSpPr>
        <p:sp>
          <p:nvSpPr>
            <p:cNvPr id="19" name="Freeform 19">
              <a:extLst>
                <a:ext uri="{C183D7F6-B498-43B3-948B-1728B52AA6E4}">
                  <adec:decorative xmlns:adec="http://schemas.microsoft.com/office/drawing/2017/decorative" val="1"/>
                </a:ext>
              </a:extLst>
            </p:cNvPr>
            <p:cNvSpPr/>
            <p:nvPr/>
          </p:nvSpPr>
          <p:spPr>
            <a:xfrm>
              <a:off x="0" y="0"/>
              <a:ext cx="2363625" cy="1643986"/>
            </a:xfrm>
            <a:custGeom>
              <a:avLst/>
              <a:gdLst/>
              <a:ahLst/>
              <a:cxnLst/>
              <a:rect l="l" t="t" r="r" b="b"/>
              <a:pathLst>
                <a:path w="2363625" h="1643986">
                  <a:moveTo>
                    <a:pt x="57088" y="0"/>
                  </a:moveTo>
                  <a:lnTo>
                    <a:pt x="2306537" y="0"/>
                  </a:lnTo>
                  <a:cubicBezTo>
                    <a:pt x="2321677" y="0"/>
                    <a:pt x="2336198" y="6015"/>
                    <a:pt x="2346904" y="16721"/>
                  </a:cubicBezTo>
                  <a:cubicBezTo>
                    <a:pt x="2357610" y="27427"/>
                    <a:pt x="2363625" y="41948"/>
                    <a:pt x="2363625" y="57088"/>
                  </a:cubicBezTo>
                  <a:lnTo>
                    <a:pt x="2363625" y="1586898"/>
                  </a:lnTo>
                  <a:cubicBezTo>
                    <a:pt x="2363625" y="1618427"/>
                    <a:pt x="2338066" y="1643986"/>
                    <a:pt x="2306537" y="1643986"/>
                  </a:cubicBezTo>
                  <a:lnTo>
                    <a:pt x="57088" y="1643986"/>
                  </a:lnTo>
                  <a:cubicBezTo>
                    <a:pt x="25559" y="1643986"/>
                    <a:pt x="0" y="1618427"/>
                    <a:pt x="0" y="1586898"/>
                  </a:cubicBezTo>
                  <a:lnTo>
                    <a:pt x="0" y="57088"/>
                  </a:lnTo>
                  <a:cubicBezTo>
                    <a:pt x="0" y="25559"/>
                    <a:pt x="25559" y="0"/>
                    <a:pt x="57088" y="0"/>
                  </a:cubicBezTo>
                  <a:close/>
                </a:path>
              </a:pathLst>
            </a:custGeom>
            <a:solidFill>
              <a:srgbClr val="F6EEE1"/>
            </a:solidFill>
          </p:spPr>
          <p:txBody>
            <a:bodyPr/>
            <a:lstStyle/>
            <a:p>
              <a:endParaRPr lang="en-US"/>
            </a:p>
          </p:txBody>
        </p:sp>
        <p:sp>
          <p:nvSpPr>
            <p:cNvPr id="20" name="TextBox 20"/>
            <p:cNvSpPr txBox="1"/>
            <p:nvPr/>
          </p:nvSpPr>
          <p:spPr>
            <a:xfrm>
              <a:off x="0" y="-38100"/>
              <a:ext cx="2363625" cy="1682087"/>
            </a:xfrm>
            <a:prstGeom prst="rect">
              <a:avLst/>
            </a:prstGeom>
          </p:spPr>
          <p:txBody>
            <a:bodyPr lIns="50800" tIns="50800" rIns="50800" bIns="50800" rtlCol="0" anchor="ctr"/>
            <a:lstStyle/>
            <a:p>
              <a:pPr algn="ctr">
                <a:lnSpc>
                  <a:spcPts val="2520"/>
                </a:lnSpc>
              </a:pPr>
              <a:endParaRPr/>
            </a:p>
          </p:txBody>
        </p:sp>
      </p:grpSp>
      <p:sp>
        <p:nvSpPr>
          <p:cNvPr id="21" name="TextBox 21"/>
          <p:cNvSpPr txBox="1"/>
          <p:nvPr/>
        </p:nvSpPr>
        <p:spPr>
          <a:xfrm>
            <a:off x="10867869" y="5563499"/>
            <a:ext cx="6002212" cy="2456400"/>
          </a:xfrm>
          <a:prstGeom prst="rect">
            <a:avLst/>
          </a:prstGeom>
        </p:spPr>
        <p:txBody>
          <a:bodyPr lIns="0" tIns="0" rIns="0" bIns="0" rtlCol="0" anchor="t">
            <a:spAutoFit/>
          </a:bodyPr>
          <a:lstStyle/>
          <a:p>
            <a:pPr marL="539749" lvl="1" indent="-269874" algn="l">
              <a:lnSpc>
                <a:spcPts val="3499"/>
              </a:lnSpc>
              <a:buFont typeface="Arial"/>
              <a:buChar char="•"/>
            </a:pPr>
            <a:r>
              <a:rPr lang="en-US" sz="2499">
                <a:solidFill>
                  <a:srgbClr val="121212"/>
                </a:solidFill>
                <a:latin typeface="TT Interphases"/>
                <a:ea typeface="TT Interphases"/>
                <a:cs typeface="TT Interphases"/>
                <a:sym typeface="TT Interphases"/>
              </a:rPr>
              <a:t>Hires &amp; Supervises Staff</a:t>
            </a:r>
          </a:p>
          <a:p>
            <a:pPr algn="l">
              <a:lnSpc>
                <a:spcPts val="1120"/>
              </a:lnSpc>
            </a:pPr>
            <a:endParaRPr lang="en-US" sz="2499">
              <a:solidFill>
                <a:srgbClr val="121212"/>
              </a:solidFill>
              <a:latin typeface="TT Interphases"/>
              <a:ea typeface="TT Interphases"/>
              <a:cs typeface="TT Interphases"/>
              <a:sym typeface="TT Interphases"/>
            </a:endParaRPr>
          </a:p>
          <a:p>
            <a:pPr marL="539749" lvl="1" indent="-269874" algn="l">
              <a:lnSpc>
                <a:spcPts val="3499"/>
              </a:lnSpc>
              <a:buFont typeface="Arial"/>
              <a:buChar char="•"/>
            </a:pPr>
            <a:r>
              <a:rPr lang="en-US" sz="2499">
                <a:solidFill>
                  <a:srgbClr val="121212"/>
                </a:solidFill>
                <a:latin typeface="TT Interphases"/>
                <a:ea typeface="TT Interphases"/>
                <a:cs typeface="TT Interphases"/>
                <a:sym typeface="TT Interphases"/>
              </a:rPr>
              <a:t>Recommends changes to personnel policies and wages</a:t>
            </a:r>
          </a:p>
          <a:p>
            <a:pPr algn="l">
              <a:lnSpc>
                <a:spcPts val="1120"/>
              </a:lnSpc>
            </a:pPr>
            <a:endParaRPr lang="en-US" sz="2499">
              <a:solidFill>
                <a:srgbClr val="121212"/>
              </a:solidFill>
              <a:latin typeface="TT Interphases"/>
              <a:ea typeface="TT Interphases"/>
              <a:cs typeface="TT Interphases"/>
              <a:sym typeface="TT Interphases"/>
            </a:endParaRPr>
          </a:p>
          <a:p>
            <a:pPr marL="539749" lvl="1" indent="-269874" algn="l">
              <a:lnSpc>
                <a:spcPts val="3499"/>
              </a:lnSpc>
              <a:buFont typeface="Arial"/>
              <a:buChar char="•"/>
            </a:pPr>
            <a:r>
              <a:rPr lang="en-US" sz="2499">
                <a:solidFill>
                  <a:srgbClr val="121212"/>
                </a:solidFill>
                <a:latin typeface="TT Interphases"/>
                <a:ea typeface="TT Interphases"/>
                <a:cs typeface="TT Interphases"/>
                <a:sym typeface="TT Interphases"/>
              </a:rPr>
              <a:t>Consults with the Library Board on important personnel issues</a:t>
            </a:r>
          </a:p>
        </p:txBody>
      </p:sp>
      <p:grpSp>
        <p:nvGrpSpPr>
          <p:cNvPr id="22" name="Group 22"/>
          <p:cNvGrpSpPr/>
          <p:nvPr/>
        </p:nvGrpSpPr>
        <p:grpSpPr>
          <a:xfrm rot="-5400000">
            <a:off x="13833986" y="2645297"/>
            <a:ext cx="946084" cy="4473485"/>
            <a:chOff x="0" y="0"/>
            <a:chExt cx="329789" cy="1559385"/>
          </a:xfrm>
        </p:grpSpPr>
        <p:sp>
          <p:nvSpPr>
            <p:cNvPr id="23" name="Freeform 23">
              <a:extLst>
                <a:ext uri="{C183D7F6-B498-43B3-948B-1728B52AA6E4}">
                  <adec:decorative xmlns:adec="http://schemas.microsoft.com/office/drawing/2017/decorative" val="1"/>
                </a:ext>
              </a:extLst>
            </p:cNvPr>
            <p:cNvSpPr/>
            <p:nvPr/>
          </p:nvSpPr>
          <p:spPr>
            <a:xfrm>
              <a:off x="0" y="0"/>
              <a:ext cx="329789" cy="1559385"/>
            </a:xfrm>
            <a:custGeom>
              <a:avLst/>
              <a:gdLst/>
              <a:ahLst/>
              <a:cxnLst/>
              <a:rect l="l" t="t" r="r" b="b"/>
              <a:pathLst>
                <a:path w="329789" h="1559385">
                  <a:moveTo>
                    <a:pt x="164895" y="0"/>
                  </a:moveTo>
                  <a:lnTo>
                    <a:pt x="164895" y="0"/>
                  </a:lnTo>
                  <a:cubicBezTo>
                    <a:pt x="208628" y="0"/>
                    <a:pt x="250569" y="17373"/>
                    <a:pt x="281493" y="48297"/>
                  </a:cubicBezTo>
                  <a:cubicBezTo>
                    <a:pt x="312417" y="79220"/>
                    <a:pt x="329789" y="121162"/>
                    <a:pt x="329789" y="164895"/>
                  </a:cubicBezTo>
                  <a:lnTo>
                    <a:pt x="329789" y="1394490"/>
                  </a:lnTo>
                  <a:cubicBezTo>
                    <a:pt x="329789" y="1485559"/>
                    <a:pt x="255964" y="1559385"/>
                    <a:pt x="164895" y="1559385"/>
                  </a:cubicBezTo>
                  <a:lnTo>
                    <a:pt x="164895" y="1559385"/>
                  </a:lnTo>
                  <a:cubicBezTo>
                    <a:pt x="73826" y="1559385"/>
                    <a:pt x="0" y="1485559"/>
                    <a:pt x="0" y="1394490"/>
                  </a:cubicBezTo>
                  <a:lnTo>
                    <a:pt x="0" y="164895"/>
                  </a:lnTo>
                  <a:cubicBezTo>
                    <a:pt x="0" y="73826"/>
                    <a:pt x="73826" y="0"/>
                    <a:pt x="164895" y="0"/>
                  </a:cubicBezTo>
                  <a:close/>
                </a:path>
              </a:pathLst>
            </a:custGeom>
            <a:solidFill>
              <a:srgbClr val="6CC6DF"/>
            </a:solidFill>
          </p:spPr>
          <p:txBody>
            <a:bodyPr/>
            <a:lstStyle/>
            <a:p>
              <a:endParaRPr lang="en-US"/>
            </a:p>
          </p:txBody>
        </p:sp>
        <p:sp>
          <p:nvSpPr>
            <p:cNvPr id="24" name="TextBox 24"/>
            <p:cNvSpPr txBox="1"/>
            <p:nvPr/>
          </p:nvSpPr>
          <p:spPr>
            <a:xfrm>
              <a:off x="0" y="-38100"/>
              <a:ext cx="329789" cy="1597485"/>
            </a:xfrm>
            <a:prstGeom prst="rect">
              <a:avLst/>
            </a:prstGeom>
          </p:spPr>
          <p:txBody>
            <a:bodyPr lIns="50800" tIns="50800" rIns="50800" bIns="50800" rtlCol="0" anchor="ctr"/>
            <a:lstStyle/>
            <a:p>
              <a:pPr algn="ctr">
                <a:lnSpc>
                  <a:spcPts val="2520"/>
                </a:lnSpc>
              </a:pPr>
              <a:endParaRPr/>
            </a:p>
          </p:txBody>
        </p:sp>
      </p:grpSp>
      <p:sp>
        <p:nvSpPr>
          <p:cNvPr id="25" name="Freeform 25">
            <a:extLst>
              <a:ext uri="{C183D7F6-B498-43B3-948B-1728B52AA6E4}">
                <adec:decorative xmlns:adec="http://schemas.microsoft.com/office/drawing/2017/decorative" val="1"/>
              </a:ext>
            </a:extLst>
          </p:cNvPr>
          <p:cNvSpPr/>
          <p:nvPr/>
        </p:nvSpPr>
        <p:spPr>
          <a:xfrm flipH="1">
            <a:off x="14307027" y="4408998"/>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6"/>
          <p:cNvSpPr txBox="1"/>
          <p:nvPr/>
        </p:nvSpPr>
        <p:spPr>
          <a:xfrm>
            <a:off x="12776094" y="4767579"/>
            <a:ext cx="3061868"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Library Director</a:t>
            </a:r>
          </a:p>
        </p:txBody>
      </p:sp>
      <p:grpSp>
        <p:nvGrpSpPr>
          <p:cNvPr id="27" name="Group 27"/>
          <p:cNvGrpSpPr/>
          <p:nvPr/>
        </p:nvGrpSpPr>
        <p:grpSpPr>
          <a:xfrm>
            <a:off x="12070285" y="105915"/>
            <a:ext cx="8092037" cy="922785"/>
            <a:chOff x="0" y="0"/>
            <a:chExt cx="2702225" cy="308151"/>
          </a:xfrm>
        </p:grpSpPr>
        <p:sp>
          <p:nvSpPr>
            <p:cNvPr id="28" name="Freeform 28">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29" name="TextBox 29"/>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30" name="Group 30"/>
          <p:cNvGrpSpPr/>
          <p:nvPr/>
        </p:nvGrpSpPr>
        <p:grpSpPr>
          <a:xfrm>
            <a:off x="9315450" y="-524329"/>
            <a:ext cx="11342486" cy="1007434"/>
            <a:chOff x="0" y="0"/>
            <a:chExt cx="3787668" cy="336419"/>
          </a:xfrm>
        </p:grpSpPr>
        <p:sp>
          <p:nvSpPr>
            <p:cNvPr id="31" name="Freeform 31">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32" name="TextBox 32"/>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745333" y="4798450"/>
            <a:ext cx="13140235" cy="1189526"/>
            <a:chOff x="0" y="0"/>
            <a:chExt cx="4580474" cy="414650"/>
          </a:xfrm>
        </p:grpSpPr>
        <p:sp>
          <p:nvSpPr>
            <p:cNvPr id="3" name="Freeform 3">
              <a:extLst>
                <a:ext uri="{C183D7F6-B498-43B3-948B-1728B52AA6E4}">
                  <adec:decorative xmlns:adec="http://schemas.microsoft.com/office/drawing/2017/decorative" val="1"/>
                </a:ext>
              </a:extLst>
            </p:cNvPr>
            <p:cNvSpPr/>
            <p:nvPr/>
          </p:nvSpPr>
          <p:spPr>
            <a:xfrm>
              <a:off x="0" y="0"/>
              <a:ext cx="4580474" cy="414650"/>
            </a:xfrm>
            <a:custGeom>
              <a:avLst/>
              <a:gdLst/>
              <a:ahLst/>
              <a:cxnLst/>
              <a:rect l="l" t="t" r="r" b="b"/>
              <a:pathLst>
                <a:path w="4580474" h="414650">
                  <a:moveTo>
                    <a:pt x="29459" y="0"/>
                  </a:moveTo>
                  <a:lnTo>
                    <a:pt x="4551015" y="0"/>
                  </a:lnTo>
                  <a:cubicBezTo>
                    <a:pt x="4558828" y="0"/>
                    <a:pt x="4566321" y="3104"/>
                    <a:pt x="4571846" y="8628"/>
                  </a:cubicBezTo>
                  <a:cubicBezTo>
                    <a:pt x="4577370" y="14153"/>
                    <a:pt x="4580474" y="21646"/>
                    <a:pt x="4580474" y="29459"/>
                  </a:cubicBezTo>
                  <a:lnTo>
                    <a:pt x="4580474" y="385191"/>
                  </a:lnTo>
                  <a:cubicBezTo>
                    <a:pt x="4580474" y="393004"/>
                    <a:pt x="4577370" y="400497"/>
                    <a:pt x="4571846" y="406021"/>
                  </a:cubicBezTo>
                  <a:cubicBezTo>
                    <a:pt x="4566321" y="411546"/>
                    <a:pt x="4558828" y="414650"/>
                    <a:pt x="4551015" y="414650"/>
                  </a:cubicBezTo>
                  <a:lnTo>
                    <a:pt x="29459" y="414650"/>
                  </a:lnTo>
                  <a:cubicBezTo>
                    <a:pt x="21646" y="414650"/>
                    <a:pt x="14153" y="411546"/>
                    <a:pt x="8628" y="406021"/>
                  </a:cubicBezTo>
                  <a:cubicBezTo>
                    <a:pt x="3104" y="400497"/>
                    <a:pt x="0" y="393004"/>
                    <a:pt x="0" y="385191"/>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4" name="TextBox 4"/>
            <p:cNvSpPr txBox="1"/>
            <p:nvPr/>
          </p:nvSpPr>
          <p:spPr>
            <a:xfrm>
              <a:off x="0" y="-38100"/>
              <a:ext cx="4580474" cy="45275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11287926" y="1547443"/>
            <a:ext cx="946084" cy="6113682"/>
            <a:chOff x="0" y="0"/>
            <a:chExt cx="329789" cy="2131131"/>
          </a:xfrm>
        </p:grpSpPr>
        <p:sp>
          <p:nvSpPr>
            <p:cNvPr id="6" name="Freeform 6">
              <a:extLst>
                <a:ext uri="{C183D7F6-B498-43B3-948B-1728B52AA6E4}">
                  <adec:decorative xmlns:adec="http://schemas.microsoft.com/office/drawing/2017/decorative" val="1"/>
                </a:ext>
              </a:extLst>
            </p:cNvPr>
            <p:cNvSpPr/>
            <p:nvPr/>
          </p:nvSpPr>
          <p:spPr>
            <a:xfrm>
              <a:off x="0" y="0"/>
              <a:ext cx="329789" cy="2131131"/>
            </a:xfrm>
            <a:custGeom>
              <a:avLst/>
              <a:gdLst/>
              <a:ahLst/>
              <a:cxnLst/>
              <a:rect l="l" t="t" r="r" b="b"/>
              <a:pathLst>
                <a:path w="329789" h="2131131">
                  <a:moveTo>
                    <a:pt x="164895" y="0"/>
                  </a:moveTo>
                  <a:lnTo>
                    <a:pt x="164895" y="0"/>
                  </a:lnTo>
                  <a:cubicBezTo>
                    <a:pt x="208628" y="0"/>
                    <a:pt x="250569" y="17373"/>
                    <a:pt x="281493" y="48297"/>
                  </a:cubicBezTo>
                  <a:cubicBezTo>
                    <a:pt x="312417" y="79220"/>
                    <a:pt x="329789" y="121162"/>
                    <a:pt x="329789" y="164895"/>
                  </a:cubicBezTo>
                  <a:lnTo>
                    <a:pt x="329789" y="1966236"/>
                  </a:lnTo>
                  <a:cubicBezTo>
                    <a:pt x="329789" y="2057305"/>
                    <a:pt x="255964" y="2131131"/>
                    <a:pt x="164895" y="2131131"/>
                  </a:cubicBezTo>
                  <a:lnTo>
                    <a:pt x="164895" y="2131131"/>
                  </a:lnTo>
                  <a:cubicBezTo>
                    <a:pt x="73826" y="2131131"/>
                    <a:pt x="0" y="2057305"/>
                    <a:pt x="0" y="1966236"/>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2169231"/>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315450" y="9757727"/>
            <a:ext cx="11733848" cy="1426353"/>
            <a:chOff x="0" y="0"/>
            <a:chExt cx="3918358" cy="476311"/>
          </a:xfrm>
        </p:grpSpPr>
        <p:sp>
          <p:nvSpPr>
            <p:cNvPr id="12" name="Freeform 12">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3" name="TextBox 13"/>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12612915" y="4131242"/>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1839549" y="179507"/>
            <a:ext cx="8092037" cy="922785"/>
            <a:chOff x="0" y="0"/>
            <a:chExt cx="2702225" cy="308151"/>
          </a:xfrm>
        </p:grpSpPr>
        <p:sp>
          <p:nvSpPr>
            <p:cNvPr id="16" name="Freeform 16">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17" name="TextBox 17"/>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9315450" y="-524329"/>
            <a:ext cx="11342486" cy="1007434"/>
            <a:chOff x="0" y="0"/>
            <a:chExt cx="3787668" cy="336419"/>
          </a:xfrm>
        </p:grpSpPr>
        <p:sp>
          <p:nvSpPr>
            <p:cNvPr id="19" name="Freeform 19">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20" name="TextBox 20"/>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grpSp>
        <p:nvGrpSpPr>
          <p:cNvPr id="21" name="Group 21"/>
          <p:cNvGrpSpPr/>
          <p:nvPr/>
        </p:nvGrpSpPr>
        <p:grpSpPr>
          <a:xfrm>
            <a:off x="2745333" y="6762676"/>
            <a:ext cx="13140235" cy="823268"/>
            <a:chOff x="0" y="0"/>
            <a:chExt cx="4580474" cy="286978"/>
          </a:xfrm>
        </p:grpSpPr>
        <p:sp>
          <p:nvSpPr>
            <p:cNvPr id="22" name="Freeform 22">
              <a:extLst>
                <a:ext uri="{C183D7F6-B498-43B3-948B-1728B52AA6E4}">
                  <adec:decorative xmlns:adec="http://schemas.microsoft.com/office/drawing/2017/decorative" val="1"/>
                </a:ext>
              </a:extLst>
            </p:cNvPr>
            <p:cNvSpPr/>
            <p:nvPr/>
          </p:nvSpPr>
          <p:spPr>
            <a:xfrm>
              <a:off x="0" y="0"/>
              <a:ext cx="4580474" cy="286978"/>
            </a:xfrm>
            <a:custGeom>
              <a:avLst/>
              <a:gdLst/>
              <a:ahLst/>
              <a:cxnLst/>
              <a:rect l="l" t="t" r="r" b="b"/>
              <a:pathLst>
                <a:path w="4580474" h="286978">
                  <a:moveTo>
                    <a:pt x="29459" y="0"/>
                  </a:moveTo>
                  <a:lnTo>
                    <a:pt x="4551015" y="0"/>
                  </a:lnTo>
                  <a:cubicBezTo>
                    <a:pt x="4558828" y="0"/>
                    <a:pt x="4566321" y="3104"/>
                    <a:pt x="4571846" y="8628"/>
                  </a:cubicBezTo>
                  <a:cubicBezTo>
                    <a:pt x="4577370" y="14153"/>
                    <a:pt x="4580474" y="21646"/>
                    <a:pt x="4580474" y="29459"/>
                  </a:cubicBezTo>
                  <a:lnTo>
                    <a:pt x="4580474" y="257519"/>
                  </a:lnTo>
                  <a:cubicBezTo>
                    <a:pt x="4580474" y="273789"/>
                    <a:pt x="4567285" y="286978"/>
                    <a:pt x="4551015" y="286978"/>
                  </a:cubicBezTo>
                  <a:lnTo>
                    <a:pt x="29459" y="286978"/>
                  </a:lnTo>
                  <a:cubicBezTo>
                    <a:pt x="21646" y="286978"/>
                    <a:pt x="14153" y="283874"/>
                    <a:pt x="8628" y="278350"/>
                  </a:cubicBezTo>
                  <a:cubicBezTo>
                    <a:pt x="3104" y="272825"/>
                    <a:pt x="0" y="265332"/>
                    <a:pt x="0" y="257519"/>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23" name="TextBox 23"/>
            <p:cNvSpPr txBox="1"/>
            <p:nvPr/>
          </p:nvSpPr>
          <p:spPr>
            <a:xfrm>
              <a:off x="0" y="-38100"/>
              <a:ext cx="4580474" cy="325078"/>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sp>
        <p:nvSpPr>
          <p:cNvPr id="25" name="TextBox 25"/>
          <p:cNvSpPr txBox="1"/>
          <p:nvPr/>
        </p:nvSpPr>
        <p:spPr>
          <a:xfrm>
            <a:off x="4786643" y="5213276"/>
            <a:ext cx="905761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Provide formal feedback on job performance</a:t>
            </a:r>
          </a:p>
        </p:txBody>
      </p:sp>
      <p:sp>
        <p:nvSpPr>
          <p:cNvPr id="26" name="TextBox 26"/>
          <p:cNvSpPr txBox="1"/>
          <p:nvPr/>
        </p:nvSpPr>
        <p:spPr>
          <a:xfrm>
            <a:off x="9282541" y="4440136"/>
            <a:ext cx="4829459"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Why Evaluate the Director</a:t>
            </a:r>
          </a:p>
        </p:txBody>
      </p:sp>
      <p:sp>
        <p:nvSpPr>
          <p:cNvPr id="27" name="TextBox 27"/>
          <p:cNvSpPr txBox="1"/>
          <p:nvPr/>
        </p:nvSpPr>
        <p:spPr>
          <a:xfrm>
            <a:off x="4615193" y="6159426"/>
            <a:ext cx="905761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Set goals for the upcoming year</a:t>
            </a:r>
          </a:p>
        </p:txBody>
      </p:sp>
      <p:sp>
        <p:nvSpPr>
          <p:cNvPr id="28" name="TextBox 28"/>
          <p:cNvSpPr txBox="1"/>
          <p:nvPr/>
        </p:nvSpPr>
        <p:spPr>
          <a:xfrm>
            <a:off x="4476121" y="6939361"/>
            <a:ext cx="9678659"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Informs the board about operation and performance of the library</a:t>
            </a:r>
          </a:p>
        </p:txBody>
      </p:sp>
      <p:sp>
        <p:nvSpPr>
          <p:cNvPr id="29" name="TextBox 29"/>
          <p:cNvSpPr txBox="1"/>
          <p:nvPr/>
        </p:nvSpPr>
        <p:spPr>
          <a:xfrm>
            <a:off x="3278372" y="7798198"/>
            <a:ext cx="12074156"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Establish record of performance, in the event discipline or termination is needed</a:t>
            </a:r>
          </a:p>
        </p:txBody>
      </p:sp>
      <p:grpSp>
        <p:nvGrpSpPr>
          <p:cNvPr id="30" name="Group 30"/>
          <p:cNvGrpSpPr/>
          <p:nvPr/>
        </p:nvGrpSpPr>
        <p:grpSpPr>
          <a:xfrm>
            <a:off x="2745333" y="8543380"/>
            <a:ext cx="13140235" cy="823268"/>
            <a:chOff x="0" y="0"/>
            <a:chExt cx="4580474" cy="286978"/>
          </a:xfrm>
        </p:grpSpPr>
        <p:sp>
          <p:nvSpPr>
            <p:cNvPr id="31" name="Freeform 31">
              <a:extLst>
                <a:ext uri="{C183D7F6-B498-43B3-948B-1728B52AA6E4}">
                  <adec:decorative xmlns:adec="http://schemas.microsoft.com/office/drawing/2017/decorative" val="1"/>
                </a:ext>
              </a:extLst>
            </p:cNvPr>
            <p:cNvSpPr/>
            <p:nvPr/>
          </p:nvSpPr>
          <p:spPr>
            <a:xfrm>
              <a:off x="0" y="0"/>
              <a:ext cx="4580474" cy="286978"/>
            </a:xfrm>
            <a:custGeom>
              <a:avLst/>
              <a:gdLst/>
              <a:ahLst/>
              <a:cxnLst/>
              <a:rect l="l" t="t" r="r" b="b"/>
              <a:pathLst>
                <a:path w="4580474" h="286978">
                  <a:moveTo>
                    <a:pt x="29459" y="0"/>
                  </a:moveTo>
                  <a:lnTo>
                    <a:pt x="4551015" y="0"/>
                  </a:lnTo>
                  <a:cubicBezTo>
                    <a:pt x="4558828" y="0"/>
                    <a:pt x="4566321" y="3104"/>
                    <a:pt x="4571846" y="8628"/>
                  </a:cubicBezTo>
                  <a:cubicBezTo>
                    <a:pt x="4577370" y="14153"/>
                    <a:pt x="4580474" y="21646"/>
                    <a:pt x="4580474" y="29459"/>
                  </a:cubicBezTo>
                  <a:lnTo>
                    <a:pt x="4580474" y="257519"/>
                  </a:lnTo>
                  <a:cubicBezTo>
                    <a:pt x="4580474" y="273789"/>
                    <a:pt x="4567285" y="286978"/>
                    <a:pt x="4551015" y="286978"/>
                  </a:cubicBezTo>
                  <a:lnTo>
                    <a:pt x="29459" y="286978"/>
                  </a:lnTo>
                  <a:cubicBezTo>
                    <a:pt x="21646" y="286978"/>
                    <a:pt x="14153" y="283874"/>
                    <a:pt x="8628" y="278350"/>
                  </a:cubicBezTo>
                  <a:cubicBezTo>
                    <a:pt x="3104" y="272825"/>
                    <a:pt x="0" y="265332"/>
                    <a:pt x="0" y="257519"/>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32" name="TextBox 32"/>
            <p:cNvSpPr txBox="1"/>
            <p:nvPr/>
          </p:nvSpPr>
          <p:spPr>
            <a:xfrm>
              <a:off x="0" y="-38100"/>
              <a:ext cx="4580474" cy="325078"/>
            </a:xfrm>
            <a:prstGeom prst="rect">
              <a:avLst/>
            </a:prstGeom>
          </p:spPr>
          <p:txBody>
            <a:bodyPr lIns="50800" tIns="50800" rIns="50800" bIns="50800" rtlCol="0" anchor="ctr"/>
            <a:lstStyle/>
            <a:p>
              <a:pPr algn="ctr">
                <a:lnSpc>
                  <a:spcPts val="2520"/>
                </a:lnSpc>
              </a:pPr>
              <a:endParaRPr/>
            </a:p>
          </p:txBody>
        </p:sp>
      </p:grpSp>
      <p:sp>
        <p:nvSpPr>
          <p:cNvPr id="33" name="TextBox 33"/>
          <p:cNvSpPr txBox="1"/>
          <p:nvPr/>
        </p:nvSpPr>
        <p:spPr>
          <a:xfrm>
            <a:off x="4476121" y="8734823"/>
            <a:ext cx="9678659"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Review job description for possible revision</a:t>
            </a:r>
          </a:p>
        </p:txBody>
      </p:sp>
      <p:sp>
        <p:nvSpPr>
          <p:cNvPr id="34" name="TextBox 34"/>
          <p:cNvSpPr txBox="1"/>
          <p:nvPr/>
        </p:nvSpPr>
        <p:spPr>
          <a:xfrm>
            <a:off x="11174477" y="497840"/>
            <a:ext cx="6801414" cy="530860"/>
          </a:xfrm>
          <a:prstGeom prst="rect">
            <a:avLst/>
          </a:prstGeom>
        </p:spPr>
        <p:txBody>
          <a:bodyPr lIns="0" tIns="0" rIns="0" bIns="0" rtlCol="0" anchor="t">
            <a:spAutoFit/>
          </a:bodyPr>
          <a:lstStyle/>
          <a:p>
            <a:pPr algn="ctr">
              <a:lnSpc>
                <a:spcPts val="4339"/>
              </a:lnSpc>
            </a:pPr>
            <a:r>
              <a:rPr lang="en-US" sz="3099">
                <a:solidFill>
                  <a:srgbClr val="121212"/>
                </a:solidFill>
                <a:latin typeface="TT Interphases"/>
                <a:ea typeface="TT Interphases"/>
                <a:cs typeface="TT Interphases"/>
                <a:sym typeface="TT Interphases"/>
              </a:rPr>
              <a:t>Director Evaluation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745333" y="4798450"/>
            <a:ext cx="13140235" cy="1189526"/>
            <a:chOff x="0" y="0"/>
            <a:chExt cx="4580474" cy="414650"/>
          </a:xfrm>
        </p:grpSpPr>
        <p:sp>
          <p:nvSpPr>
            <p:cNvPr id="3" name="Freeform 3">
              <a:extLst>
                <a:ext uri="{C183D7F6-B498-43B3-948B-1728B52AA6E4}">
                  <adec:decorative xmlns:adec="http://schemas.microsoft.com/office/drawing/2017/decorative" val="1"/>
                </a:ext>
              </a:extLst>
            </p:cNvPr>
            <p:cNvSpPr/>
            <p:nvPr/>
          </p:nvSpPr>
          <p:spPr>
            <a:xfrm>
              <a:off x="0" y="0"/>
              <a:ext cx="4580474" cy="414650"/>
            </a:xfrm>
            <a:custGeom>
              <a:avLst/>
              <a:gdLst/>
              <a:ahLst/>
              <a:cxnLst/>
              <a:rect l="l" t="t" r="r" b="b"/>
              <a:pathLst>
                <a:path w="4580474" h="414650">
                  <a:moveTo>
                    <a:pt x="29459" y="0"/>
                  </a:moveTo>
                  <a:lnTo>
                    <a:pt x="4551015" y="0"/>
                  </a:lnTo>
                  <a:cubicBezTo>
                    <a:pt x="4558828" y="0"/>
                    <a:pt x="4566321" y="3104"/>
                    <a:pt x="4571846" y="8628"/>
                  </a:cubicBezTo>
                  <a:cubicBezTo>
                    <a:pt x="4577370" y="14153"/>
                    <a:pt x="4580474" y="21646"/>
                    <a:pt x="4580474" y="29459"/>
                  </a:cubicBezTo>
                  <a:lnTo>
                    <a:pt x="4580474" y="385191"/>
                  </a:lnTo>
                  <a:cubicBezTo>
                    <a:pt x="4580474" y="393004"/>
                    <a:pt x="4577370" y="400497"/>
                    <a:pt x="4571846" y="406021"/>
                  </a:cubicBezTo>
                  <a:cubicBezTo>
                    <a:pt x="4566321" y="411546"/>
                    <a:pt x="4558828" y="414650"/>
                    <a:pt x="4551015" y="414650"/>
                  </a:cubicBezTo>
                  <a:lnTo>
                    <a:pt x="29459" y="414650"/>
                  </a:lnTo>
                  <a:cubicBezTo>
                    <a:pt x="21646" y="414650"/>
                    <a:pt x="14153" y="411546"/>
                    <a:pt x="8628" y="406021"/>
                  </a:cubicBezTo>
                  <a:cubicBezTo>
                    <a:pt x="3104" y="400497"/>
                    <a:pt x="0" y="393004"/>
                    <a:pt x="0" y="385191"/>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4" name="TextBox 4"/>
            <p:cNvSpPr txBox="1"/>
            <p:nvPr/>
          </p:nvSpPr>
          <p:spPr>
            <a:xfrm>
              <a:off x="0" y="-38100"/>
              <a:ext cx="4580474" cy="45275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10897782" y="1157299"/>
            <a:ext cx="946084" cy="6893970"/>
            <a:chOff x="0" y="0"/>
            <a:chExt cx="329789" cy="2403127"/>
          </a:xfrm>
        </p:grpSpPr>
        <p:sp>
          <p:nvSpPr>
            <p:cNvPr id="6" name="Freeform 6">
              <a:extLst>
                <a:ext uri="{C183D7F6-B498-43B3-948B-1728B52AA6E4}">
                  <adec:decorative xmlns:adec="http://schemas.microsoft.com/office/drawing/2017/decorative" val="1"/>
                </a:ext>
              </a:extLst>
            </p:cNvPr>
            <p:cNvSpPr/>
            <p:nvPr/>
          </p:nvSpPr>
          <p:spPr>
            <a:xfrm>
              <a:off x="0" y="0"/>
              <a:ext cx="329789" cy="2403127"/>
            </a:xfrm>
            <a:custGeom>
              <a:avLst/>
              <a:gdLst/>
              <a:ahLst/>
              <a:cxnLst/>
              <a:rect l="l" t="t" r="r" b="b"/>
              <a:pathLst>
                <a:path w="329789" h="2403127">
                  <a:moveTo>
                    <a:pt x="164895" y="0"/>
                  </a:moveTo>
                  <a:lnTo>
                    <a:pt x="164895" y="0"/>
                  </a:lnTo>
                  <a:cubicBezTo>
                    <a:pt x="208628" y="0"/>
                    <a:pt x="250569" y="17373"/>
                    <a:pt x="281493" y="48297"/>
                  </a:cubicBezTo>
                  <a:cubicBezTo>
                    <a:pt x="312417" y="79220"/>
                    <a:pt x="329789" y="121162"/>
                    <a:pt x="329789" y="164895"/>
                  </a:cubicBezTo>
                  <a:lnTo>
                    <a:pt x="329789" y="2238232"/>
                  </a:lnTo>
                  <a:cubicBezTo>
                    <a:pt x="329789" y="2329301"/>
                    <a:pt x="255964" y="2403127"/>
                    <a:pt x="164895" y="2403127"/>
                  </a:cubicBezTo>
                  <a:lnTo>
                    <a:pt x="164895" y="2403127"/>
                  </a:lnTo>
                  <a:cubicBezTo>
                    <a:pt x="73826" y="2403127"/>
                    <a:pt x="0" y="2329301"/>
                    <a:pt x="0" y="2238232"/>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244122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315450" y="9757727"/>
            <a:ext cx="11733848" cy="1426353"/>
            <a:chOff x="0" y="0"/>
            <a:chExt cx="3918358" cy="476311"/>
          </a:xfrm>
        </p:grpSpPr>
        <p:sp>
          <p:nvSpPr>
            <p:cNvPr id="12" name="Freeform 12">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3" name="TextBox 13"/>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12612915" y="4131242"/>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1839549" y="179507"/>
            <a:ext cx="8092037" cy="922785"/>
            <a:chOff x="0" y="0"/>
            <a:chExt cx="2702225" cy="308151"/>
          </a:xfrm>
        </p:grpSpPr>
        <p:sp>
          <p:nvSpPr>
            <p:cNvPr id="16" name="Freeform 16">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17" name="TextBox 17"/>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9315450" y="-524329"/>
            <a:ext cx="11342486" cy="1007434"/>
            <a:chOff x="0" y="0"/>
            <a:chExt cx="3787668" cy="336419"/>
          </a:xfrm>
        </p:grpSpPr>
        <p:sp>
          <p:nvSpPr>
            <p:cNvPr id="19" name="Freeform 19">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20" name="TextBox 20"/>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grpSp>
        <p:nvGrpSpPr>
          <p:cNvPr id="21" name="Group 21"/>
          <p:cNvGrpSpPr/>
          <p:nvPr/>
        </p:nvGrpSpPr>
        <p:grpSpPr>
          <a:xfrm>
            <a:off x="2745333" y="6762676"/>
            <a:ext cx="13140235" cy="823268"/>
            <a:chOff x="0" y="0"/>
            <a:chExt cx="4580474" cy="286978"/>
          </a:xfrm>
        </p:grpSpPr>
        <p:sp>
          <p:nvSpPr>
            <p:cNvPr id="22" name="Freeform 22">
              <a:extLst>
                <a:ext uri="{C183D7F6-B498-43B3-948B-1728B52AA6E4}">
                  <adec:decorative xmlns:adec="http://schemas.microsoft.com/office/drawing/2017/decorative" val="1"/>
                </a:ext>
              </a:extLst>
            </p:cNvPr>
            <p:cNvSpPr/>
            <p:nvPr/>
          </p:nvSpPr>
          <p:spPr>
            <a:xfrm>
              <a:off x="0" y="0"/>
              <a:ext cx="4580474" cy="286978"/>
            </a:xfrm>
            <a:custGeom>
              <a:avLst/>
              <a:gdLst/>
              <a:ahLst/>
              <a:cxnLst/>
              <a:rect l="l" t="t" r="r" b="b"/>
              <a:pathLst>
                <a:path w="4580474" h="286978">
                  <a:moveTo>
                    <a:pt x="29459" y="0"/>
                  </a:moveTo>
                  <a:lnTo>
                    <a:pt x="4551015" y="0"/>
                  </a:lnTo>
                  <a:cubicBezTo>
                    <a:pt x="4558828" y="0"/>
                    <a:pt x="4566321" y="3104"/>
                    <a:pt x="4571846" y="8628"/>
                  </a:cubicBezTo>
                  <a:cubicBezTo>
                    <a:pt x="4577370" y="14153"/>
                    <a:pt x="4580474" y="21646"/>
                    <a:pt x="4580474" y="29459"/>
                  </a:cubicBezTo>
                  <a:lnTo>
                    <a:pt x="4580474" y="257519"/>
                  </a:lnTo>
                  <a:cubicBezTo>
                    <a:pt x="4580474" y="273789"/>
                    <a:pt x="4567285" y="286978"/>
                    <a:pt x="4551015" y="286978"/>
                  </a:cubicBezTo>
                  <a:lnTo>
                    <a:pt x="29459" y="286978"/>
                  </a:lnTo>
                  <a:cubicBezTo>
                    <a:pt x="21646" y="286978"/>
                    <a:pt x="14153" y="283874"/>
                    <a:pt x="8628" y="278350"/>
                  </a:cubicBezTo>
                  <a:cubicBezTo>
                    <a:pt x="3104" y="272825"/>
                    <a:pt x="0" y="265332"/>
                    <a:pt x="0" y="257519"/>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23" name="TextBox 23"/>
            <p:cNvSpPr txBox="1"/>
            <p:nvPr/>
          </p:nvSpPr>
          <p:spPr>
            <a:xfrm>
              <a:off x="0" y="-38100"/>
              <a:ext cx="4580474" cy="325078"/>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sp>
        <p:nvSpPr>
          <p:cNvPr id="25" name="TextBox 25"/>
          <p:cNvSpPr txBox="1"/>
          <p:nvPr/>
        </p:nvSpPr>
        <p:spPr>
          <a:xfrm>
            <a:off x="3191999" y="5241851"/>
            <a:ext cx="11904002"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Library Board or a personnel committee, depending on the size of the board</a:t>
            </a:r>
          </a:p>
        </p:txBody>
      </p:sp>
      <p:sp>
        <p:nvSpPr>
          <p:cNvPr id="26" name="TextBox 26"/>
          <p:cNvSpPr txBox="1"/>
          <p:nvPr/>
        </p:nvSpPr>
        <p:spPr>
          <a:xfrm>
            <a:off x="8374859" y="4440136"/>
            <a:ext cx="5737141"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Who Should Evaluate the Director</a:t>
            </a:r>
          </a:p>
        </p:txBody>
      </p:sp>
      <p:sp>
        <p:nvSpPr>
          <p:cNvPr id="27" name="TextBox 27"/>
          <p:cNvSpPr txBox="1"/>
          <p:nvPr/>
        </p:nvSpPr>
        <p:spPr>
          <a:xfrm>
            <a:off x="3278372" y="6149901"/>
            <a:ext cx="12074156"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Entire Library Board should review, discuss, and approve final written evaluation</a:t>
            </a:r>
          </a:p>
        </p:txBody>
      </p:sp>
      <p:sp>
        <p:nvSpPr>
          <p:cNvPr id="28" name="TextBox 28"/>
          <p:cNvSpPr txBox="1"/>
          <p:nvPr/>
        </p:nvSpPr>
        <p:spPr>
          <a:xfrm>
            <a:off x="3480010" y="6939361"/>
            <a:ext cx="11670881"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Can solicit formal written comments from staff with the knowledge of the director.* </a:t>
            </a:r>
          </a:p>
        </p:txBody>
      </p:sp>
      <p:sp>
        <p:nvSpPr>
          <p:cNvPr id="29" name="TextBox 29"/>
          <p:cNvSpPr txBox="1"/>
          <p:nvPr/>
        </p:nvSpPr>
        <p:spPr>
          <a:xfrm>
            <a:off x="4229581" y="8309845"/>
            <a:ext cx="9828838" cy="1206500"/>
          </a:xfrm>
          <a:prstGeom prst="rect">
            <a:avLst/>
          </a:prstGeom>
        </p:spPr>
        <p:txBody>
          <a:bodyPr lIns="0" tIns="0" rIns="0" bIns="0" rtlCol="0" anchor="t">
            <a:spAutoFit/>
          </a:bodyPr>
          <a:lstStyle/>
          <a:p>
            <a:pPr algn="ctr">
              <a:lnSpc>
                <a:spcPts val="2800"/>
              </a:lnSpc>
            </a:pPr>
            <a:r>
              <a:rPr lang="en-US" sz="2000" i="1">
                <a:solidFill>
                  <a:srgbClr val="121212"/>
                </a:solidFill>
                <a:latin typeface="TT Interphases Italics"/>
                <a:ea typeface="TT Interphases Italics"/>
                <a:cs typeface="TT Interphases Italics"/>
                <a:sym typeface="TT Interphases Italics"/>
              </a:rPr>
              <a:t>*Note: The director was hired to manage daily operations of the library, and the chain of command should flow from the staff &gt; director &gt; board. </a:t>
            </a:r>
          </a:p>
          <a:p>
            <a:pPr algn="ctr">
              <a:lnSpc>
                <a:spcPts val="1260"/>
              </a:lnSpc>
            </a:pPr>
            <a:endParaRPr lang="en-US" sz="2000" i="1">
              <a:solidFill>
                <a:srgbClr val="121212"/>
              </a:solidFill>
              <a:latin typeface="TT Interphases Italics"/>
              <a:ea typeface="TT Interphases Italics"/>
              <a:cs typeface="TT Interphases Italics"/>
              <a:sym typeface="TT Interphases Italics"/>
            </a:endParaRPr>
          </a:p>
          <a:p>
            <a:pPr algn="ctr">
              <a:lnSpc>
                <a:spcPts val="2800"/>
              </a:lnSpc>
            </a:pPr>
            <a:r>
              <a:rPr lang="en-US" sz="2000" i="1">
                <a:solidFill>
                  <a:srgbClr val="121212"/>
                </a:solidFill>
                <a:latin typeface="TT Interphases Italics"/>
                <a:ea typeface="TT Interphases Italics"/>
                <a:cs typeface="TT Interphases Italics"/>
                <a:sym typeface="TT Interphases Italics"/>
              </a:rPr>
              <a:t>Exception: Staff may come to the board for issues of harassment involving the director.</a:t>
            </a:r>
          </a:p>
        </p:txBody>
      </p:sp>
      <p:sp>
        <p:nvSpPr>
          <p:cNvPr id="30" name="TextBox 30"/>
          <p:cNvSpPr txBox="1"/>
          <p:nvPr/>
        </p:nvSpPr>
        <p:spPr>
          <a:xfrm>
            <a:off x="11174477" y="497840"/>
            <a:ext cx="6801414" cy="530860"/>
          </a:xfrm>
          <a:prstGeom prst="rect">
            <a:avLst/>
          </a:prstGeom>
        </p:spPr>
        <p:txBody>
          <a:bodyPr lIns="0" tIns="0" rIns="0" bIns="0" rtlCol="0" anchor="t">
            <a:spAutoFit/>
          </a:bodyPr>
          <a:lstStyle/>
          <a:p>
            <a:pPr algn="ctr">
              <a:lnSpc>
                <a:spcPts val="4339"/>
              </a:lnSpc>
            </a:pPr>
            <a:r>
              <a:rPr lang="en-US" sz="3099">
                <a:solidFill>
                  <a:srgbClr val="121212"/>
                </a:solidFill>
                <a:latin typeface="TT Interphases"/>
                <a:ea typeface="TT Interphases"/>
                <a:cs typeface="TT Interphases"/>
                <a:sym typeface="TT Interphases"/>
              </a:rPr>
              <a:t>Director Evaluation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745333" y="4798450"/>
            <a:ext cx="13140235" cy="1189526"/>
            <a:chOff x="0" y="0"/>
            <a:chExt cx="4580474" cy="414650"/>
          </a:xfrm>
        </p:grpSpPr>
        <p:sp>
          <p:nvSpPr>
            <p:cNvPr id="3" name="Freeform 3">
              <a:extLst>
                <a:ext uri="{C183D7F6-B498-43B3-948B-1728B52AA6E4}">
                  <adec:decorative xmlns:adec="http://schemas.microsoft.com/office/drawing/2017/decorative" val="1"/>
                </a:ext>
              </a:extLst>
            </p:cNvPr>
            <p:cNvSpPr/>
            <p:nvPr/>
          </p:nvSpPr>
          <p:spPr>
            <a:xfrm>
              <a:off x="0" y="0"/>
              <a:ext cx="4580474" cy="414650"/>
            </a:xfrm>
            <a:custGeom>
              <a:avLst/>
              <a:gdLst/>
              <a:ahLst/>
              <a:cxnLst/>
              <a:rect l="l" t="t" r="r" b="b"/>
              <a:pathLst>
                <a:path w="4580474" h="414650">
                  <a:moveTo>
                    <a:pt x="29459" y="0"/>
                  </a:moveTo>
                  <a:lnTo>
                    <a:pt x="4551015" y="0"/>
                  </a:lnTo>
                  <a:cubicBezTo>
                    <a:pt x="4558828" y="0"/>
                    <a:pt x="4566321" y="3104"/>
                    <a:pt x="4571846" y="8628"/>
                  </a:cubicBezTo>
                  <a:cubicBezTo>
                    <a:pt x="4577370" y="14153"/>
                    <a:pt x="4580474" y="21646"/>
                    <a:pt x="4580474" y="29459"/>
                  </a:cubicBezTo>
                  <a:lnTo>
                    <a:pt x="4580474" y="385191"/>
                  </a:lnTo>
                  <a:cubicBezTo>
                    <a:pt x="4580474" y="393004"/>
                    <a:pt x="4577370" y="400497"/>
                    <a:pt x="4571846" y="406021"/>
                  </a:cubicBezTo>
                  <a:cubicBezTo>
                    <a:pt x="4566321" y="411546"/>
                    <a:pt x="4558828" y="414650"/>
                    <a:pt x="4551015" y="414650"/>
                  </a:cubicBezTo>
                  <a:lnTo>
                    <a:pt x="29459" y="414650"/>
                  </a:lnTo>
                  <a:cubicBezTo>
                    <a:pt x="21646" y="414650"/>
                    <a:pt x="14153" y="411546"/>
                    <a:pt x="8628" y="406021"/>
                  </a:cubicBezTo>
                  <a:cubicBezTo>
                    <a:pt x="3104" y="400497"/>
                    <a:pt x="0" y="393004"/>
                    <a:pt x="0" y="385191"/>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4" name="TextBox 4"/>
            <p:cNvSpPr txBox="1"/>
            <p:nvPr/>
          </p:nvSpPr>
          <p:spPr>
            <a:xfrm>
              <a:off x="0" y="-38100"/>
              <a:ext cx="4580474" cy="45275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10897782" y="1157299"/>
            <a:ext cx="946084" cy="6893970"/>
            <a:chOff x="0" y="0"/>
            <a:chExt cx="329789" cy="2403127"/>
          </a:xfrm>
        </p:grpSpPr>
        <p:sp>
          <p:nvSpPr>
            <p:cNvPr id="6" name="Freeform 6">
              <a:extLst>
                <a:ext uri="{C183D7F6-B498-43B3-948B-1728B52AA6E4}">
                  <adec:decorative xmlns:adec="http://schemas.microsoft.com/office/drawing/2017/decorative" val="1"/>
                </a:ext>
              </a:extLst>
            </p:cNvPr>
            <p:cNvSpPr/>
            <p:nvPr/>
          </p:nvSpPr>
          <p:spPr>
            <a:xfrm>
              <a:off x="0" y="0"/>
              <a:ext cx="329789" cy="2403127"/>
            </a:xfrm>
            <a:custGeom>
              <a:avLst/>
              <a:gdLst/>
              <a:ahLst/>
              <a:cxnLst/>
              <a:rect l="l" t="t" r="r" b="b"/>
              <a:pathLst>
                <a:path w="329789" h="2403127">
                  <a:moveTo>
                    <a:pt x="164895" y="0"/>
                  </a:moveTo>
                  <a:lnTo>
                    <a:pt x="164895" y="0"/>
                  </a:lnTo>
                  <a:cubicBezTo>
                    <a:pt x="208628" y="0"/>
                    <a:pt x="250569" y="17373"/>
                    <a:pt x="281493" y="48297"/>
                  </a:cubicBezTo>
                  <a:cubicBezTo>
                    <a:pt x="312417" y="79220"/>
                    <a:pt x="329789" y="121162"/>
                    <a:pt x="329789" y="164895"/>
                  </a:cubicBezTo>
                  <a:lnTo>
                    <a:pt x="329789" y="2238232"/>
                  </a:lnTo>
                  <a:cubicBezTo>
                    <a:pt x="329789" y="2329301"/>
                    <a:pt x="255964" y="2403127"/>
                    <a:pt x="164895" y="2403127"/>
                  </a:cubicBezTo>
                  <a:lnTo>
                    <a:pt x="164895" y="2403127"/>
                  </a:lnTo>
                  <a:cubicBezTo>
                    <a:pt x="73826" y="2403127"/>
                    <a:pt x="0" y="2329301"/>
                    <a:pt x="0" y="2238232"/>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244122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315450" y="9757727"/>
            <a:ext cx="11733848" cy="1426353"/>
            <a:chOff x="0" y="0"/>
            <a:chExt cx="3918358" cy="476311"/>
          </a:xfrm>
        </p:grpSpPr>
        <p:sp>
          <p:nvSpPr>
            <p:cNvPr id="12" name="Freeform 12">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3" name="TextBox 13"/>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12612915" y="4131242"/>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1839549" y="179507"/>
            <a:ext cx="8092037" cy="922785"/>
            <a:chOff x="0" y="0"/>
            <a:chExt cx="2702225" cy="308151"/>
          </a:xfrm>
        </p:grpSpPr>
        <p:sp>
          <p:nvSpPr>
            <p:cNvPr id="16" name="Freeform 16">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17" name="TextBox 17"/>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9315450" y="-524329"/>
            <a:ext cx="11342486" cy="1007434"/>
            <a:chOff x="0" y="0"/>
            <a:chExt cx="3787668" cy="336419"/>
          </a:xfrm>
        </p:grpSpPr>
        <p:sp>
          <p:nvSpPr>
            <p:cNvPr id="19" name="Freeform 19">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20" name="TextBox 20"/>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grpSp>
        <p:nvGrpSpPr>
          <p:cNvPr id="21" name="Group 21"/>
          <p:cNvGrpSpPr/>
          <p:nvPr/>
        </p:nvGrpSpPr>
        <p:grpSpPr>
          <a:xfrm>
            <a:off x="2745333" y="7272264"/>
            <a:ext cx="13140235" cy="1237299"/>
            <a:chOff x="0" y="0"/>
            <a:chExt cx="4580474" cy="431302"/>
          </a:xfrm>
        </p:grpSpPr>
        <p:sp>
          <p:nvSpPr>
            <p:cNvPr id="22" name="Freeform 22">
              <a:extLst>
                <a:ext uri="{C183D7F6-B498-43B3-948B-1728B52AA6E4}">
                  <adec:decorative xmlns:adec="http://schemas.microsoft.com/office/drawing/2017/decorative" val="1"/>
                </a:ext>
              </a:extLst>
            </p:cNvPr>
            <p:cNvSpPr/>
            <p:nvPr/>
          </p:nvSpPr>
          <p:spPr>
            <a:xfrm>
              <a:off x="0" y="0"/>
              <a:ext cx="4580474" cy="431302"/>
            </a:xfrm>
            <a:custGeom>
              <a:avLst/>
              <a:gdLst/>
              <a:ahLst/>
              <a:cxnLst/>
              <a:rect l="l" t="t" r="r" b="b"/>
              <a:pathLst>
                <a:path w="4580474" h="431302">
                  <a:moveTo>
                    <a:pt x="29459" y="0"/>
                  </a:moveTo>
                  <a:lnTo>
                    <a:pt x="4551015" y="0"/>
                  </a:lnTo>
                  <a:cubicBezTo>
                    <a:pt x="4558828" y="0"/>
                    <a:pt x="4566321" y="3104"/>
                    <a:pt x="4571846" y="8628"/>
                  </a:cubicBezTo>
                  <a:cubicBezTo>
                    <a:pt x="4577370" y="14153"/>
                    <a:pt x="4580474" y="21646"/>
                    <a:pt x="4580474" y="29459"/>
                  </a:cubicBezTo>
                  <a:lnTo>
                    <a:pt x="4580474" y="401844"/>
                  </a:lnTo>
                  <a:cubicBezTo>
                    <a:pt x="4580474" y="418113"/>
                    <a:pt x="4567285" y="431302"/>
                    <a:pt x="4551015" y="431302"/>
                  </a:cubicBezTo>
                  <a:lnTo>
                    <a:pt x="29459" y="431302"/>
                  </a:lnTo>
                  <a:cubicBezTo>
                    <a:pt x="21646" y="431302"/>
                    <a:pt x="14153" y="428199"/>
                    <a:pt x="8628" y="422674"/>
                  </a:cubicBezTo>
                  <a:cubicBezTo>
                    <a:pt x="3104" y="417149"/>
                    <a:pt x="0" y="409657"/>
                    <a:pt x="0" y="401844"/>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23" name="TextBox 23"/>
            <p:cNvSpPr txBox="1"/>
            <p:nvPr/>
          </p:nvSpPr>
          <p:spPr>
            <a:xfrm>
              <a:off x="0" y="-38100"/>
              <a:ext cx="4580474" cy="469402"/>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sp>
        <p:nvSpPr>
          <p:cNvPr id="25" name="TextBox 25"/>
          <p:cNvSpPr txBox="1"/>
          <p:nvPr/>
        </p:nvSpPr>
        <p:spPr>
          <a:xfrm>
            <a:off x="3191999" y="5241851"/>
            <a:ext cx="11904002"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Written job description</a:t>
            </a:r>
          </a:p>
        </p:txBody>
      </p:sp>
      <p:sp>
        <p:nvSpPr>
          <p:cNvPr id="26" name="TextBox 26"/>
          <p:cNvSpPr txBox="1"/>
          <p:nvPr/>
        </p:nvSpPr>
        <p:spPr>
          <a:xfrm>
            <a:off x="8374859" y="4440136"/>
            <a:ext cx="5737141"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What is the Basis for Evaluation</a:t>
            </a:r>
          </a:p>
        </p:txBody>
      </p:sp>
      <p:sp>
        <p:nvSpPr>
          <p:cNvPr id="27" name="TextBox 27"/>
          <p:cNvSpPr txBox="1"/>
          <p:nvPr/>
        </p:nvSpPr>
        <p:spPr>
          <a:xfrm>
            <a:off x="3278372" y="6149901"/>
            <a:ext cx="12074156"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List of goals and objectives developed the preceding year and agreed upon by the director and the board</a:t>
            </a:r>
          </a:p>
        </p:txBody>
      </p:sp>
      <p:sp>
        <p:nvSpPr>
          <p:cNvPr id="28" name="TextBox 28"/>
          <p:cNvSpPr txBox="1"/>
          <p:nvPr/>
        </p:nvSpPr>
        <p:spPr>
          <a:xfrm>
            <a:off x="3480010" y="7448948"/>
            <a:ext cx="11670881"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Success of library in carrying out services and the director’s contribution to this success</a:t>
            </a:r>
          </a:p>
        </p:txBody>
      </p:sp>
      <p:sp>
        <p:nvSpPr>
          <p:cNvPr id="29" name="TextBox 29"/>
          <p:cNvSpPr txBox="1"/>
          <p:nvPr/>
        </p:nvSpPr>
        <p:spPr>
          <a:xfrm>
            <a:off x="11174477" y="497840"/>
            <a:ext cx="6801414" cy="530860"/>
          </a:xfrm>
          <a:prstGeom prst="rect">
            <a:avLst/>
          </a:prstGeom>
        </p:spPr>
        <p:txBody>
          <a:bodyPr lIns="0" tIns="0" rIns="0" bIns="0" rtlCol="0" anchor="t">
            <a:spAutoFit/>
          </a:bodyPr>
          <a:lstStyle/>
          <a:p>
            <a:pPr algn="ctr">
              <a:lnSpc>
                <a:spcPts val="4339"/>
              </a:lnSpc>
            </a:pPr>
            <a:r>
              <a:rPr lang="en-US" sz="3099">
                <a:solidFill>
                  <a:srgbClr val="121212"/>
                </a:solidFill>
                <a:latin typeface="TT Interphases"/>
                <a:ea typeface="TT Interphases"/>
                <a:cs typeface="TT Interphases"/>
                <a:sym typeface="TT Interphases"/>
              </a:rPr>
              <a:t>Director Evaluation</a:t>
            </a:r>
          </a:p>
        </p:txBody>
      </p:sp>
      <p:sp>
        <p:nvSpPr>
          <p:cNvPr id="30" name="TextBox 30"/>
          <p:cNvSpPr txBox="1"/>
          <p:nvPr/>
        </p:nvSpPr>
        <p:spPr>
          <a:xfrm>
            <a:off x="3480010" y="8728638"/>
            <a:ext cx="12074156"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Unanticipated factors or events that occurred during the prior year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745333" y="4798450"/>
            <a:ext cx="13140235" cy="2734178"/>
            <a:chOff x="0" y="0"/>
            <a:chExt cx="4580474" cy="953090"/>
          </a:xfrm>
        </p:grpSpPr>
        <p:sp>
          <p:nvSpPr>
            <p:cNvPr id="3" name="Freeform 3">
              <a:extLst>
                <a:ext uri="{C183D7F6-B498-43B3-948B-1728B52AA6E4}">
                  <adec:decorative xmlns:adec="http://schemas.microsoft.com/office/drawing/2017/decorative" val="1"/>
                </a:ext>
              </a:extLst>
            </p:cNvPr>
            <p:cNvSpPr/>
            <p:nvPr/>
          </p:nvSpPr>
          <p:spPr>
            <a:xfrm>
              <a:off x="0" y="0"/>
              <a:ext cx="4580474" cy="953090"/>
            </a:xfrm>
            <a:custGeom>
              <a:avLst/>
              <a:gdLst/>
              <a:ahLst/>
              <a:cxnLst/>
              <a:rect l="l" t="t" r="r" b="b"/>
              <a:pathLst>
                <a:path w="4580474" h="953090">
                  <a:moveTo>
                    <a:pt x="29459" y="0"/>
                  </a:moveTo>
                  <a:lnTo>
                    <a:pt x="4551015" y="0"/>
                  </a:lnTo>
                  <a:cubicBezTo>
                    <a:pt x="4558828" y="0"/>
                    <a:pt x="4566321" y="3104"/>
                    <a:pt x="4571846" y="8628"/>
                  </a:cubicBezTo>
                  <a:cubicBezTo>
                    <a:pt x="4577370" y="14153"/>
                    <a:pt x="4580474" y="21646"/>
                    <a:pt x="4580474" y="29459"/>
                  </a:cubicBezTo>
                  <a:lnTo>
                    <a:pt x="4580474" y="923631"/>
                  </a:lnTo>
                  <a:cubicBezTo>
                    <a:pt x="4580474" y="939901"/>
                    <a:pt x="4567285" y="953090"/>
                    <a:pt x="4551015" y="953090"/>
                  </a:cubicBezTo>
                  <a:lnTo>
                    <a:pt x="29459" y="953090"/>
                  </a:lnTo>
                  <a:cubicBezTo>
                    <a:pt x="21646" y="953090"/>
                    <a:pt x="14153" y="949987"/>
                    <a:pt x="8628" y="944462"/>
                  </a:cubicBezTo>
                  <a:cubicBezTo>
                    <a:pt x="3104" y="938937"/>
                    <a:pt x="0" y="931444"/>
                    <a:pt x="0" y="923631"/>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4" name="TextBox 4"/>
            <p:cNvSpPr txBox="1"/>
            <p:nvPr/>
          </p:nvSpPr>
          <p:spPr>
            <a:xfrm>
              <a:off x="0" y="-38100"/>
              <a:ext cx="4580474" cy="99119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10897782" y="1157299"/>
            <a:ext cx="946084" cy="6893970"/>
            <a:chOff x="0" y="0"/>
            <a:chExt cx="329789" cy="2403127"/>
          </a:xfrm>
        </p:grpSpPr>
        <p:sp>
          <p:nvSpPr>
            <p:cNvPr id="6" name="Freeform 6">
              <a:extLst>
                <a:ext uri="{C183D7F6-B498-43B3-948B-1728B52AA6E4}">
                  <adec:decorative xmlns:adec="http://schemas.microsoft.com/office/drawing/2017/decorative" val="1"/>
                </a:ext>
              </a:extLst>
            </p:cNvPr>
            <p:cNvSpPr/>
            <p:nvPr/>
          </p:nvSpPr>
          <p:spPr>
            <a:xfrm>
              <a:off x="0" y="0"/>
              <a:ext cx="329789" cy="2403127"/>
            </a:xfrm>
            <a:custGeom>
              <a:avLst/>
              <a:gdLst/>
              <a:ahLst/>
              <a:cxnLst/>
              <a:rect l="l" t="t" r="r" b="b"/>
              <a:pathLst>
                <a:path w="329789" h="2403127">
                  <a:moveTo>
                    <a:pt x="164895" y="0"/>
                  </a:moveTo>
                  <a:lnTo>
                    <a:pt x="164895" y="0"/>
                  </a:lnTo>
                  <a:cubicBezTo>
                    <a:pt x="208628" y="0"/>
                    <a:pt x="250569" y="17373"/>
                    <a:pt x="281493" y="48297"/>
                  </a:cubicBezTo>
                  <a:cubicBezTo>
                    <a:pt x="312417" y="79220"/>
                    <a:pt x="329789" y="121162"/>
                    <a:pt x="329789" y="164895"/>
                  </a:cubicBezTo>
                  <a:lnTo>
                    <a:pt x="329789" y="2238232"/>
                  </a:lnTo>
                  <a:cubicBezTo>
                    <a:pt x="329789" y="2329301"/>
                    <a:pt x="255964" y="2403127"/>
                    <a:pt x="164895" y="2403127"/>
                  </a:cubicBezTo>
                  <a:lnTo>
                    <a:pt x="164895" y="2403127"/>
                  </a:lnTo>
                  <a:cubicBezTo>
                    <a:pt x="73826" y="2403127"/>
                    <a:pt x="0" y="2329301"/>
                    <a:pt x="0" y="2238232"/>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244122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315450" y="9757727"/>
            <a:ext cx="11733848" cy="1426353"/>
            <a:chOff x="0" y="0"/>
            <a:chExt cx="3918358" cy="476311"/>
          </a:xfrm>
        </p:grpSpPr>
        <p:sp>
          <p:nvSpPr>
            <p:cNvPr id="12" name="Freeform 12">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3" name="TextBox 13"/>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12612915" y="4131242"/>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1839549" y="179507"/>
            <a:ext cx="8092037" cy="922785"/>
            <a:chOff x="0" y="0"/>
            <a:chExt cx="2702225" cy="308151"/>
          </a:xfrm>
        </p:grpSpPr>
        <p:sp>
          <p:nvSpPr>
            <p:cNvPr id="16" name="Freeform 16">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17" name="TextBox 17"/>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9315450" y="-524329"/>
            <a:ext cx="11342486" cy="1007434"/>
            <a:chOff x="0" y="0"/>
            <a:chExt cx="3787668" cy="336419"/>
          </a:xfrm>
        </p:grpSpPr>
        <p:sp>
          <p:nvSpPr>
            <p:cNvPr id="19" name="Freeform 19">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20" name="TextBox 20"/>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sp>
        <p:nvSpPr>
          <p:cNvPr id="21" name="TextBox 21"/>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sp>
        <p:nvSpPr>
          <p:cNvPr id="22" name="TextBox 22"/>
          <p:cNvSpPr txBox="1"/>
          <p:nvPr/>
        </p:nvSpPr>
        <p:spPr>
          <a:xfrm>
            <a:off x="3191999" y="5241851"/>
            <a:ext cx="11904002" cy="20097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Director should complete a self-evaluation form which may or may not be part of a permanent record</a:t>
            </a:r>
          </a:p>
          <a:p>
            <a:pPr algn="ctr">
              <a:lnSpc>
                <a:spcPts val="3499"/>
              </a:lnSpc>
            </a:pPr>
            <a:endParaRPr lang="en-US" sz="2499">
              <a:solidFill>
                <a:srgbClr val="121212"/>
              </a:solidFill>
              <a:latin typeface="TT Interphases"/>
              <a:ea typeface="TT Interphases"/>
              <a:cs typeface="TT Interphases"/>
              <a:sym typeface="TT Interphases"/>
            </a:endParaRPr>
          </a:p>
          <a:p>
            <a:pPr algn="ctr">
              <a:lnSpc>
                <a:spcPts val="2800"/>
              </a:lnSpc>
            </a:pPr>
            <a:r>
              <a:rPr lang="en-US" sz="2000" i="1">
                <a:solidFill>
                  <a:srgbClr val="121212"/>
                </a:solidFill>
                <a:latin typeface="TT Interphases Italics"/>
                <a:ea typeface="TT Interphases Italics"/>
                <a:cs typeface="TT Interphases Italics"/>
                <a:sym typeface="TT Interphases Italics"/>
              </a:rPr>
              <a:t>It helps to compare the view of the director and the board for areas of agreement and resolve disagreements</a:t>
            </a:r>
          </a:p>
        </p:txBody>
      </p:sp>
      <p:sp>
        <p:nvSpPr>
          <p:cNvPr id="23" name="TextBox 23"/>
          <p:cNvSpPr txBox="1"/>
          <p:nvPr/>
        </p:nvSpPr>
        <p:spPr>
          <a:xfrm>
            <a:off x="8374859" y="4440136"/>
            <a:ext cx="5737141"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How to Conduct the Evaluation</a:t>
            </a:r>
          </a:p>
        </p:txBody>
      </p:sp>
      <p:sp>
        <p:nvSpPr>
          <p:cNvPr id="24" name="TextBox 24"/>
          <p:cNvSpPr txBox="1"/>
          <p:nvPr/>
        </p:nvSpPr>
        <p:spPr>
          <a:xfrm>
            <a:off x="11174477" y="497840"/>
            <a:ext cx="6801414" cy="530860"/>
          </a:xfrm>
          <a:prstGeom prst="rect">
            <a:avLst/>
          </a:prstGeom>
        </p:spPr>
        <p:txBody>
          <a:bodyPr lIns="0" tIns="0" rIns="0" bIns="0" rtlCol="0" anchor="t">
            <a:spAutoFit/>
          </a:bodyPr>
          <a:lstStyle/>
          <a:p>
            <a:pPr algn="ctr">
              <a:lnSpc>
                <a:spcPts val="4339"/>
              </a:lnSpc>
            </a:pPr>
            <a:r>
              <a:rPr lang="en-US" sz="3099">
                <a:solidFill>
                  <a:srgbClr val="121212"/>
                </a:solidFill>
                <a:latin typeface="TT Interphases"/>
                <a:ea typeface="TT Interphases"/>
                <a:cs typeface="TT Interphases"/>
                <a:sym typeface="TT Interphases"/>
              </a:rPr>
              <a:t>Director Evaluation</a:t>
            </a:r>
          </a:p>
        </p:txBody>
      </p:sp>
      <p:sp>
        <p:nvSpPr>
          <p:cNvPr id="25" name="TextBox 25"/>
          <p:cNvSpPr txBox="1"/>
          <p:nvPr/>
        </p:nvSpPr>
        <p:spPr>
          <a:xfrm>
            <a:off x="3278372" y="7805031"/>
            <a:ext cx="12074156"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Board President and Director should sign the written evaluation after it has been reviewed and discussed with the director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745333" y="4798450"/>
            <a:ext cx="13140235" cy="2320147"/>
            <a:chOff x="0" y="0"/>
            <a:chExt cx="4580474" cy="808766"/>
          </a:xfrm>
        </p:grpSpPr>
        <p:sp>
          <p:nvSpPr>
            <p:cNvPr id="3" name="Freeform 3">
              <a:extLst>
                <a:ext uri="{C183D7F6-B498-43B3-948B-1728B52AA6E4}">
                  <adec:decorative xmlns:adec="http://schemas.microsoft.com/office/drawing/2017/decorative" val="1"/>
                </a:ext>
              </a:extLst>
            </p:cNvPr>
            <p:cNvSpPr/>
            <p:nvPr/>
          </p:nvSpPr>
          <p:spPr>
            <a:xfrm>
              <a:off x="0" y="0"/>
              <a:ext cx="4580474" cy="808766"/>
            </a:xfrm>
            <a:custGeom>
              <a:avLst/>
              <a:gdLst/>
              <a:ahLst/>
              <a:cxnLst/>
              <a:rect l="l" t="t" r="r" b="b"/>
              <a:pathLst>
                <a:path w="4580474" h="808766">
                  <a:moveTo>
                    <a:pt x="29459" y="0"/>
                  </a:moveTo>
                  <a:lnTo>
                    <a:pt x="4551015" y="0"/>
                  </a:lnTo>
                  <a:cubicBezTo>
                    <a:pt x="4558828" y="0"/>
                    <a:pt x="4566321" y="3104"/>
                    <a:pt x="4571846" y="8628"/>
                  </a:cubicBezTo>
                  <a:cubicBezTo>
                    <a:pt x="4577370" y="14153"/>
                    <a:pt x="4580474" y="21646"/>
                    <a:pt x="4580474" y="29459"/>
                  </a:cubicBezTo>
                  <a:lnTo>
                    <a:pt x="4580474" y="779307"/>
                  </a:lnTo>
                  <a:cubicBezTo>
                    <a:pt x="4580474" y="795577"/>
                    <a:pt x="4567285" y="808766"/>
                    <a:pt x="4551015" y="808766"/>
                  </a:cubicBezTo>
                  <a:lnTo>
                    <a:pt x="29459" y="808766"/>
                  </a:lnTo>
                  <a:cubicBezTo>
                    <a:pt x="21646" y="808766"/>
                    <a:pt x="14153" y="805662"/>
                    <a:pt x="8628" y="800138"/>
                  </a:cubicBezTo>
                  <a:cubicBezTo>
                    <a:pt x="3104" y="794613"/>
                    <a:pt x="0" y="787120"/>
                    <a:pt x="0" y="779307"/>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4" name="TextBox 4"/>
            <p:cNvSpPr txBox="1"/>
            <p:nvPr/>
          </p:nvSpPr>
          <p:spPr>
            <a:xfrm>
              <a:off x="0" y="-38100"/>
              <a:ext cx="4580474" cy="846866"/>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10897782" y="1157299"/>
            <a:ext cx="946084" cy="6893970"/>
            <a:chOff x="0" y="0"/>
            <a:chExt cx="329789" cy="2403127"/>
          </a:xfrm>
        </p:grpSpPr>
        <p:sp>
          <p:nvSpPr>
            <p:cNvPr id="6" name="Freeform 6">
              <a:extLst>
                <a:ext uri="{C183D7F6-B498-43B3-948B-1728B52AA6E4}">
                  <adec:decorative xmlns:adec="http://schemas.microsoft.com/office/drawing/2017/decorative" val="1"/>
                </a:ext>
              </a:extLst>
            </p:cNvPr>
            <p:cNvSpPr/>
            <p:nvPr/>
          </p:nvSpPr>
          <p:spPr>
            <a:xfrm>
              <a:off x="0" y="0"/>
              <a:ext cx="329789" cy="2403127"/>
            </a:xfrm>
            <a:custGeom>
              <a:avLst/>
              <a:gdLst/>
              <a:ahLst/>
              <a:cxnLst/>
              <a:rect l="l" t="t" r="r" b="b"/>
              <a:pathLst>
                <a:path w="329789" h="2403127">
                  <a:moveTo>
                    <a:pt x="164895" y="0"/>
                  </a:moveTo>
                  <a:lnTo>
                    <a:pt x="164895" y="0"/>
                  </a:lnTo>
                  <a:cubicBezTo>
                    <a:pt x="208628" y="0"/>
                    <a:pt x="250569" y="17373"/>
                    <a:pt x="281493" y="48297"/>
                  </a:cubicBezTo>
                  <a:cubicBezTo>
                    <a:pt x="312417" y="79220"/>
                    <a:pt x="329789" y="121162"/>
                    <a:pt x="329789" y="164895"/>
                  </a:cubicBezTo>
                  <a:lnTo>
                    <a:pt x="329789" y="2238232"/>
                  </a:lnTo>
                  <a:cubicBezTo>
                    <a:pt x="329789" y="2329301"/>
                    <a:pt x="255964" y="2403127"/>
                    <a:pt x="164895" y="2403127"/>
                  </a:cubicBezTo>
                  <a:lnTo>
                    <a:pt x="164895" y="2403127"/>
                  </a:lnTo>
                  <a:cubicBezTo>
                    <a:pt x="73826" y="2403127"/>
                    <a:pt x="0" y="2329301"/>
                    <a:pt x="0" y="2238232"/>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244122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315450" y="9757727"/>
            <a:ext cx="11733848" cy="1426353"/>
            <a:chOff x="0" y="0"/>
            <a:chExt cx="3918358" cy="476311"/>
          </a:xfrm>
        </p:grpSpPr>
        <p:sp>
          <p:nvSpPr>
            <p:cNvPr id="12" name="Freeform 12">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3" name="TextBox 13"/>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12612915" y="4131242"/>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1839549" y="179507"/>
            <a:ext cx="8092037" cy="922785"/>
            <a:chOff x="0" y="0"/>
            <a:chExt cx="2702225" cy="308151"/>
          </a:xfrm>
        </p:grpSpPr>
        <p:sp>
          <p:nvSpPr>
            <p:cNvPr id="16" name="Freeform 16">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17" name="TextBox 17"/>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9315450" y="-524329"/>
            <a:ext cx="11342486" cy="1007434"/>
            <a:chOff x="0" y="0"/>
            <a:chExt cx="3787668" cy="336419"/>
          </a:xfrm>
        </p:grpSpPr>
        <p:sp>
          <p:nvSpPr>
            <p:cNvPr id="19" name="Freeform 19">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20" name="TextBox 20"/>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sp>
        <p:nvSpPr>
          <p:cNvPr id="21" name="TextBox 21"/>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sp>
        <p:nvSpPr>
          <p:cNvPr id="22" name="TextBox 22"/>
          <p:cNvSpPr txBox="1"/>
          <p:nvPr/>
        </p:nvSpPr>
        <p:spPr>
          <a:xfrm>
            <a:off x="3191999" y="5241851"/>
            <a:ext cx="11904002" cy="15716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Use a consistent evaluation to provide benchmarks/targets from year to year</a:t>
            </a:r>
          </a:p>
          <a:p>
            <a:pPr algn="ctr">
              <a:lnSpc>
                <a:spcPts val="3499"/>
              </a:lnSpc>
            </a:pPr>
            <a:endParaRPr lang="en-US" sz="2499">
              <a:solidFill>
                <a:srgbClr val="121212"/>
              </a:solidFill>
              <a:latin typeface="TT Interphases"/>
              <a:ea typeface="TT Interphases"/>
              <a:cs typeface="TT Interphases"/>
              <a:sym typeface="TT Interphases"/>
            </a:endParaRPr>
          </a:p>
          <a:p>
            <a:pPr algn="ctr">
              <a:lnSpc>
                <a:spcPts val="2800"/>
              </a:lnSpc>
            </a:pPr>
            <a:r>
              <a:rPr lang="en-US" sz="2000" i="1">
                <a:solidFill>
                  <a:srgbClr val="121212"/>
                </a:solidFill>
                <a:latin typeface="TT Interphases Italics"/>
                <a:ea typeface="TT Interphases Italics"/>
                <a:cs typeface="TT Interphases Italics"/>
                <a:sym typeface="TT Interphases Italics"/>
              </a:rPr>
              <a:t>3 or 6-month evaluation for new directors</a:t>
            </a:r>
          </a:p>
          <a:p>
            <a:pPr algn="ctr">
              <a:lnSpc>
                <a:spcPts val="2800"/>
              </a:lnSpc>
            </a:pPr>
            <a:r>
              <a:rPr lang="en-US" sz="2000" i="1">
                <a:solidFill>
                  <a:srgbClr val="121212"/>
                </a:solidFill>
                <a:latin typeface="TT Interphases Italics"/>
                <a:ea typeface="TT Interphases Italics"/>
                <a:cs typeface="TT Interphases Italics"/>
                <a:sym typeface="TT Interphases Italics"/>
              </a:rPr>
              <a:t>Yearly after 12 months</a:t>
            </a:r>
          </a:p>
        </p:txBody>
      </p:sp>
      <p:sp>
        <p:nvSpPr>
          <p:cNvPr id="23" name="TextBox 23"/>
          <p:cNvSpPr txBox="1"/>
          <p:nvPr/>
        </p:nvSpPr>
        <p:spPr>
          <a:xfrm>
            <a:off x="8374859" y="4440136"/>
            <a:ext cx="5737141"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How to Conduct the Evaluation</a:t>
            </a:r>
          </a:p>
        </p:txBody>
      </p:sp>
      <p:sp>
        <p:nvSpPr>
          <p:cNvPr id="24" name="TextBox 24"/>
          <p:cNvSpPr txBox="1"/>
          <p:nvPr/>
        </p:nvSpPr>
        <p:spPr>
          <a:xfrm>
            <a:off x="11174477" y="497840"/>
            <a:ext cx="6801414" cy="530860"/>
          </a:xfrm>
          <a:prstGeom prst="rect">
            <a:avLst/>
          </a:prstGeom>
        </p:spPr>
        <p:txBody>
          <a:bodyPr lIns="0" tIns="0" rIns="0" bIns="0" rtlCol="0" anchor="t">
            <a:spAutoFit/>
          </a:bodyPr>
          <a:lstStyle/>
          <a:p>
            <a:pPr algn="ctr">
              <a:lnSpc>
                <a:spcPts val="4339"/>
              </a:lnSpc>
            </a:pPr>
            <a:r>
              <a:rPr lang="en-US" sz="3099">
                <a:solidFill>
                  <a:srgbClr val="121212"/>
                </a:solidFill>
                <a:latin typeface="TT Interphases"/>
                <a:ea typeface="TT Interphases"/>
                <a:cs typeface="TT Interphases"/>
                <a:sym typeface="TT Interphases"/>
              </a:rPr>
              <a:t>Director Evaluation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745333" y="4798450"/>
            <a:ext cx="13140235" cy="1182779"/>
            <a:chOff x="0" y="0"/>
            <a:chExt cx="4580474" cy="412298"/>
          </a:xfrm>
        </p:grpSpPr>
        <p:sp>
          <p:nvSpPr>
            <p:cNvPr id="3" name="Freeform 3">
              <a:extLst>
                <a:ext uri="{C183D7F6-B498-43B3-948B-1728B52AA6E4}">
                  <adec:decorative xmlns:adec="http://schemas.microsoft.com/office/drawing/2017/decorative" val="1"/>
                </a:ext>
              </a:extLst>
            </p:cNvPr>
            <p:cNvSpPr/>
            <p:nvPr/>
          </p:nvSpPr>
          <p:spPr>
            <a:xfrm>
              <a:off x="0" y="0"/>
              <a:ext cx="4580474" cy="412298"/>
            </a:xfrm>
            <a:custGeom>
              <a:avLst/>
              <a:gdLst/>
              <a:ahLst/>
              <a:cxnLst/>
              <a:rect l="l" t="t" r="r" b="b"/>
              <a:pathLst>
                <a:path w="4580474" h="412298">
                  <a:moveTo>
                    <a:pt x="29459" y="0"/>
                  </a:moveTo>
                  <a:lnTo>
                    <a:pt x="4551015" y="0"/>
                  </a:lnTo>
                  <a:cubicBezTo>
                    <a:pt x="4558828" y="0"/>
                    <a:pt x="4566321" y="3104"/>
                    <a:pt x="4571846" y="8628"/>
                  </a:cubicBezTo>
                  <a:cubicBezTo>
                    <a:pt x="4577370" y="14153"/>
                    <a:pt x="4580474" y="21646"/>
                    <a:pt x="4580474" y="29459"/>
                  </a:cubicBezTo>
                  <a:lnTo>
                    <a:pt x="4580474" y="382839"/>
                  </a:lnTo>
                  <a:cubicBezTo>
                    <a:pt x="4580474" y="399109"/>
                    <a:pt x="4567285" y="412298"/>
                    <a:pt x="4551015" y="412298"/>
                  </a:cubicBezTo>
                  <a:lnTo>
                    <a:pt x="29459" y="412298"/>
                  </a:lnTo>
                  <a:cubicBezTo>
                    <a:pt x="21646" y="412298"/>
                    <a:pt x="14153" y="409194"/>
                    <a:pt x="8628" y="403669"/>
                  </a:cubicBezTo>
                  <a:cubicBezTo>
                    <a:pt x="3104" y="398145"/>
                    <a:pt x="0" y="390652"/>
                    <a:pt x="0" y="382839"/>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4" name="TextBox 4"/>
            <p:cNvSpPr txBox="1"/>
            <p:nvPr/>
          </p:nvSpPr>
          <p:spPr>
            <a:xfrm>
              <a:off x="0" y="-38100"/>
              <a:ext cx="4580474" cy="450398"/>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10897782" y="1157299"/>
            <a:ext cx="946084" cy="6893970"/>
            <a:chOff x="0" y="0"/>
            <a:chExt cx="329789" cy="2403127"/>
          </a:xfrm>
        </p:grpSpPr>
        <p:sp>
          <p:nvSpPr>
            <p:cNvPr id="6" name="Freeform 6">
              <a:extLst>
                <a:ext uri="{C183D7F6-B498-43B3-948B-1728B52AA6E4}">
                  <adec:decorative xmlns:adec="http://schemas.microsoft.com/office/drawing/2017/decorative" val="1"/>
                </a:ext>
              </a:extLst>
            </p:cNvPr>
            <p:cNvSpPr/>
            <p:nvPr/>
          </p:nvSpPr>
          <p:spPr>
            <a:xfrm>
              <a:off x="0" y="0"/>
              <a:ext cx="329789" cy="2403127"/>
            </a:xfrm>
            <a:custGeom>
              <a:avLst/>
              <a:gdLst/>
              <a:ahLst/>
              <a:cxnLst/>
              <a:rect l="l" t="t" r="r" b="b"/>
              <a:pathLst>
                <a:path w="329789" h="2403127">
                  <a:moveTo>
                    <a:pt x="164895" y="0"/>
                  </a:moveTo>
                  <a:lnTo>
                    <a:pt x="164895" y="0"/>
                  </a:lnTo>
                  <a:cubicBezTo>
                    <a:pt x="208628" y="0"/>
                    <a:pt x="250569" y="17373"/>
                    <a:pt x="281493" y="48297"/>
                  </a:cubicBezTo>
                  <a:cubicBezTo>
                    <a:pt x="312417" y="79220"/>
                    <a:pt x="329789" y="121162"/>
                    <a:pt x="329789" y="164895"/>
                  </a:cubicBezTo>
                  <a:lnTo>
                    <a:pt x="329789" y="2238232"/>
                  </a:lnTo>
                  <a:cubicBezTo>
                    <a:pt x="329789" y="2329301"/>
                    <a:pt x="255964" y="2403127"/>
                    <a:pt x="164895" y="2403127"/>
                  </a:cubicBezTo>
                  <a:lnTo>
                    <a:pt x="164895" y="2403127"/>
                  </a:lnTo>
                  <a:cubicBezTo>
                    <a:pt x="73826" y="2403127"/>
                    <a:pt x="0" y="2329301"/>
                    <a:pt x="0" y="2238232"/>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244122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315450" y="9757727"/>
            <a:ext cx="11733848" cy="1426353"/>
            <a:chOff x="0" y="0"/>
            <a:chExt cx="3918358" cy="476311"/>
          </a:xfrm>
        </p:grpSpPr>
        <p:sp>
          <p:nvSpPr>
            <p:cNvPr id="12" name="Freeform 12">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3" name="TextBox 13"/>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12612915" y="4131242"/>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1839549" y="179507"/>
            <a:ext cx="8092037" cy="922785"/>
            <a:chOff x="0" y="0"/>
            <a:chExt cx="2702225" cy="308151"/>
          </a:xfrm>
        </p:grpSpPr>
        <p:sp>
          <p:nvSpPr>
            <p:cNvPr id="16" name="Freeform 16">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17" name="TextBox 17"/>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9315450" y="-524329"/>
            <a:ext cx="11342486" cy="1007434"/>
            <a:chOff x="0" y="0"/>
            <a:chExt cx="3787668" cy="336419"/>
          </a:xfrm>
        </p:grpSpPr>
        <p:sp>
          <p:nvSpPr>
            <p:cNvPr id="19" name="Freeform 19">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20" name="TextBox 20"/>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sp>
        <p:nvSpPr>
          <p:cNvPr id="21" name="TextBox 21"/>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sp>
        <p:nvSpPr>
          <p:cNvPr id="22" name="TextBox 22"/>
          <p:cNvSpPr txBox="1"/>
          <p:nvPr/>
        </p:nvSpPr>
        <p:spPr>
          <a:xfrm>
            <a:off x="3191999" y="5241851"/>
            <a:ext cx="11904002"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Personnel evaluations should be conducted in closed session per </a:t>
            </a:r>
            <a:r>
              <a:rPr lang="en-US" sz="2499" u="sng">
                <a:solidFill>
                  <a:srgbClr val="121212"/>
                </a:solidFill>
                <a:latin typeface="TT Interphases"/>
                <a:ea typeface="TT Interphases"/>
                <a:cs typeface="TT Interphases"/>
                <a:sym typeface="TT Interphases"/>
                <a:hlinkClick r:id="rId4" tooltip="https://docs.legis.wisconsin.gov/statutes/statutes/19/v/85"/>
              </a:rPr>
              <a:t>Wis. Stat. § 19.85</a:t>
            </a:r>
          </a:p>
        </p:txBody>
      </p:sp>
      <p:sp>
        <p:nvSpPr>
          <p:cNvPr id="23" name="TextBox 23"/>
          <p:cNvSpPr txBox="1"/>
          <p:nvPr/>
        </p:nvSpPr>
        <p:spPr>
          <a:xfrm>
            <a:off x="8374859" y="4440136"/>
            <a:ext cx="5737141"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Where to Conduct the Evaluation</a:t>
            </a:r>
          </a:p>
        </p:txBody>
      </p:sp>
      <p:sp>
        <p:nvSpPr>
          <p:cNvPr id="24" name="TextBox 24"/>
          <p:cNvSpPr txBox="1"/>
          <p:nvPr/>
        </p:nvSpPr>
        <p:spPr>
          <a:xfrm>
            <a:off x="11174477" y="497840"/>
            <a:ext cx="6801414" cy="530860"/>
          </a:xfrm>
          <a:prstGeom prst="rect">
            <a:avLst/>
          </a:prstGeom>
        </p:spPr>
        <p:txBody>
          <a:bodyPr lIns="0" tIns="0" rIns="0" bIns="0" rtlCol="0" anchor="t">
            <a:spAutoFit/>
          </a:bodyPr>
          <a:lstStyle/>
          <a:p>
            <a:pPr algn="ctr">
              <a:lnSpc>
                <a:spcPts val="4339"/>
              </a:lnSpc>
            </a:pPr>
            <a:r>
              <a:rPr lang="en-US" sz="3099">
                <a:solidFill>
                  <a:srgbClr val="121212"/>
                </a:solidFill>
                <a:latin typeface="TT Interphases"/>
                <a:ea typeface="TT Interphases"/>
                <a:cs typeface="TT Interphases"/>
                <a:sym typeface="TT Interphases"/>
              </a:rPr>
              <a:t>Director Evaluation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1909510" y="5249639"/>
            <a:ext cx="14468981" cy="3610646"/>
            <a:chOff x="0" y="0"/>
            <a:chExt cx="5043653" cy="1258613"/>
          </a:xfrm>
        </p:grpSpPr>
        <p:sp>
          <p:nvSpPr>
            <p:cNvPr id="9" name="Freeform 9">
              <a:extLst>
                <a:ext uri="{C183D7F6-B498-43B3-948B-1728B52AA6E4}">
                  <adec:decorative xmlns:adec="http://schemas.microsoft.com/office/drawing/2017/decorative" val="1"/>
                </a:ext>
              </a:extLst>
            </p:cNvPr>
            <p:cNvSpPr/>
            <p:nvPr/>
          </p:nvSpPr>
          <p:spPr>
            <a:xfrm>
              <a:off x="0" y="0"/>
              <a:ext cx="5043653" cy="1258613"/>
            </a:xfrm>
            <a:custGeom>
              <a:avLst/>
              <a:gdLst/>
              <a:ahLst/>
              <a:cxnLst/>
              <a:rect l="l" t="t" r="r" b="b"/>
              <a:pathLst>
                <a:path w="5043653" h="1258613">
                  <a:moveTo>
                    <a:pt x="24078" y="0"/>
                  </a:moveTo>
                  <a:lnTo>
                    <a:pt x="5019575" y="0"/>
                  </a:lnTo>
                  <a:cubicBezTo>
                    <a:pt x="5032873" y="0"/>
                    <a:pt x="5043653" y="10780"/>
                    <a:pt x="5043653" y="24078"/>
                  </a:cubicBezTo>
                  <a:lnTo>
                    <a:pt x="5043653" y="1234535"/>
                  </a:lnTo>
                  <a:cubicBezTo>
                    <a:pt x="5043653" y="1247833"/>
                    <a:pt x="5032873" y="1258613"/>
                    <a:pt x="5019575" y="1258613"/>
                  </a:cubicBezTo>
                  <a:lnTo>
                    <a:pt x="24078" y="1258613"/>
                  </a:lnTo>
                  <a:cubicBezTo>
                    <a:pt x="17692" y="1258613"/>
                    <a:pt x="11568" y="1256076"/>
                    <a:pt x="7052" y="1251561"/>
                  </a:cubicBezTo>
                  <a:cubicBezTo>
                    <a:pt x="2537" y="1247045"/>
                    <a:pt x="0" y="1240921"/>
                    <a:pt x="0" y="1234535"/>
                  </a:cubicBezTo>
                  <a:lnTo>
                    <a:pt x="0" y="24078"/>
                  </a:lnTo>
                  <a:cubicBezTo>
                    <a:pt x="0" y="17692"/>
                    <a:pt x="2537" y="11568"/>
                    <a:pt x="7052" y="7052"/>
                  </a:cubicBezTo>
                  <a:cubicBezTo>
                    <a:pt x="11568" y="2537"/>
                    <a:pt x="17692" y="0"/>
                    <a:pt x="24078" y="0"/>
                  </a:cubicBezTo>
                  <a:close/>
                </a:path>
              </a:pathLst>
            </a:custGeom>
            <a:solidFill>
              <a:srgbClr val="F6EEE1"/>
            </a:solidFill>
          </p:spPr>
          <p:txBody>
            <a:bodyPr/>
            <a:lstStyle/>
            <a:p>
              <a:endParaRPr lang="en-US"/>
            </a:p>
          </p:txBody>
        </p:sp>
        <p:sp>
          <p:nvSpPr>
            <p:cNvPr id="10" name="TextBox 10"/>
            <p:cNvSpPr txBox="1"/>
            <p:nvPr/>
          </p:nvSpPr>
          <p:spPr>
            <a:xfrm>
              <a:off x="0" y="-38100"/>
              <a:ext cx="5043653" cy="129671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2393824" y="4820442"/>
            <a:ext cx="7570217" cy="858394"/>
            <a:chOff x="0" y="0"/>
            <a:chExt cx="2638856" cy="299222"/>
          </a:xfrm>
        </p:grpSpPr>
        <p:sp>
          <p:nvSpPr>
            <p:cNvPr id="12" name="Freeform 12">
              <a:extLst>
                <a:ext uri="{C183D7F6-B498-43B3-948B-1728B52AA6E4}">
                  <adec:decorative xmlns:adec="http://schemas.microsoft.com/office/drawing/2017/decorative" val="1"/>
                </a:ext>
              </a:extLst>
            </p:cNvPr>
            <p:cNvSpPr/>
            <p:nvPr/>
          </p:nvSpPr>
          <p:spPr>
            <a:xfrm>
              <a:off x="0" y="0"/>
              <a:ext cx="2638856" cy="299222"/>
            </a:xfrm>
            <a:custGeom>
              <a:avLst/>
              <a:gdLst/>
              <a:ahLst/>
              <a:cxnLst/>
              <a:rect l="l" t="t" r="r" b="b"/>
              <a:pathLst>
                <a:path w="2638856" h="299222">
                  <a:moveTo>
                    <a:pt x="102268" y="0"/>
                  </a:moveTo>
                  <a:lnTo>
                    <a:pt x="2536587" y="0"/>
                  </a:lnTo>
                  <a:cubicBezTo>
                    <a:pt x="2593069" y="0"/>
                    <a:pt x="2638856" y="45787"/>
                    <a:pt x="2638856" y="102268"/>
                  </a:cubicBezTo>
                  <a:lnTo>
                    <a:pt x="2638856" y="196954"/>
                  </a:lnTo>
                  <a:cubicBezTo>
                    <a:pt x="2638856" y="224077"/>
                    <a:pt x="2628081" y="250090"/>
                    <a:pt x="2608902" y="269269"/>
                  </a:cubicBezTo>
                  <a:cubicBezTo>
                    <a:pt x="2589723" y="288448"/>
                    <a:pt x="2563711" y="299222"/>
                    <a:pt x="2536587" y="299222"/>
                  </a:cubicBezTo>
                  <a:lnTo>
                    <a:pt x="102268" y="299222"/>
                  </a:lnTo>
                  <a:cubicBezTo>
                    <a:pt x="45787" y="299222"/>
                    <a:pt x="0" y="253435"/>
                    <a:pt x="0" y="196954"/>
                  </a:cubicBezTo>
                  <a:lnTo>
                    <a:pt x="0" y="102268"/>
                  </a:lnTo>
                  <a:cubicBezTo>
                    <a:pt x="0" y="45787"/>
                    <a:pt x="45787" y="0"/>
                    <a:pt x="102268" y="0"/>
                  </a:cubicBezTo>
                  <a:close/>
                </a:path>
              </a:pathLst>
            </a:custGeom>
            <a:solidFill>
              <a:srgbClr val="02285B"/>
            </a:solidFill>
          </p:spPr>
          <p:txBody>
            <a:bodyPr/>
            <a:lstStyle/>
            <a:p>
              <a:endParaRPr lang="en-US"/>
            </a:p>
          </p:txBody>
        </p:sp>
        <p:sp>
          <p:nvSpPr>
            <p:cNvPr id="13" name="TextBox 13"/>
            <p:cNvSpPr txBox="1"/>
            <p:nvPr/>
          </p:nvSpPr>
          <p:spPr>
            <a:xfrm>
              <a:off x="0" y="-38100"/>
              <a:ext cx="2638856" cy="337322"/>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9045120" y="4820442"/>
            <a:ext cx="2024562" cy="858394"/>
          </a:xfrm>
          <a:custGeom>
            <a:avLst/>
            <a:gdLst/>
            <a:ahLst/>
            <a:cxnLst/>
            <a:rect l="l" t="t" r="r" b="b"/>
            <a:pathLst>
              <a:path w="2024562" h="858394">
                <a:moveTo>
                  <a:pt x="2024562" y="0"/>
                </a:moveTo>
                <a:lnTo>
                  <a:pt x="0" y="0"/>
                </a:lnTo>
                <a:lnTo>
                  <a:pt x="0" y="858394"/>
                </a:lnTo>
                <a:lnTo>
                  <a:pt x="2024562" y="858394"/>
                </a:lnTo>
                <a:lnTo>
                  <a:pt x="20245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3577731" y="-713177"/>
            <a:ext cx="11032213" cy="1426353"/>
            <a:chOff x="0" y="0"/>
            <a:chExt cx="3684056" cy="476311"/>
          </a:xfrm>
        </p:grpSpPr>
        <p:sp>
          <p:nvSpPr>
            <p:cNvPr id="16" name="Freeform 16">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7" name="TextBox 17"/>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bwMode="blackWhite">
          <a:xfrm>
            <a:off x="13807385" y="-127394"/>
            <a:ext cx="2948849" cy="3220089"/>
            <a:chOff x="0" y="0"/>
            <a:chExt cx="520700" cy="568595"/>
          </a:xfrm>
        </p:grpSpPr>
        <p:sp>
          <p:nvSpPr>
            <p:cNvPr id="19" name="Freeform 19"/>
            <p:cNvSpPr/>
            <p:nvPr/>
          </p:nvSpPr>
          <p:spPr bwMode="blackWhite">
            <a:xfrm>
              <a:off x="0" y="0"/>
              <a:ext cx="520700" cy="560102"/>
            </a:xfrm>
            <a:custGeom>
              <a:avLst/>
              <a:gdLst/>
              <a:ahLst/>
              <a:cxnLst/>
              <a:rect l="l" t="t" r="r" b="b"/>
              <a:pathLst>
                <a:path w="520700" h="560102">
                  <a:moveTo>
                    <a:pt x="0" y="23547"/>
                  </a:moveTo>
                  <a:lnTo>
                    <a:pt x="0" y="329148"/>
                  </a:lnTo>
                  <a:cubicBezTo>
                    <a:pt x="0" y="344064"/>
                    <a:pt x="6644" y="358204"/>
                    <a:pt x="18125" y="367726"/>
                  </a:cubicBezTo>
                  <a:lnTo>
                    <a:pt x="242225" y="553564"/>
                  </a:lnTo>
                  <a:cubicBezTo>
                    <a:pt x="252736" y="562281"/>
                    <a:pt x="267964" y="562281"/>
                    <a:pt x="278475" y="553564"/>
                  </a:cubicBezTo>
                  <a:lnTo>
                    <a:pt x="502575" y="367726"/>
                  </a:lnTo>
                  <a:cubicBezTo>
                    <a:pt x="514056" y="358204"/>
                    <a:pt x="520700" y="344064"/>
                    <a:pt x="520700" y="329148"/>
                  </a:cubicBezTo>
                  <a:lnTo>
                    <a:pt x="520700" y="23547"/>
                  </a:lnTo>
                  <a:cubicBezTo>
                    <a:pt x="520700" y="17302"/>
                    <a:pt x="518219" y="11312"/>
                    <a:pt x="513803" y="6897"/>
                  </a:cubicBezTo>
                  <a:cubicBezTo>
                    <a:pt x="509388" y="2481"/>
                    <a:pt x="503398" y="0"/>
                    <a:pt x="497153" y="0"/>
                  </a:cubicBezTo>
                  <a:lnTo>
                    <a:pt x="23547" y="0"/>
                  </a:lnTo>
                  <a:cubicBezTo>
                    <a:pt x="17302" y="0"/>
                    <a:pt x="11312" y="2481"/>
                    <a:pt x="6897" y="6897"/>
                  </a:cubicBezTo>
                  <a:cubicBezTo>
                    <a:pt x="2481" y="11312"/>
                    <a:pt x="0" y="17302"/>
                    <a:pt x="0" y="23547"/>
                  </a:cubicBezTo>
                  <a:close/>
                </a:path>
              </a:pathLst>
            </a:custGeom>
            <a:solidFill>
              <a:srgbClr val="02285B"/>
            </a:solidFill>
            <a:ln cap="sq">
              <a:noFill/>
              <a:prstDash val="solid"/>
              <a:miter/>
            </a:ln>
          </p:spPr>
          <p:txBody>
            <a:bodyPr/>
            <a:lstStyle/>
            <a:p>
              <a:endParaRPr lang="en-US"/>
            </a:p>
          </p:txBody>
        </p:sp>
        <p:sp>
          <p:nvSpPr>
            <p:cNvPr id="20" name="TextBox 20"/>
            <p:cNvSpPr txBox="1"/>
            <p:nvPr/>
          </p:nvSpPr>
          <p:spPr bwMode="blackWhite">
            <a:xfrm>
              <a:off x="0" y="-12700"/>
              <a:ext cx="520700" cy="352695"/>
            </a:xfrm>
            <a:prstGeom prst="rect">
              <a:avLst/>
            </a:prstGeom>
          </p:spPr>
          <p:txBody>
            <a:bodyPr lIns="50800" tIns="50800" rIns="50800" bIns="50800" rtlCol="0" anchor="ctr"/>
            <a:lstStyle/>
            <a:p>
              <a:pPr algn="ctr">
                <a:lnSpc>
                  <a:spcPts val="2799"/>
                </a:lnSpc>
              </a:pPr>
              <a:r>
                <a:rPr lang="en-US" sz="1999">
                  <a:solidFill>
                    <a:srgbClr val="FFFFFF"/>
                  </a:solidFill>
                  <a:latin typeface="DM Sans"/>
                  <a:ea typeface="DM Sans"/>
                  <a:cs typeface="DM Sans"/>
                  <a:sym typeface="DM Sans"/>
                </a:rPr>
                <a:t>View the </a:t>
              </a:r>
              <a:r>
                <a:rPr lang="en-US" sz="1999" u="sng">
                  <a:solidFill>
                    <a:srgbClr val="FFFFFF"/>
                  </a:solidFill>
                  <a:latin typeface="DM Sans"/>
                  <a:ea typeface="DM Sans"/>
                  <a:cs typeface="DM Sans"/>
                  <a:sym typeface="DM Sans"/>
                  <a:hlinkClick r:id="rId4" tooltip="https://dpi.wi.gov/libraries/public-libraries/governance-administration/trustees"/>
                </a:rPr>
                <a:t>Trustee Essentials: A Handbook for Wisconsin Public Library Trustees</a:t>
              </a:r>
            </a:p>
          </p:txBody>
        </p:sp>
      </p:grpSp>
      <p:sp>
        <p:nvSpPr>
          <p:cNvPr id="21" name="TextBox 21"/>
          <p:cNvSpPr txBox="1"/>
          <p:nvPr/>
        </p:nvSpPr>
        <p:spPr>
          <a:xfrm>
            <a:off x="926895" y="142105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sp>
        <p:nvSpPr>
          <p:cNvPr id="22" name="TextBox 22"/>
          <p:cNvSpPr txBox="1"/>
          <p:nvPr/>
        </p:nvSpPr>
        <p:spPr>
          <a:xfrm>
            <a:off x="2393824" y="5888543"/>
            <a:ext cx="13108832" cy="261302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Has exclusive control of all library expenditures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Supervises the administration of the library and appoints a library director</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Prescribes the duties and compensation of all library employees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Purchases the library site and erects the library building, when authorized</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Has exclusive control of all lands, buildings, money, and property acquired or leased by the municipality for library purposes</a:t>
            </a:r>
          </a:p>
        </p:txBody>
      </p:sp>
      <p:sp>
        <p:nvSpPr>
          <p:cNvPr id="23" name="TextBox 23"/>
          <p:cNvSpPr txBox="1"/>
          <p:nvPr/>
        </p:nvSpPr>
        <p:spPr bwMode="white">
          <a:xfrm>
            <a:off x="2393824" y="4980399"/>
            <a:ext cx="8385169"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According to Wis. Stat. § 43, the library board...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771428" y="4387409"/>
            <a:ext cx="6213188" cy="1182779"/>
            <a:chOff x="0" y="0"/>
            <a:chExt cx="2165817" cy="412298"/>
          </a:xfrm>
        </p:grpSpPr>
        <p:sp>
          <p:nvSpPr>
            <p:cNvPr id="3" name="Freeform 3">
              <a:extLst>
                <a:ext uri="{C183D7F6-B498-43B3-948B-1728B52AA6E4}">
                  <adec:decorative xmlns:adec="http://schemas.microsoft.com/office/drawing/2017/decorative" val="1"/>
                </a:ext>
              </a:extLst>
            </p:cNvPr>
            <p:cNvSpPr/>
            <p:nvPr/>
          </p:nvSpPr>
          <p:spPr>
            <a:xfrm>
              <a:off x="0" y="0"/>
              <a:ext cx="2165817" cy="412298"/>
            </a:xfrm>
            <a:custGeom>
              <a:avLst/>
              <a:gdLst/>
              <a:ahLst/>
              <a:cxnLst/>
              <a:rect l="l" t="t" r="r" b="b"/>
              <a:pathLst>
                <a:path w="2165817" h="412298">
                  <a:moveTo>
                    <a:pt x="62302" y="0"/>
                  </a:moveTo>
                  <a:lnTo>
                    <a:pt x="2103515" y="0"/>
                  </a:lnTo>
                  <a:cubicBezTo>
                    <a:pt x="2120038" y="0"/>
                    <a:pt x="2135885" y="6564"/>
                    <a:pt x="2147569" y="18248"/>
                  </a:cubicBezTo>
                  <a:cubicBezTo>
                    <a:pt x="2159253" y="29932"/>
                    <a:pt x="2165817" y="45779"/>
                    <a:pt x="2165817" y="62302"/>
                  </a:cubicBezTo>
                  <a:lnTo>
                    <a:pt x="2165817" y="349995"/>
                  </a:lnTo>
                  <a:cubicBezTo>
                    <a:pt x="2165817" y="366519"/>
                    <a:pt x="2159253" y="382366"/>
                    <a:pt x="2147569" y="394050"/>
                  </a:cubicBezTo>
                  <a:cubicBezTo>
                    <a:pt x="2135885" y="405734"/>
                    <a:pt x="2120038" y="412298"/>
                    <a:pt x="2103515" y="412298"/>
                  </a:cubicBezTo>
                  <a:lnTo>
                    <a:pt x="62302" y="412298"/>
                  </a:lnTo>
                  <a:cubicBezTo>
                    <a:pt x="45779" y="412298"/>
                    <a:pt x="29932" y="405734"/>
                    <a:pt x="18248" y="394050"/>
                  </a:cubicBezTo>
                  <a:cubicBezTo>
                    <a:pt x="6564" y="382366"/>
                    <a:pt x="0" y="366519"/>
                    <a:pt x="0" y="349995"/>
                  </a:cubicBezTo>
                  <a:lnTo>
                    <a:pt x="0" y="62302"/>
                  </a:lnTo>
                  <a:cubicBezTo>
                    <a:pt x="0" y="45779"/>
                    <a:pt x="6564" y="29932"/>
                    <a:pt x="18248" y="18248"/>
                  </a:cubicBezTo>
                  <a:cubicBezTo>
                    <a:pt x="29932" y="6564"/>
                    <a:pt x="45779" y="0"/>
                    <a:pt x="62302" y="0"/>
                  </a:cubicBezTo>
                  <a:close/>
                </a:path>
              </a:pathLst>
            </a:custGeom>
            <a:solidFill>
              <a:srgbClr val="F6EEE1"/>
            </a:solidFill>
          </p:spPr>
          <p:txBody>
            <a:bodyPr/>
            <a:lstStyle/>
            <a:p>
              <a:endParaRPr lang="en-US"/>
            </a:p>
          </p:txBody>
        </p:sp>
        <p:sp>
          <p:nvSpPr>
            <p:cNvPr id="4" name="TextBox 4"/>
            <p:cNvSpPr txBox="1"/>
            <p:nvPr/>
          </p:nvSpPr>
          <p:spPr>
            <a:xfrm>
              <a:off x="0" y="-38100"/>
              <a:ext cx="2165817" cy="450398"/>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03384" y="4364857"/>
            <a:ext cx="6213188" cy="1182779"/>
            <a:chOff x="0" y="0"/>
            <a:chExt cx="2165817" cy="412298"/>
          </a:xfrm>
        </p:grpSpPr>
        <p:sp>
          <p:nvSpPr>
            <p:cNvPr id="6" name="Freeform 6">
              <a:extLst>
                <a:ext uri="{C183D7F6-B498-43B3-948B-1728B52AA6E4}">
                  <adec:decorative xmlns:adec="http://schemas.microsoft.com/office/drawing/2017/decorative" val="1"/>
                </a:ext>
              </a:extLst>
            </p:cNvPr>
            <p:cNvSpPr/>
            <p:nvPr/>
          </p:nvSpPr>
          <p:spPr>
            <a:xfrm>
              <a:off x="0" y="0"/>
              <a:ext cx="2165817" cy="412298"/>
            </a:xfrm>
            <a:custGeom>
              <a:avLst/>
              <a:gdLst/>
              <a:ahLst/>
              <a:cxnLst/>
              <a:rect l="l" t="t" r="r" b="b"/>
              <a:pathLst>
                <a:path w="2165817" h="412298">
                  <a:moveTo>
                    <a:pt x="62302" y="0"/>
                  </a:moveTo>
                  <a:lnTo>
                    <a:pt x="2103515" y="0"/>
                  </a:lnTo>
                  <a:cubicBezTo>
                    <a:pt x="2120038" y="0"/>
                    <a:pt x="2135885" y="6564"/>
                    <a:pt x="2147569" y="18248"/>
                  </a:cubicBezTo>
                  <a:cubicBezTo>
                    <a:pt x="2159253" y="29932"/>
                    <a:pt x="2165817" y="45779"/>
                    <a:pt x="2165817" y="62302"/>
                  </a:cubicBezTo>
                  <a:lnTo>
                    <a:pt x="2165817" y="349995"/>
                  </a:lnTo>
                  <a:cubicBezTo>
                    <a:pt x="2165817" y="366519"/>
                    <a:pt x="2159253" y="382366"/>
                    <a:pt x="2147569" y="394050"/>
                  </a:cubicBezTo>
                  <a:cubicBezTo>
                    <a:pt x="2135885" y="405734"/>
                    <a:pt x="2120038" y="412298"/>
                    <a:pt x="2103515" y="412298"/>
                  </a:cubicBezTo>
                  <a:lnTo>
                    <a:pt x="62302" y="412298"/>
                  </a:lnTo>
                  <a:cubicBezTo>
                    <a:pt x="45779" y="412298"/>
                    <a:pt x="29932" y="405734"/>
                    <a:pt x="18248" y="394050"/>
                  </a:cubicBezTo>
                  <a:cubicBezTo>
                    <a:pt x="6564" y="382366"/>
                    <a:pt x="0" y="366519"/>
                    <a:pt x="0" y="349995"/>
                  </a:cubicBezTo>
                  <a:lnTo>
                    <a:pt x="0" y="62302"/>
                  </a:lnTo>
                  <a:cubicBezTo>
                    <a:pt x="0" y="45779"/>
                    <a:pt x="6564" y="29932"/>
                    <a:pt x="18248" y="18248"/>
                  </a:cubicBezTo>
                  <a:cubicBezTo>
                    <a:pt x="29932" y="6564"/>
                    <a:pt x="45779" y="0"/>
                    <a:pt x="62302" y="0"/>
                  </a:cubicBezTo>
                  <a:close/>
                </a:path>
              </a:pathLst>
            </a:custGeom>
            <a:solidFill>
              <a:srgbClr val="F6EEE1"/>
            </a:solidFill>
          </p:spPr>
          <p:txBody>
            <a:bodyPr/>
            <a:lstStyle/>
            <a:p>
              <a:endParaRPr lang="en-US"/>
            </a:p>
          </p:txBody>
        </p:sp>
        <p:sp>
          <p:nvSpPr>
            <p:cNvPr id="7" name="TextBox 7"/>
            <p:cNvSpPr txBox="1"/>
            <p:nvPr/>
          </p:nvSpPr>
          <p:spPr>
            <a:xfrm>
              <a:off x="0" y="-38100"/>
              <a:ext cx="2165817" cy="450398"/>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rot="-5400000">
            <a:off x="10733582" y="696495"/>
            <a:ext cx="946084" cy="6893970"/>
            <a:chOff x="0" y="0"/>
            <a:chExt cx="329789" cy="2403127"/>
          </a:xfrm>
        </p:grpSpPr>
        <p:sp>
          <p:nvSpPr>
            <p:cNvPr id="9" name="Freeform 9">
              <a:extLst>
                <a:ext uri="{C183D7F6-B498-43B3-948B-1728B52AA6E4}">
                  <adec:decorative xmlns:adec="http://schemas.microsoft.com/office/drawing/2017/decorative" val="1"/>
                </a:ext>
              </a:extLst>
            </p:cNvPr>
            <p:cNvSpPr/>
            <p:nvPr/>
          </p:nvSpPr>
          <p:spPr>
            <a:xfrm>
              <a:off x="0" y="0"/>
              <a:ext cx="329789" cy="2403127"/>
            </a:xfrm>
            <a:custGeom>
              <a:avLst/>
              <a:gdLst/>
              <a:ahLst/>
              <a:cxnLst/>
              <a:rect l="l" t="t" r="r" b="b"/>
              <a:pathLst>
                <a:path w="329789" h="2403127">
                  <a:moveTo>
                    <a:pt x="164895" y="0"/>
                  </a:moveTo>
                  <a:lnTo>
                    <a:pt x="164895" y="0"/>
                  </a:lnTo>
                  <a:cubicBezTo>
                    <a:pt x="208628" y="0"/>
                    <a:pt x="250569" y="17373"/>
                    <a:pt x="281493" y="48297"/>
                  </a:cubicBezTo>
                  <a:cubicBezTo>
                    <a:pt x="312417" y="79220"/>
                    <a:pt x="329789" y="121162"/>
                    <a:pt x="329789" y="164895"/>
                  </a:cubicBezTo>
                  <a:lnTo>
                    <a:pt x="329789" y="2238232"/>
                  </a:lnTo>
                  <a:cubicBezTo>
                    <a:pt x="329789" y="2329301"/>
                    <a:pt x="255964" y="2403127"/>
                    <a:pt x="164895" y="2403127"/>
                  </a:cubicBezTo>
                  <a:lnTo>
                    <a:pt x="164895" y="2403127"/>
                  </a:lnTo>
                  <a:cubicBezTo>
                    <a:pt x="73826" y="2403127"/>
                    <a:pt x="0" y="2329301"/>
                    <a:pt x="0" y="2238232"/>
                  </a:cubicBezTo>
                  <a:lnTo>
                    <a:pt x="0" y="164895"/>
                  </a:lnTo>
                  <a:cubicBezTo>
                    <a:pt x="0" y="73826"/>
                    <a:pt x="73826" y="0"/>
                    <a:pt x="164895" y="0"/>
                  </a:cubicBezTo>
                  <a:close/>
                </a:path>
              </a:pathLst>
            </a:custGeom>
            <a:solidFill>
              <a:srgbClr val="6CC6DF"/>
            </a:solidFill>
          </p:spPr>
          <p:txBody>
            <a:bodyPr/>
            <a:lstStyle/>
            <a:p>
              <a:endParaRPr lang="en-US"/>
            </a:p>
          </p:txBody>
        </p:sp>
        <p:sp>
          <p:nvSpPr>
            <p:cNvPr id="10" name="TextBox 10"/>
            <p:cNvSpPr txBox="1"/>
            <p:nvPr/>
          </p:nvSpPr>
          <p:spPr>
            <a:xfrm>
              <a:off x="0" y="-38100"/>
              <a:ext cx="329789" cy="2441227"/>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21281" y="9757727"/>
            <a:ext cx="14728666" cy="1781674"/>
            <a:chOff x="0" y="0"/>
            <a:chExt cx="5134176" cy="621063"/>
          </a:xfrm>
        </p:grpSpPr>
        <p:sp>
          <p:nvSpPr>
            <p:cNvPr id="12" name="Freeform 12">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3" name="TextBox 13"/>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9315450" y="9757727"/>
            <a:ext cx="11733848" cy="1426353"/>
            <a:chOff x="0" y="0"/>
            <a:chExt cx="3918358" cy="476311"/>
          </a:xfrm>
        </p:grpSpPr>
        <p:sp>
          <p:nvSpPr>
            <p:cNvPr id="15" name="Freeform 15">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16" name="TextBox 16"/>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sp>
        <p:nvSpPr>
          <p:cNvPr id="17" name="Freeform 17">
            <a:extLst>
              <a:ext uri="{C183D7F6-B498-43B3-948B-1728B52AA6E4}">
                <adec:decorative xmlns:adec="http://schemas.microsoft.com/office/drawing/2017/decorative" val="1"/>
              </a:ext>
            </a:extLst>
          </p:cNvPr>
          <p:cNvSpPr/>
          <p:nvPr/>
        </p:nvSpPr>
        <p:spPr>
          <a:xfrm flipH="1">
            <a:off x="12422227" y="3670438"/>
            <a:ext cx="2231382" cy="946084"/>
          </a:xfrm>
          <a:custGeom>
            <a:avLst/>
            <a:gdLst/>
            <a:ahLst/>
            <a:cxnLst/>
            <a:rect l="l" t="t" r="r" b="b"/>
            <a:pathLst>
              <a:path w="2231382" h="946084">
                <a:moveTo>
                  <a:pt x="2231382" y="0"/>
                </a:moveTo>
                <a:lnTo>
                  <a:pt x="0" y="0"/>
                </a:lnTo>
                <a:lnTo>
                  <a:pt x="0" y="946083"/>
                </a:lnTo>
                <a:lnTo>
                  <a:pt x="2231382" y="946083"/>
                </a:lnTo>
                <a:lnTo>
                  <a:pt x="2231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8" name="Group 18"/>
          <p:cNvGrpSpPr/>
          <p:nvPr/>
        </p:nvGrpSpPr>
        <p:grpSpPr>
          <a:xfrm>
            <a:off x="11839549" y="179507"/>
            <a:ext cx="8092037" cy="922785"/>
            <a:chOff x="0" y="0"/>
            <a:chExt cx="2702225" cy="308151"/>
          </a:xfrm>
        </p:grpSpPr>
        <p:sp>
          <p:nvSpPr>
            <p:cNvPr id="19" name="Freeform 19">
              <a:extLst>
                <a:ext uri="{C183D7F6-B498-43B3-948B-1728B52AA6E4}">
                  <adec:decorative xmlns:adec="http://schemas.microsoft.com/office/drawing/2017/decorative" val="1"/>
                </a:ext>
              </a:extLst>
            </p:cNvPr>
            <p:cNvSpPr/>
            <p:nvPr/>
          </p:nvSpPr>
          <p:spPr>
            <a:xfrm>
              <a:off x="0" y="0"/>
              <a:ext cx="2702225" cy="308151"/>
            </a:xfrm>
            <a:custGeom>
              <a:avLst/>
              <a:gdLst/>
              <a:ahLst/>
              <a:cxnLst/>
              <a:rect l="l" t="t" r="r" b="b"/>
              <a:pathLst>
                <a:path w="2702225" h="308151">
                  <a:moveTo>
                    <a:pt x="95673" y="0"/>
                  </a:moveTo>
                  <a:lnTo>
                    <a:pt x="2606552" y="0"/>
                  </a:lnTo>
                  <a:cubicBezTo>
                    <a:pt x="2631926" y="0"/>
                    <a:pt x="2656261" y="10080"/>
                    <a:pt x="2674203" y="28022"/>
                  </a:cubicBezTo>
                  <a:cubicBezTo>
                    <a:pt x="2692145" y="45964"/>
                    <a:pt x="2702225" y="70299"/>
                    <a:pt x="2702225" y="95673"/>
                  </a:cubicBezTo>
                  <a:lnTo>
                    <a:pt x="2702225" y="212478"/>
                  </a:lnTo>
                  <a:cubicBezTo>
                    <a:pt x="2702225" y="265317"/>
                    <a:pt x="2659391" y="308151"/>
                    <a:pt x="2606552" y="308151"/>
                  </a:cubicBezTo>
                  <a:lnTo>
                    <a:pt x="95673" y="308151"/>
                  </a:lnTo>
                  <a:cubicBezTo>
                    <a:pt x="42834" y="308151"/>
                    <a:pt x="0" y="265317"/>
                    <a:pt x="0" y="212478"/>
                  </a:cubicBezTo>
                  <a:lnTo>
                    <a:pt x="0" y="95673"/>
                  </a:lnTo>
                  <a:cubicBezTo>
                    <a:pt x="0" y="42834"/>
                    <a:pt x="42834" y="0"/>
                    <a:pt x="95673" y="0"/>
                  </a:cubicBezTo>
                  <a:close/>
                </a:path>
              </a:pathLst>
            </a:custGeom>
            <a:solidFill>
              <a:srgbClr val="6CC6DF"/>
            </a:solidFill>
          </p:spPr>
          <p:txBody>
            <a:bodyPr/>
            <a:lstStyle/>
            <a:p>
              <a:endParaRPr lang="en-US"/>
            </a:p>
          </p:txBody>
        </p:sp>
        <p:sp>
          <p:nvSpPr>
            <p:cNvPr id="20" name="TextBox 20"/>
            <p:cNvSpPr txBox="1"/>
            <p:nvPr/>
          </p:nvSpPr>
          <p:spPr>
            <a:xfrm>
              <a:off x="0" y="-38100"/>
              <a:ext cx="2702225" cy="346251"/>
            </a:xfrm>
            <a:prstGeom prst="rect">
              <a:avLst/>
            </a:prstGeom>
          </p:spPr>
          <p:txBody>
            <a:bodyPr lIns="50800" tIns="50800" rIns="50800" bIns="50800" rtlCol="0" anchor="ctr"/>
            <a:lstStyle/>
            <a:p>
              <a:pPr algn="ctr">
                <a:lnSpc>
                  <a:spcPts val="2520"/>
                </a:lnSpc>
              </a:pPr>
              <a:endParaRPr/>
            </a:p>
          </p:txBody>
        </p:sp>
      </p:grpSp>
      <p:grpSp>
        <p:nvGrpSpPr>
          <p:cNvPr id="21" name="Group 21"/>
          <p:cNvGrpSpPr/>
          <p:nvPr/>
        </p:nvGrpSpPr>
        <p:grpSpPr>
          <a:xfrm>
            <a:off x="9315450" y="-524329"/>
            <a:ext cx="11342486" cy="1007434"/>
            <a:chOff x="0" y="0"/>
            <a:chExt cx="3787668" cy="336419"/>
          </a:xfrm>
        </p:grpSpPr>
        <p:sp>
          <p:nvSpPr>
            <p:cNvPr id="22" name="Freeform 22">
              <a:extLst>
                <a:ext uri="{C183D7F6-B498-43B3-948B-1728B52AA6E4}">
                  <adec:decorative xmlns:adec="http://schemas.microsoft.com/office/drawing/2017/decorative" val="1"/>
                </a:ext>
              </a:extLst>
            </p:cNvPr>
            <p:cNvSpPr/>
            <p:nvPr/>
          </p:nvSpPr>
          <p:spPr>
            <a:xfrm>
              <a:off x="0" y="0"/>
              <a:ext cx="3787668" cy="336419"/>
            </a:xfrm>
            <a:custGeom>
              <a:avLst/>
              <a:gdLst/>
              <a:ahLst/>
              <a:cxnLst/>
              <a:rect l="l" t="t" r="r" b="b"/>
              <a:pathLst>
                <a:path w="3787668" h="336419">
                  <a:moveTo>
                    <a:pt x="68256" y="0"/>
                  </a:moveTo>
                  <a:lnTo>
                    <a:pt x="3719412" y="0"/>
                  </a:lnTo>
                  <a:cubicBezTo>
                    <a:pt x="3737515" y="0"/>
                    <a:pt x="3754876" y="7191"/>
                    <a:pt x="3767676" y="19992"/>
                  </a:cubicBezTo>
                  <a:cubicBezTo>
                    <a:pt x="3780477" y="32792"/>
                    <a:pt x="3787668" y="50153"/>
                    <a:pt x="3787668" y="68256"/>
                  </a:cubicBezTo>
                  <a:lnTo>
                    <a:pt x="3787668" y="268163"/>
                  </a:lnTo>
                  <a:cubicBezTo>
                    <a:pt x="3787668" y="305860"/>
                    <a:pt x="3757109" y="336419"/>
                    <a:pt x="3719412" y="336419"/>
                  </a:cubicBezTo>
                  <a:lnTo>
                    <a:pt x="68256" y="336419"/>
                  </a:lnTo>
                  <a:cubicBezTo>
                    <a:pt x="50153" y="336419"/>
                    <a:pt x="32792" y="329228"/>
                    <a:pt x="19992" y="316427"/>
                  </a:cubicBezTo>
                  <a:cubicBezTo>
                    <a:pt x="7191" y="303627"/>
                    <a:pt x="0" y="286266"/>
                    <a:pt x="0" y="268163"/>
                  </a:cubicBezTo>
                  <a:lnTo>
                    <a:pt x="0" y="68256"/>
                  </a:lnTo>
                  <a:cubicBezTo>
                    <a:pt x="0" y="50153"/>
                    <a:pt x="7191" y="32792"/>
                    <a:pt x="19992" y="19992"/>
                  </a:cubicBezTo>
                  <a:cubicBezTo>
                    <a:pt x="32792" y="7191"/>
                    <a:pt x="50153" y="0"/>
                    <a:pt x="68256" y="0"/>
                  </a:cubicBezTo>
                  <a:close/>
                </a:path>
              </a:pathLst>
            </a:custGeom>
            <a:solidFill>
              <a:srgbClr val="02285B"/>
            </a:solidFill>
          </p:spPr>
          <p:txBody>
            <a:bodyPr/>
            <a:lstStyle/>
            <a:p>
              <a:endParaRPr lang="en-US"/>
            </a:p>
          </p:txBody>
        </p:sp>
        <p:sp>
          <p:nvSpPr>
            <p:cNvPr id="23" name="TextBox 23"/>
            <p:cNvSpPr txBox="1"/>
            <p:nvPr/>
          </p:nvSpPr>
          <p:spPr>
            <a:xfrm>
              <a:off x="0" y="-38100"/>
              <a:ext cx="3787668" cy="374519"/>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1028700" y="1254630"/>
            <a:ext cx="8618869"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Personnel</a:t>
            </a:r>
          </a:p>
        </p:txBody>
      </p:sp>
      <p:sp>
        <p:nvSpPr>
          <p:cNvPr id="25" name="TextBox 25"/>
          <p:cNvSpPr txBox="1"/>
          <p:nvPr/>
        </p:nvSpPr>
        <p:spPr>
          <a:xfrm>
            <a:off x="3455382" y="4524774"/>
            <a:ext cx="4466182"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Provide a consistent message to the Director</a:t>
            </a:r>
          </a:p>
        </p:txBody>
      </p:sp>
      <p:sp>
        <p:nvSpPr>
          <p:cNvPr id="26" name="TextBox 26"/>
          <p:cNvSpPr txBox="1"/>
          <p:nvPr/>
        </p:nvSpPr>
        <p:spPr>
          <a:xfrm>
            <a:off x="8210659" y="3979332"/>
            <a:ext cx="5737141" cy="375921"/>
          </a:xfrm>
          <a:prstGeom prst="rect">
            <a:avLst/>
          </a:prstGeom>
        </p:spPr>
        <p:txBody>
          <a:bodyPr lIns="0" tIns="0" rIns="0" bIns="0" rtlCol="0" anchor="t">
            <a:spAutoFit/>
          </a:bodyPr>
          <a:lstStyle/>
          <a:p>
            <a:pPr algn="ctr">
              <a:lnSpc>
                <a:spcPts val="2800"/>
              </a:lnSpc>
            </a:pPr>
            <a:r>
              <a:rPr lang="en-US" sz="2800">
                <a:solidFill>
                  <a:srgbClr val="FFFBF5"/>
                </a:solidFill>
                <a:latin typeface="DM Sans"/>
                <a:ea typeface="DM Sans"/>
                <a:cs typeface="DM Sans"/>
                <a:sym typeface="DM Sans"/>
              </a:rPr>
              <a:t>How to Care for a Library Director</a:t>
            </a:r>
          </a:p>
        </p:txBody>
      </p:sp>
      <p:sp>
        <p:nvSpPr>
          <p:cNvPr id="27" name="TextBox 27"/>
          <p:cNvSpPr txBox="1"/>
          <p:nvPr/>
        </p:nvSpPr>
        <p:spPr>
          <a:xfrm>
            <a:off x="11174477" y="497840"/>
            <a:ext cx="6801414" cy="530860"/>
          </a:xfrm>
          <a:prstGeom prst="rect">
            <a:avLst/>
          </a:prstGeom>
        </p:spPr>
        <p:txBody>
          <a:bodyPr lIns="0" tIns="0" rIns="0" bIns="0" rtlCol="0" anchor="t">
            <a:spAutoFit/>
          </a:bodyPr>
          <a:lstStyle/>
          <a:p>
            <a:pPr algn="ctr">
              <a:lnSpc>
                <a:spcPts val="4339"/>
              </a:lnSpc>
            </a:pPr>
            <a:r>
              <a:rPr lang="en-US" sz="3099">
                <a:solidFill>
                  <a:srgbClr val="121212"/>
                </a:solidFill>
                <a:latin typeface="TT Interphases"/>
                <a:ea typeface="TT Interphases"/>
                <a:cs typeface="TT Interphases"/>
                <a:sym typeface="TT Interphases"/>
              </a:rPr>
              <a:t>Director Evaluation</a:t>
            </a:r>
          </a:p>
        </p:txBody>
      </p:sp>
      <p:sp>
        <p:nvSpPr>
          <p:cNvPr id="28" name="TextBox 28"/>
          <p:cNvSpPr txBox="1"/>
          <p:nvPr/>
        </p:nvSpPr>
        <p:spPr>
          <a:xfrm>
            <a:off x="9375604" y="4721296"/>
            <a:ext cx="6031622"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Treat them professionally</a:t>
            </a:r>
          </a:p>
        </p:txBody>
      </p:sp>
      <p:grpSp>
        <p:nvGrpSpPr>
          <p:cNvPr id="29" name="Group 29"/>
          <p:cNvGrpSpPr/>
          <p:nvPr/>
        </p:nvGrpSpPr>
        <p:grpSpPr>
          <a:xfrm>
            <a:off x="9303384" y="5945165"/>
            <a:ext cx="6213188" cy="1182779"/>
            <a:chOff x="0" y="0"/>
            <a:chExt cx="2165817" cy="412298"/>
          </a:xfrm>
        </p:grpSpPr>
        <p:sp>
          <p:nvSpPr>
            <p:cNvPr id="30" name="Freeform 30">
              <a:extLst>
                <a:ext uri="{C183D7F6-B498-43B3-948B-1728B52AA6E4}">
                  <adec:decorative xmlns:adec="http://schemas.microsoft.com/office/drawing/2017/decorative" val="1"/>
                </a:ext>
              </a:extLst>
            </p:cNvPr>
            <p:cNvSpPr/>
            <p:nvPr/>
          </p:nvSpPr>
          <p:spPr>
            <a:xfrm>
              <a:off x="0" y="0"/>
              <a:ext cx="2165817" cy="412298"/>
            </a:xfrm>
            <a:custGeom>
              <a:avLst/>
              <a:gdLst/>
              <a:ahLst/>
              <a:cxnLst/>
              <a:rect l="l" t="t" r="r" b="b"/>
              <a:pathLst>
                <a:path w="2165817" h="412298">
                  <a:moveTo>
                    <a:pt x="62302" y="0"/>
                  </a:moveTo>
                  <a:lnTo>
                    <a:pt x="2103515" y="0"/>
                  </a:lnTo>
                  <a:cubicBezTo>
                    <a:pt x="2120038" y="0"/>
                    <a:pt x="2135885" y="6564"/>
                    <a:pt x="2147569" y="18248"/>
                  </a:cubicBezTo>
                  <a:cubicBezTo>
                    <a:pt x="2159253" y="29932"/>
                    <a:pt x="2165817" y="45779"/>
                    <a:pt x="2165817" y="62302"/>
                  </a:cubicBezTo>
                  <a:lnTo>
                    <a:pt x="2165817" y="349995"/>
                  </a:lnTo>
                  <a:cubicBezTo>
                    <a:pt x="2165817" y="366519"/>
                    <a:pt x="2159253" y="382366"/>
                    <a:pt x="2147569" y="394050"/>
                  </a:cubicBezTo>
                  <a:cubicBezTo>
                    <a:pt x="2135885" y="405734"/>
                    <a:pt x="2120038" y="412298"/>
                    <a:pt x="2103515" y="412298"/>
                  </a:cubicBezTo>
                  <a:lnTo>
                    <a:pt x="62302" y="412298"/>
                  </a:lnTo>
                  <a:cubicBezTo>
                    <a:pt x="45779" y="412298"/>
                    <a:pt x="29932" y="405734"/>
                    <a:pt x="18248" y="394050"/>
                  </a:cubicBezTo>
                  <a:cubicBezTo>
                    <a:pt x="6564" y="382366"/>
                    <a:pt x="0" y="366519"/>
                    <a:pt x="0" y="349995"/>
                  </a:cubicBezTo>
                  <a:lnTo>
                    <a:pt x="0" y="62302"/>
                  </a:lnTo>
                  <a:cubicBezTo>
                    <a:pt x="0" y="45779"/>
                    <a:pt x="6564" y="29932"/>
                    <a:pt x="18248" y="18248"/>
                  </a:cubicBezTo>
                  <a:cubicBezTo>
                    <a:pt x="29932" y="6564"/>
                    <a:pt x="45779" y="0"/>
                    <a:pt x="62302" y="0"/>
                  </a:cubicBezTo>
                  <a:close/>
                </a:path>
              </a:pathLst>
            </a:custGeom>
            <a:solidFill>
              <a:srgbClr val="F6EEE1"/>
            </a:solidFill>
          </p:spPr>
          <p:txBody>
            <a:bodyPr/>
            <a:lstStyle/>
            <a:p>
              <a:endParaRPr lang="en-US"/>
            </a:p>
          </p:txBody>
        </p:sp>
        <p:sp>
          <p:nvSpPr>
            <p:cNvPr id="31" name="TextBox 31"/>
            <p:cNvSpPr txBox="1"/>
            <p:nvPr/>
          </p:nvSpPr>
          <p:spPr>
            <a:xfrm>
              <a:off x="0" y="-38100"/>
              <a:ext cx="2165817" cy="450398"/>
            </a:xfrm>
            <a:prstGeom prst="rect">
              <a:avLst/>
            </a:prstGeom>
          </p:spPr>
          <p:txBody>
            <a:bodyPr lIns="50800" tIns="50800" rIns="50800" bIns="50800" rtlCol="0" anchor="ctr"/>
            <a:lstStyle/>
            <a:p>
              <a:pPr algn="ctr">
                <a:lnSpc>
                  <a:spcPts val="2520"/>
                </a:lnSpc>
              </a:pPr>
              <a:endParaRPr/>
            </a:p>
          </p:txBody>
        </p:sp>
      </p:grpSp>
      <p:grpSp>
        <p:nvGrpSpPr>
          <p:cNvPr id="32" name="Group 32"/>
          <p:cNvGrpSpPr/>
          <p:nvPr/>
        </p:nvGrpSpPr>
        <p:grpSpPr>
          <a:xfrm>
            <a:off x="2771428" y="5967717"/>
            <a:ext cx="6213188" cy="1182779"/>
            <a:chOff x="0" y="0"/>
            <a:chExt cx="2165817" cy="412298"/>
          </a:xfrm>
        </p:grpSpPr>
        <p:sp>
          <p:nvSpPr>
            <p:cNvPr id="33" name="Freeform 33">
              <a:extLst>
                <a:ext uri="{C183D7F6-B498-43B3-948B-1728B52AA6E4}">
                  <adec:decorative xmlns:adec="http://schemas.microsoft.com/office/drawing/2017/decorative" val="1"/>
                </a:ext>
              </a:extLst>
            </p:cNvPr>
            <p:cNvSpPr/>
            <p:nvPr/>
          </p:nvSpPr>
          <p:spPr>
            <a:xfrm>
              <a:off x="0" y="0"/>
              <a:ext cx="2165817" cy="412298"/>
            </a:xfrm>
            <a:custGeom>
              <a:avLst/>
              <a:gdLst/>
              <a:ahLst/>
              <a:cxnLst/>
              <a:rect l="l" t="t" r="r" b="b"/>
              <a:pathLst>
                <a:path w="2165817" h="412298">
                  <a:moveTo>
                    <a:pt x="62302" y="0"/>
                  </a:moveTo>
                  <a:lnTo>
                    <a:pt x="2103515" y="0"/>
                  </a:lnTo>
                  <a:cubicBezTo>
                    <a:pt x="2120038" y="0"/>
                    <a:pt x="2135885" y="6564"/>
                    <a:pt x="2147569" y="18248"/>
                  </a:cubicBezTo>
                  <a:cubicBezTo>
                    <a:pt x="2159253" y="29932"/>
                    <a:pt x="2165817" y="45779"/>
                    <a:pt x="2165817" y="62302"/>
                  </a:cubicBezTo>
                  <a:lnTo>
                    <a:pt x="2165817" y="349995"/>
                  </a:lnTo>
                  <a:cubicBezTo>
                    <a:pt x="2165817" y="366519"/>
                    <a:pt x="2159253" y="382366"/>
                    <a:pt x="2147569" y="394050"/>
                  </a:cubicBezTo>
                  <a:cubicBezTo>
                    <a:pt x="2135885" y="405734"/>
                    <a:pt x="2120038" y="412298"/>
                    <a:pt x="2103515" y="412298"/>
                  </a:cubicBezTo>
                  <a:lnTo>
                    <a:pt x="62302" y="412298"/>
                  </a:lnTo>
                  <a:cubicBezTo>
                    <a:pt x="45779" y="412298"/>
                    <a:pt x="29932" y="405734"/>
                    <a:pt x="18248" y="394050"/>
                  </a:cubicBezTo>
                  <a:cubicBezTo>
                    <a:pt x="6564" y="382366"/>
                    <a:pt x="0" y="366519"/>
                    <a:pt x="0" y="349995"/>
                  </a:cubicBezTo>
                  <a:lnTo>
                    <a:pt x="0" y="62302"/>
                  </a:lnTo>
                  <a:cubicBezTo>
                    <a:pt x="0" y="45779"/>
                    <a:pt x="6564" y="29932"/>
                    <a:pt x="18248" y="18248"/>
                  </a:cubicBezTo>
                  <a:cubicBezTo>
                    <a:pt x="29932" y="6564"/>
                    <a:pt x="45779" y="0"/>
                    <a:pt x="62302" y="0"/>
                  </a:cubicBezTo>
                  <a:close/>
                </a:path>
              </a:pathLst>
            </a:custGeom>
            <a:solidFill>
              <a:srgbClr val="F6EEE1"/>
            </a:solidFill>
          </p:spPr>
          <p:txBody>
            <a:bodyPr/>
            <a:lstStyle/>
            <a:p>
              <a:endParaRPr lang="en-US"/>
            </a:p>
          </p:txBody>
        </p:sp>
        <p:sp>
          <p:nvSpPr>
            <p:cNvPr id="34" name="TextBox 34"/>
            <p:cNvSpPr txBox="1"/>
            <p:nvPr/>
          </p:nvSpPr>
          <p:spPr>
            <a:xfrm>
              <a:off x="0" y="-38100"/>
              <a:ext cx="2165817" cy="450398"/>
            </a:xfrm>
            <a:prstGeom prst="rect">
              <a:avLst/>
            </a:prstGeom>
          </p:spPr>
          <p:txBody>
            <a:bodyPr lIns="50800" tIns="50800" rIns="50800" bIns="50800" rtlCol="0" anchor="ctr"/>
            <a:lstStyle/>
            <a:p>
              <a:pPr algn="ctr">
                <a:lnSpc>
                  <a:spcPts val="2520"/>
                </a:lnSpc>
              </a:pPr>
              <a:endParaRPr/>
            </a:p>
          </p:txBody>
        </p:sp>
      </p:grpSp>
      <p:sp>
        <p:nvSpPr>
          <p:cNvPr id="35" name="TextBox 35"/>
          <p:cNvSpPr txBox="1"/>
          <p:nvPr/>
        </p:nvSpPr>
        <p:spPr>
          <a:xfrm>
            <a:off x="2771428" y="6324157"/>
            <a:ext cx="6213188"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Support continuing education needs</a:t>
            </a:r>
          </a:p>
        </p:txBody>
      </p:sp>
      <p:sp>
        <p:nvSpPr>
          <p:cNvPr id="36" name="TextBox 36"/>
          <p:cNvSpPr txBox="1"/>
          <p:nvPr/>
        </p:nvSpPr>
        <p:spPr>
          <a:xfrm>
            <a:off x="9303384" y="6301605"/>
            <a:ext cx="6213188"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Advocate for library needs</a:t>
            </a:r>
          </a:p>
        </p:txBody>
      </p:sp>
      <p:grpSp>
        <p:nvGrpSpPr>
          <p:cNvPr id="37" name="Group 37"/>
          <p:cNvGrpSpPr/>
          <p:nvPr/>
        </p:nvGrpSpPr>
        <p:grpSpPr>
          <a:xfrm>
            <a:off x="6208856" y="8868943"/>
            <a:ext cx="6213188" cy="778715"/>
            <a:chOff x="0" y="0"/>
            <a:chExt cx="2165817" cy="271447"/>
          </a:xfrm>
        </p:grpSpPr>
        <p:sp>
          <p:nvSpPr>
            <p:cNvPr id="38" name="Freeform 38">
              <a:extLst>
                <a:ext uri="{C183D7F6-B498-43B3-948B-1728B52AA6E4}">
                  <adec:decorative xmlns:adec="http://schemas.microsoft.com/office/drawing/2017/decorative" val="1"/>
                </a:ext>
              </a:extLst>
            </p:cNvPr>
            <p:cNvSpPr/>
            <p:nvPr/>
          </p:nvSpPr>
          <p:spPr>
            <a:xfrm>
              <a:off x="0" y="0"/>
              <a:ext cx="2165817" cy="271447"/>
            </a:xfrm>
            <a:custGeom>
              <a:avLst/>
              <a:gdLst/>
              <a:ahLst/>
              <a:cxnLst/>
              <a:rect l="l" t="t" r="r" b="b"/>
              <a:pathLst>
                <a:path w="2165817" h="271447">
                  <a:moveTo>
                    <a:pt x="62302" y="0"/>
                  </a:moveTo>
                  <a:lnTo>
                    <a:pt x="2103515" y="0"/>
                  </a:lnTo>
                  <a:cubicBezTo>
                    <a:pt x="2120038" y="0"/>
                    <a:pt x="2135885" y="6564"/>
                    <a:pt x="2147569" y="18248"/>
                  </a:cubicBezTo>
                  <a:cubicBezTo>
                    <a:pt x="2159253" y="29932"/>
                    <a:pt x="2165817" y="45779"/>
                    <a:pt x="2165817" y="62302"/>
                  </a:cubicBezTo>
                  <a:lnTo>
                    <a:pt x="2165817" y="209145"/>
                  </a:lnTo>
                  <a:cubicBezTo>
                    <a:pt x="2165817" y="225669"/>
                    <a:pt x="2159253" y="241515"/>
                    <a:pt x="2147569" y="253199"/>
                  </a:cubicBezTo>
                  <a:cubicBezTo>
                    <a:pt x="2135885" y="264883"/>
                    <a:pt x="2120038" y="271447"/>
                    <a:pt x="2103515" y="271447"/>
                  </a:cubicBezTo>
                  <a:lnTo>
                    <a:pt x="62302" y="271447"/>
                  </a:lnTo>
                  <a:cubicBezTo>
                    <a:pt x="27894" y="271447"/>
                    <a:pt x="0" y="243554"/>
                    <a:pt x="0" y="209145"/>
                  </a:cubicBezTo>
                  <a:lnTo>
                    <a:pt x="0" y="62302"/>
                  </a:lnTo>
                  <a:cubicBezTo>
                    <a:pt x="0" y="45779"/>
                    <a:pt x="6564" y="29932"/>
                    <a:pt x="18248" y="18248"/>
                  </a:cubicBezTo>
                  <a:cubicBezTo>
                    <a:pt x="29932" y="6564"/>
                    <a:pt x="45779" y="0"/>
                    <a:pt x="62302" y="0"/>
                  </a:cubicBezTo>
                  <a:close/>
                </a:path>
              </a:pathLst>
            </a:custGeom>
            <a:solidFill>
              <a:srgbClr val="F6EEE1"/>
            </a:solidFill>
          </p:spPr>
          <p:txBody>
            <a:bodyPr/>
            <a:lstStyle/>
            <a:p>
              <a:endParaRPr lang="en-US"/>
            </a:p>
          </p:txBody>
        </p:sp>
        <p:sp>
          <p:nvSpPr>
            <p:cNvPr id="39" name="TextBox 39"/>
            <p:cNvSpPr txBox="1"/>
            <p:nvPr/>
          </p:nvSpPr>
          <p:spPr>
            <a:xfrm>
              <a:off x="0" y="-38100"/>
              <a:ext cx="2165817" cy="309547"/>
            </a:xfrm>
            <a:prstGeom prst="rect">
              <a:avLst/>
            </a:prstGeom>
          </p:spPr>
          <p:txBody>
            <a:bodyPr lIns="50800" tIns="50800" rIns="50800" bIns="50800" rtlCol="0" anchor="ctr"/>
            <a:lstStyle/>
            <a:p>
              <a:pPr algn="ctr">
                <a:lnSpc>
                  <a:spcPts val="2520"/>
                </a:lnSpc>
              </a:pPr>
              <a:endParaRPr/>
            </a:p>
          </p:txBody>
        </p:sp>
      </p:grpSp>
      <p:sp>
        <p:nvSpPr>
          <p:cNvPr id="40" name="TextBox 40"/>
          <p:cNvSpPr txBox="1"/>
          <p:nvPr/>
        </p:nvSpPr>
        <p:spPr>
          <a:xfrm>
            <a:off x="6208856" y="9023350"/>
            <a:ext cx="6213188"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Say “Thank You”</a:t>
            </a:r>
          </a:p>
        </p:txBody>
      </p:sp>
      <p:grpSp>
        <p:nvGrpSpPr>
          <p:cNvPr id="41" name="Group 41"/>
          <p:cNvGrpSpPr/>
          <p:nvPr/>
        </p:nvGrpSpPr>
        <p:grpSpPr>
          <a:xfrm>
            <a:off x="2771428" y="7502922"/>
            <a:ext cx="6213188" cy="1182779"/>
            <a:chOff x="0" y="0"/>
            <a:chExt cx="2165817" cy="412298"/>
          </a:xfrm>
        </p:grpSpPr>
        <p:sp>
          <p:nvSpPr>
            <p:cNvPr id="42" name="Freeform 42">
              <a:extLst>
                <a:ext uri="{C183D7F6-B498-43B3-948B-1728B52AA6E4}">
                  <adec:decorative xmlns:adec="http://schemas.microsoft.com/office/drawing/2017/decorative" val="1"/>
                </a:ext>
              </a:extLst>
            </p:cNvPr>
            <p:cNvSpPr/>
            <p:nvPr/>
          </p:nvSpPr>
          <p:spPr>
            <a:xfrm>
              <a:off x="0" y="0"/>
              <a:ext cx="2165817" cy="412298"/>
            </a:xfrm>
            <a:custGeom>
              <a:avLst/>
              <a:gdLst/>
              <a:ahLst/>
              <a:cxnLst/>
              <a:rect l="l" t="t" r="r" b="b"/>
              <a:pathLst>
                <a:path w="2165817" h="412298">
                  <a:moveTo>
                    <a:pt x="62302" y="0"/>
                  </a:moveTo>
                  <a:lnTo>
                    <a:pt x="2103515" y="0"/>
                  </a:lnTo>
                  <a:cubicBezTo>
                    <a:pt x="2120038" y="0"/>
                    <a:pt x="2135885" y="6564"/>
                    <a:pt x="2147569" y="18248"/>
                  </a:cubicBezTo>
                  <a:cubicBezTo>
                    <a:pt x="2159253" y="29932"/>
                    <a:pt x="2165817" y="45779"/>
                    <a:pt x="2165817" y="62302"/>
                  </a:cubicBezTo>
                  <a:lnTo>
                    <a:pt x="2165817" y="349995"/>
                  </a:lnTo>
                  <a:cubicBezTo>
                    <a:pt x="2165817" y="366519"/>
                    <a:pt x="2159253" y="382366"/>
                    <a:pt x="2147569" y="394050"/>
                  </a:cubicBezTo>
                  <a:cubicBezTo>
                    <a:pt x="2135885" y="405734"/>
                    <a:pt x="2120038" y="412298"/>
                    <a:pt x="2103515" y="412298"/>
                  </a:cubicBezTo>
                  <a:lnTo>
                    <a:pt x="62302" y="412298"/>
                  </a:lnTo>
                  <a:cubicBezTo>
                    <a:pt x="45779" y="412298"/>
                    <a:pt x="29932" y="405734"/>
                    <a:pt x="18248" y="394050"/>
                  </a:cubicBezTo>
                  <a:cubicBezTo>
                    <a:pt x="6564" y="382366"/>
                    <a:pt x="0" y="366519"/>
                    <a:pt x="0" y="349995"/>
                  </a:cubicBezTo>
                  <a:lnTo>
                    <a:pt x="0" y="62302"/>
                  </a:lnTo>
                  <a:cubicBezTo>
                    <a:pt x="0" y="45779"/>
                    <a:pt x="6564" y="29932"/>
                    <a:pt x="18248" y="18248"/>
                  </a:cubicBezTo>
                  <a:cubicBezTo>
                    <a:pt x="29932" y="6564"/>
                    <a:pt x="45779" y="0"/>
                    <a:pt x="62302" y="0"/>
                  </a:cubicBezTo>
                  <a:close/>
                </a:path>
              </a:pathLst>
            </a:custGeom>
            <a:solidFill>
              <a:srgbClr val="F6EEE1"/>
            </a:solidFill>
          </p:spPr>
          <p:txBody>
            <a:bodyPr/>
            <a:lstStyle/>
            <a:p>
              <a:endParaRPr lang="en-US"/>
            </a:p>
          </p:txBody>
        </p:sp>
        <p:sp>
          <p:nvSpPr>
            <p:cNvPr id="43" name="TextBox 43"/>
            <p:cNvSpPr txBox="1"/>
            <p:nvPr/>
          </p:nvSpPr>
          <p:spPr>
            <a:xfrm>
              <a:off x="0" y="-38100"/>
              <a:ext cx="2165817" cy="450398"/>
            </a:xfrm>
            <a:prstGeom prst="rect">
              <a:avLst/>
            </a:prstGeom>
          </p:spPr>
          <p:txBody>
            <a:bodyPr lIns="50800" tIns="50800" rIns="50800" bIns="50800" rtlCol="0" anchor="ctr"/>
            <a:lstStyle/>
            <a:p>
              <a:pPr algn="ctr">
                <a:lnSpc>
                  <a:spcPts val="2520"/>
                </a:lnSpc>
              </a:pPr>
              <a:endParaRPr/>
            </a:p>
          </p:txBody>
        </p:sp>
      </p:grpSp>
      <p:sp>
        <p:nvSpPr>
          <p:cNvPr id="44" name="TextBox 44"/>
          <p:cNvSpPr txBox="1"/>
          <p:nvPr/>
        </p:nvSpPr>
        <p:spPr>
          <a:xfrm>
            <a:off x="2771428" y="7859361"/>
            <a:ext cx="6213188"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Compensate fairly</a:t>
            </a:r>
          </a:p>
        </p:txBody>
      </p:sp>
      <p:grpSp>
        <p:nvGrpSpPr>
          <p:cNvPr id="45" name="Group 45"/>
          <p:cNvGrpSpPr/>
          <p:nvPr/>
        </p:nvGrpSpPr>
        <p:grpSpPr>
          <a:xfrm>
            <a:off x="9303384" y="7480369"/>
            <a:ext cx="6213188" cy="1182779"/>
            <a:chOff x="0" y="0"/>
            <a:chExt cx="2165817" cy="412298"/>
          </a:xfrm>
        </p:grpSpPr>
        <p:sp>
          <p:nvSpPr>
            <p:cNvPr id="46" name="Freeform 46">
              <a:extLst>
                <a:ext uri="{C183D7F6-B498-43B3-948B-1728B52AA6E4}">
                  <adec:decorative xmlns:adec="http://schemas.microsoft.com/office/drawing/2017/decorative" val="1"/>
                </a:ext>
              </a:extLst>
            </p:cNvPr>
            <p:cNvSpPr/>
            <p:nvPr/>
          </p:nvSpPr>
          <p:spPr>
            <a:xfrm>
              <a:off x="0" y="0"/>
              <a:ext cx="2165817" cy="412298"/>
            </a:xfrm>
            <a:custGeom>
              <a:avLst/>
              <a:gdLst/>
              <a:ahLst/>
              <a:cxnLst/>
              <a:rect l="l" t="t" r="r" b="b"/>
              <a:pathLst>
                <a:path w="2165817" h="412298">
                  <a:moveTo>
                    <a:pt x="62302" y="0"/>
                  </a:moveTo>
                  <a:lnTo>
                    <a:pt x="2103515" y="0"/>
                  </a:lnTo>
                  <a:cubicBezTo>
                    <a:pt x="2120038" y="0"/>
                    <a:pt x="2135885" y="6564"/>
                    <a:pt x="2147569" y="18248"/>
                  </a:cubicBezTo>
                  <a:cubicBezTo>
                    <a:pt x="2159253" y="29932"/>
                    <a:pt x="2165817" y="45779"/>
                    <a:pt x="2165817" y="62302"/>
                  </a:cubicBezTo>
                  <a:lnTo>
                    <a:pt x="2165817" y="349995"/>
                  </a:lnTo>
                  <a:cubicBezTo>
                    <a:pt x="2165817" y="366519"/>
                    <a:pt x="2159253" y="382366"/>
                    <a:pt x="2147569" y="394050"/>
                  </a:cubicBezTo>
                  <a:cubicBezTo>
                    <a:pt x="2135885" y="405734"/>
                    <a:pt x="2120038" y="412298"/>
                    <a:pt x="2103515" y="412298"/>
                  </a:cubicBezTo>
                  <a:lnTo>
                    <a:pt x="62302" y="412298"/>
                  </a:lnTo>
                  <a:cubicBezTo>
                    <a:pt x="45779" y="412298"/>
                    <a:pt x="29932" y="405734"/>
                    <a:pt x="18248" y="394050"/>
                  </a:cubicBezTo>
                  <a:cubicBezTo>
                    <a:pt x="6564" y="382366"/>
                    <a:pt x="0" y="366519"/>
                    <a:pt x="0" y="349995"/>
                  </a:cubicBezTo>
                  <a:lnTo>
                    <a:pt x="0" y="62302"/>
                  </a:lnTo>
                  <a:cubicBezTo>
                    <a:pt x="0" y="45779"/>
                    <a:pt x="6564" y="29932"/>
                    <a:pt x="18248" y="18248"/>
                  </a:cubicBezTo>
                  <a:cubicBezTo>
                    <a:pt x="29932" y="6564"/>
                    <a:pt x="45779" y="0"/>
                    <a:pt x="62302" y="0"/>
                  </a:cubicBezTo>
                  <a:close/>
                </a:path>
              </a:pathLst>
            </a:custGeom>
            <a:solidFill>
              <a:srgbClr val="F6EEE1"/>
            </a:solidFill>
          </p:spPr>
          <p:txBody>
            <a:bodyPr/>
            <a:lstStyle/>
            <a:p>
              <a:endParaRPr lang="en-US"/>
            </a:p>
          </p:txBody>
        </p:sp>
        <p:sp>
          <p:nvSpPr>
            <p:cNvPr id="47" name="TextBox 47"/>
            <p:cNvSpPr txBox="1"/>
            <p:nvPr/>
          </p:nvSpPr>
          <p:spPr>
            <a:xfrm>
              <a:off x="0" y="-38100"/>
              <a:ext cx="2165817" cy="450398"/>
            </a:xfrm>
            <a:prstGeom prst="rect">
              <a:avLst/>
            </a:prstGeom>
          </p:spPr>
          <p:txBody>
            <a:bodyPr lIns="50800" tIns="50800" rIns="50800" bIns="50800" rtlCol="0" anchor="ctr"/>
            <a:lstStyle/>
            <a:p>
              <a:pPr algn="ctr">
                <a:lnSpc>
                  <a:spcPts val="2520"/>
                </a:lnSpc>
              </a:pPr>
              <a:endParaRPr/>
            </a:p>
          </p:txBody>
        </p:sp>
      </p:grpSp>
      <p:sp>
        <p:nvSpPr>
          <p:cNvPr id="48" name="TextBox 48"/>
          <p:cNvSpPr txBox="1"/>
          <p:nvPr/>
        </p:nvSpPr>
        <p:spPr>
          <a:xfrm>
            <a:off x="9303384" y="7836809"/>
            <a:ext cx="6213188"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Check in with them regularly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4554220"/>
            <a:ext cx="15502439" cy="137858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Facility Management</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8196943" y="9757727"/>
            <a:ext cx="12852355" cy="1426353"/>
            <a:chOff x="0" y="0"/>
            <a:chExt cx="4291868" cy="476311"/>
          </a:xfrm>
        </p:grpSpPr>
        <p:sp>
          <p:nvSpPr>
            <p:cNvPr id="6" name="Freeform 6">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7" name="TextBox 7"/>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3849890" y="4721992"/>
            <a:ext cx="10588220" cy="4536308"/>
            <a:chOff x="0" y="0"/>
            <a:chExt cx="3690883" cy="1581284"/>
          </a:xfrm>
        </p:grpSpPr>
        <p:sp>
          <p:nvSpPr>
            <p:cNvPr id="9" name="Freeform 9">
              <a:extLst>
                <a:ext uri="{C183D7F6-B498-43B3-948B-1728B52AA6E4}">
                  <adec:decorative xmlns:adec="http://schemas.microsoft.com/office/drawing/2017/decorative" val="1"/>
                </a:ext>
              </a:extLst>
            </p:cNvPr>
            <p:cNvSpPr/>
            <p:nvPr/>
          </p:nvSpPr>
          <p:spPr>
            <a:xfrm>
              <a:off x="0" y="0"/>
              <a:ext cx="3690883" cy="1581284"/>
            </a:xfrm>
            <a:custGeom>
              <a:avLst/>
              <a:gdLst/>
              <a:ahLst/>
              <a:cxnLst/>
              <a:rect l="l" t="t" r="r" b="b"/>
              <a:pathLst>
                <a:path w="3690883" h="1581284">
                  <a:moveTo>
                    <a:pt x="47527" y="0"/>
                  </a:moveTo>
                  <a:lnTo>
                    <a:pt x="3643356" y="0"/>
                  </a:lnTo>
                  <a:cubicBezTo>
                    <a:pt x="3669604" y="0"/>
                    <a:pt x="3690883" y="21278"/>
                    <a:pt x="3690883" y="47527"/>
                  </a:cubicBezTo>
                  <a:lnTo>
                    <a:pt x="3690883" y="1533757"/>
                  </a:lnTo>
                  <a:cubicBezTo>
                    <a:pt x="3690883" y="1560005"/>
                    <a:pt x="3669604" y="1581284"/>
                    <a:pt x="3643356" y="1581284"/>
                  </a:cubicBezTo>
                  <a:lnTo>
                    <a:pt x="47527" y="1581284"/>
                  </a:lnTo>
                  <a:cubicBezTo>
                    <a:pt x="21278" y="1581284"/>
                    <a:pt x="0" y="1560005"/>
                    <a:pt x="0" y="1533757"/>
                  </a:cubicBezTo>
                  <a:lnTo>
                    <a:pt x="0" y="47527"/>
                  </a:lnTo>
                  <a:cubicBezTo>
                    <a:pt x="0" y="21278"/>
                    <a:pt x="21278" y="0"/>
                    <a:pt x="47527" y="0"/>
                  </a:cubicBezTo>
                  <a:close/>
                </a:path>
              </a:pathLst>
            </a:custGeom>
            <a:solidFill>
              <a:srgbClr val="02285B"/>
            </a:solidFill>
          </p:spPr>
          <p:txBody>
            <a:bodyPr/>
            <a:lstStyle/>
            <a:p>
              <a:endParaRPr lang="en-US"/>
            </a:p>
          </p:txBody>
        </p:sp>
        <p:sp>
          <p:nvSpPr>
            <p:cNvPr id="10" name="TextBox 10"/>
            <p:cNvSpPr txBox="1"/>
            <p:nvPr/>
          </p:nvSpPr>
          <p:spPr>
            <a:xfrm>
              <a:off x="0" y="-38100"/>
              <a:ext cx="3690883" cy="1619384"/>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rot="-10800000">
            <a:off x="4111775" y="-1172993"/>
            <a:ext cx="14728666" cy="1781674"/>
            <a:chOff x="0" y="0"/>
            <a:chExt cx="5134176" cy="621063"/>
          </a:xfrm>
        </p:grpSpPr>
        <p:sp>
          <p:nvSpPr>
            <p:cNvPr id="12" name="Freeform 12">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13" name="TextBox 13"/>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rot="-10800000">
            <a:off x="-3130138" y="-817672"/>
            <a:ext cx="12852355" cy="1426353"/>
            <a:chOff x="0" y="0"/>
            <a:chExt cx="4291868" cy="476311"/>
          </a:xfrm>
        </p:grpSpPr>
        <p:sp>
          <p:nvSpPr>
            <p:cNvPr id="15" name="Freeform 15">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6" name="TextBox 16"/>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2790118" y="4153151"/>
            <a:ext cx="12707764" cy="1137683"/>
            <a:chOff x="0" y="0"/>
            <a:chExt cx="16943685" cy="1516910"/>
          </a:xfrm>
        </p:grpSpPr>
        <p:grpSp>
          <p:nvGrpSpPr>
            <p:cNvPr id="18" name="Group 18"/>
            <p:cNvGrpSpPr/>
            <p:nvPr/>
          </p:nvGrpSpPr>
          <p:grpSpPr>
            <a:xfrm rot="-5400000">
              <a:off x="7180915" y="-5566556"/>
              <a:ext cx="1516910" cy="12650022"/>
              <a:chOff x="0" y="0"/>
              <a:chExt cx="396578" cy="3307195"/>
            </a:xfrm>
          </p:grpSpPr>
          <p:sp>
            <p:nvSpPr>
              <p:cNvPr id="19" name="Freeform 19">
                <a:extLst>
                  <a:ext uri="{C183D7F6-B498-43B3-948B-1728B52AA6E4}">
                    <adec:decorative xmlns:adec="http://schemas.microsoft.com/office/drawing/2017/decorative" val="1"/>
                  </a:ext>
                </a:extLst>
              </p:cNvPr>
              <p:cNvSpPr/>
              <p:nvPr/>
            </p:nvSpPr>
            <p:spPr>
              <a:xfrm>
                <a:off x="0" y="0"/>
                <a:ext cx="396578" cy="3307195"/>
              </a:xfrm>
              <a:custGeom>
                <a:avLst/>
                <a:gdLst/>
                <a:ahLst/>
                <a:cxnLst/>
                <a:rect l="l" t="t" r="r" b="b"/>
                <a:pathLst>
                  <a:path w="396578" h="3307195">
                    <a:moveTo>
                      <a:pt x="198289" y="0"/>
                    </a:moveTo>
                    <a:lnTo>
                      <a:pt x="198289" y="0"/>
                    </a:lnTo>
                    <a:cubicBezTo>
                      <a:pt x="307801" y="0"/>
                      <a:pt x="396578" y="88777"/>
                      <a:pt x="396578" y="198289"/>
                    </a:cubicBezTo>
                    <a:lnTo>
                      <a:pt x="396578" y="3108907"/>
                    </a:lnTo>
                    <a:cubicBezTo>
                      <a:pt x="396578" y="3218418"/>
                      <a:pt x="307801" y="3307195"/>
                      <a:pt x="198289" y="3307195"/>
                    </a:cubicBezTo>
                    <a:lnTo>
                      <a:pt x="198289" y="3307195"/>
                    </a:lnTo>
                    <a:cubicBezTo>
                      <a:pt x="145699" y="3307195"/>
                      <a:pt x="95264" y="3286304"/>
                      <a:pt x="58077" y="3249118"/>
                    </a:cubicBezTo>
                    <a:cubicBezTo>
                      <a:pt x="20891" y="3211931"/>
                      <a:pt x="0" y="3161496"/>
                      <a:pt x="0" y="3108907"/>
                    </a:cubicBezTo>
                    <a:lnTo>
                      <a:pt x="0" y="198289"/>
                    </a:lnTo>
                    <a:cubicBezTo>
                      <a:pt x="0" y="145699"/>
                      <a:pt x="20891" y="95264"/>
                      <a:pt x="58077" y="58077"/>
                    </a:cubicBezTo>
                    <a:cubicBezTo>
                      <a:pt x="95264" y="20891"/>
                      <a:pt x="145699" y="0"/>
                      <a:pt x="198289" y="0"/>
                    </a:cubicBezTo>
                    <a:close/>
                  </a:path>
                </a:pathLst>
              </a:custGeom>
              <a:solidFill>
                <a:srgbClr val="6CC6DF"/>
              </a:solidFill>
            </p:spPr>
            <p:txBody>
              <a:bodyPr/>
              <a:lstStyle/>
              <a:p>
                <a:endParaRPr lang="en-US"/>
              </a:p>
            </p:txBody>
          </p:sp>
          <p:sp>
            <p:nvSpPr>
              <p:cNvPr id="20" name="TextBox 20"/>
              <p:cNvSpPr txBox="1"/>
              <p:nvPr/>
            </p:nvSpPr>
            <p:spPr>
              <a:xfrm>
                <a:off x="0" y="-38100"/>
                <a:ext cx="396578" cy="3345295"/>
              </a:xfrm>
              <a:prstGeom prst="rect">
                <a:avLst/>
              </a:prstGeom>
            </p:spPr>
            <p:txBody>
              <a:bodyPr lIns="50800" tIns="50800" rIns="50800" bIns="50800" rtlCol="0" anchor="ctr"/>
              <a:lstStyle/>
              <a:p>
                <a:pPr algn="ctr">
                  <a:lnSpc>
                    <a:spcPts val="2520"/>
                  </a:lnSpc>
                </a:pPr>
                <a:endParaRPr/>
              </a:p>
            </p:txBody>
          </p:sp>
        </p:grpSp>
        <p:sp>
          <p:nvSpPr>
            <p:cNvPr id="21" name="Freeform 21">
              <a:extLst>
                <a:ext uri="{C183D7F6-B498-43B3-948B-1728B52AA6E4}">
                  <adec:decorative xmlns:adec="http://schemas.microsoft.com/office/drawing/2017/decorative" val="1"/>
                </a:ext>
              </a:extLst>
            </p:cNvPr>
            <p:cNvSpPr/>
            <p:nvPr/>
          </p:nvSpPr>
          <p:spPr>
            <a:xfrm>
              <a:off x="13117086" y="0"/>
              <a:ext cx="1892906" cy="1516910"/>
            </a:xfrm>
            <a:custGeom>
              <a:avLst/>
              <a:gdLst/>
              <a:ahLst/>
              <a:cxnLst/>
              <a:rect l="l" t="t" r="r" b="b"/>
              <a:pathLst>
                <a:path w="1892906" h="1516910">
                  <a:moveTo>
                    <a:pt x="0" y="0"/>
                  </a:moveTo>
                  <a:lnTo>
                    <a:pt x="1892906" y="0"/>
                  </a:lnTo>
                  <a:lnTo>
                    <a:pt x="1892906" y="1516910"/>
                  </a:lnTo>
                  <a:lnTo>
                    <a:pt x="0" y="1516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0" y="389360"/>
              <a:ext cx="16943685" cy="777240"/>
            </a:xfrm>
            <a:prstGeom prst="rect">
              <a:avLst/>
            </a:prstGeom>
          </p:spPr>
          <p:txBody>
            <a:bodyPr lIns="0" tIns="0" rIns="0" bIns="0" rtlCol="0" anchor="t">
              <a:spAutoFit/>
            </a:bodyPr>
            <a:lstStyle/>
            <a:p>
              <a:pPr algn="ctr">
                <a:lnSpc>
                  <a:spcPts val="4200"/>
                </a:lnSpc>
              </a:pPr>
              <a:r>
                <a:rPr lang="en-US" sz="4200">
                  <a:solidFill>
                    <a:srgbClr val="FFFBF5"/>
                  </a:solidFill>
                  <a:latin typeface="DM Sans"/>
                  <a:ea typeface="DM Sans"/>
                  <a:cs typeface="DM Sans"/>
                  <a:sym typeface="DM Sans"/>
                </a:rPr>
                <a:t>Wis. Stat. § 43.58 Powers and Duties</a:t>
              </a:r>
            </a:p>
          </p:txBody>
        </p:sp>
      </p:grpSp>
      <p:sp>
        <p:nvSpPr>
          <p:cNvPr id="23" name="TextBox 23"/>
          <p:cNvSpPr txBox="1"/>
          <p:nvPr/>
        </p:nvSpPr>
        <p:spPr>
          <a:xfrm>
            <a:off x="2627750" y="2201786"/>
            <a:ext cx="13032501" cy="1069976"/>
          </a:xfrm>
          <a:prstGeom prst="rect">
            <a:avLst/>
          </a:prstGeom>
        </p:spPr>
        <p:txBody>
          <a:bodyPr lIns="0" tIns="0" rIns="0" bIns="0" rtlCol="0" anchor="t">
            <a:spAutoFit/>
          </a:bodyPr>
          <a:lstStyle/>
          <a:p>
            <a:pPr algn="ctr">
              <a:lnSpc>
                <a:spcPts val="8000"/>
              </a:lnSpc>
            </a:pPr>
            <a:r>
              <a:rPr lang="en-US" sz="8000" b="1">
                <a:solidFill>
                  <a:srgbClr val="02285B"/>
                </a:solidFill>
                <a:latin typeface="DM Sans Bold"/>
                <a:ea typeface="DM Sans Bold"/>
                <a:cs typeface="DM Sans Bold"/>
                <a:sym typeface="DM Sans Bold"/>
              </a:rPr>
              <a:t>Facility Management</a:t>
            </a:r>
          </a:p>
        </p:txBody>
      </p:sp>
      <p:sp>
        <p:nvSpPr>
          <p:cNvPr id="24" name="TextBox 24"/>
          <p:cNvSpPr txBox="1"/>
          <p:nvPr/>
        </p:nvSpPr>
        <p:spPr bwMode="white">
          <a:xfrm>
            <a:off x="4288542" y="5436483"/>
            <a:ext cx="9518843" cy="3489325"/>
          </a:xfrm>
          <a:prstGeom prst="rect">
            <a:avLst/>
          </a:prstGeom>
        </p:spPr>
        <p:txBody>
          <a:bodyPr lIns="0" tIns="0" rIns="0" bIns="0" rtlCol="0" anchor="t">
            <a:spAutoFit/>
          </a:bodyPr>
          <a:lstStyle/>
          <a:p>
            <a:pPr algn="ctr">
              <a:lnSpc>
                <a:spcPts val="3499"/>
              </a:lnSpc>
            </a:pPr>
            <a:r>
              <a:rPr lang="en-US" sz="2499" dirty="0">
                <a:solidFill>
                  <a:srgbClr val="FFFBF5"/>
                </a:solidFill>
                <a:latin typeface="TT Interphases"/>
                <a:ea typeface="TT Interphases"/>
                <a:cs typeface="TT Interphases"/>
                <a:sym typeface="TT Interphases"/>
              </a:rPr>
              <a:t>(1) The library board shall have exclusive control of the expenditure of all moneys collected, donated or appropriated for the library fund, and the purchase of a site and the erection of the library building whenever authorized. The library board also shall have </a:t>
            </a:r>
            <a:r>
              <a:rPr lang="en-US" sz="2499" b="1" dirty="0">
                <a:solidFill>
                  <a:srgbClr val="FFFBF5"/>
                </a:solidFill>
                <a:latin typeface="TT Interphases Bold"/>
                <a:ea typeface="TT Interphases Bold"/>
                <a:cs typeface="TT Interphases Bold"/>
                <a:sym typeface="TT Interphases Bold"/>
              </a:rPr>
              <a:t>exclusive charge</a:t>
            </a:r>
            <a:r>
              <a:rPr lang="en-US" sz="2499" dirty="0">
                <a:solidFill>
                  <a:srgbClr val="FFFBF5"/>
                </a:solidFill>
                <a:latin typeface="TT Interphases"/>
                <a:ea typeface="TT Interphases"/>
                <a:cs typeface="TT Interphases"/>
                <a:sym typeface="TT Interphases"/>
              </a:rPr>
              <a:t>, </a:t>
            </a:r>
            <a:r>
              <a:rPr lang="en-US" sz="2499" b="1" dirty="0">
                <a:solidFill>
                  <a:srgbClr val="FFFBF5"/>
                </a:solidFill>
                <a:latin typeface="TT Interphases Bold"/>
                <a:ea typeface="TT Interphases Bold"/>
                <a:cs typeface="TT Interphases Bold"/>
                <a:sym typeface="TT Interphases Bold"/>
              </a:rPr>
              <a:t>control</a:t>
            </a:r>
            <a:r>
              <a:rPr lang="en-US" sz="2499" dirty="0">
                <a:solidFill>
                  <a:srgbClr val="FFFBF5"/>
                </a:solidFill>
                <a:latin typeface="TT Interphases"/>
                <a:ea typeface="TT Interphases"/>
                <a:cs typeface="TT Interphases"/>
                <a:sym typeface="TT Interphases"/>
              </a:rPr>
              <a:t> and </a:t>
            </a:r>
            <a:r>
              <a:rPr lang="en-US" sz="2499" b="1" dirty="0">
                <a:solidFill>
                  <a:srgbClr val="FFFBF5"/>
                </a:solidFill>
                <a:latin typeface="TT Interphases Bold"/>
                <a:ea typeface="TT Interphases Bold"/>
                <a:cs typeface="TT Interphases Bold"/>
                <a:sym typeface="TT Interphases Bold"/>
              </a:rPr>
              <a:t>custody </a:t>
            </a:r>
            <a:r>
              <a:rPr lang="en-US" sz="2499" dirty="0">
                <a:solidFill>
                  <a:srgbClr val="FFFBF5"/>
                </a:solidFill>
                <a:latin typeface="TT Interphases"/>
                <a:ea typeface="TT Interphases"/>
                <a:cs typeface="TT Interphases"/>
                <a:sym typeface="TT Interphases"/>
              </a:rPr>
              <a:t>of all lands, buildings, money, and other property devised, bequeathed, given or granted to, or otherwise acquired or leased by, the municipality for library purposes.</a:t>
            </a:r>
          </a:p>
        </p:txBody>
      </p:sp>
      <p:sp>
        <p:nvSpPr>
          <p:cNvPr id="25" name="TextBox 25"/>
          <p:cNvSpPr txBox="1"/>
          <p:nvPr/>
        </p:nvSpPr>
        <p:spPr>
          <a:xfrm>
            <a:off x="11740508" y="9309576"/>
            <a:ext cx="9518843" cy="349250"/>
          </a:xfrm>
          <a:prstGeom prst="rect">
            <a:avLst/>
          </a:prstGeom>
        </p:spPr>
        <p:txBody>
          <a:bodyPr lIns="0" tIns="0" rIns="0" bIns="0" rtlCol="0" anchor="t">
            <a:spAutoFit/>
          </a:bodyPr>
          <a:lstStyle/>
          <a:p>
            <a:pPr algn="ctr">
              <a:lnSpc>
                <a:spcPts val="2800"/>
              </a:lnSpc>
            </a:pPr>
            <a:r>
              <a:rPr lang="en-US" sz="2000" i="1" u="sng">
                <a:solidFill>
                  <a:srgbClr val="02285B"/>
                </a:solidFill>
                <a:latin typeface="TT Interphases Italics"/>
                <a:ea typeface="TT Interphases Italics"/>
                <a:cs typeface="TT Interphases Italics"/>
                <a:sym typeface="TT Interphases Italics"/>
                <a:hlinkClick r:id="rId4" tooltip="https://docs.legis.wisconsin.gov/statutes/statutes/43/58/1"/>
              </a:rPr>
              <a:t>Wis. Stat. § 43.58(1)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8196943" y="9757727"/>
            <a:ext cx="12852355" cy="1426353"/>
            <a:chOff x="0" y="0"/>
            <a:chExt cx="4291868" cy="476311"/>
          </a:xfrm>
        </p:grpSpPr>
        <p:sp>
          <p:nvSpPr>
            <p:cNvPr id="6" name="Freeform 6">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7" name="TextBox 7"/>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rot="-10800000">
            <a:off x="4111775" y="-1172993"/>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rot="-10800000">
            <a:off x="-3130138" y="-817672"/>
            <a:ext cx="12852355" cy="1426353"/>
            <a:chOff x="0" y="0"/>
            <a:chExt cx="4291868" cy="476311"/>
          </a:xfrm>
        </p:grpSpPr>
        <p:sp>
          <p:nvSpPr>
            <p:cNvPr id="12" name="Freeform 12">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3" name="TextBox 13"/>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sp>
        <p:nvSpPr>
          <p:cNvPr id="14" name="TextBox 14"/>
          <p:cNvSpPr txBox="1"/>
          <p:nvPr/>
        </p:nvSpPr>
        <p:spPr>
          <a:xfrm>
            <a:off x="2627750" y="2226449"/>
            <a:ext cx="13032501" cy="1069976"/>
          </a:xfrm>
          <a:prstGeom prst="rect">
            <a:avLst/>
          </a:prstGeom>
        </p:spPr>
        <p:txBody>
          <a:bodyPr lIns="0" tIns="0" rIns="0" bIns="0" rtlCol="0" anchor="t">
            <a:spAutoFit/>
          </a:bodyPr>
          <a:lstStyle/>
          <a:p>
            <a:pPr algn="ctr">
              <a:lnSpc>
                <a:spcPts val="8000"/>
              </a:lnSpc>
            </a:pPr>
            <a:r>
              <a:rPr lang="en-US" sz="8000" b="1">
                <a:solidFill>
                  <a:srgbClr val="02285B"/>
                </a:solidFill>
                <a:latin typeface="DM Sans Bold"/>
                <a:ea typeface="DM Sans Bold"/>
                <a:cs typeface="DM Sans Bold"/>
                <a:sym typeface="DM Sans Bold"/>
              </a:rPr>
              <a:t>Facility Management</a:t>
            </a:r>
          </a:p>
        </p:txBody>
      </p:sp>
      <p:grpSp>
        <p:nvGrpSpPr>
          <p:cNvPr id="15" name="Group 15"/>
          <p:cNvGrpSpPr/>
          <p:nvPr/>
        </p:nvGrpSpPr>
        <p:grpSpPr>
          <a:xfrm>
            <a:off x="1028700" y="4771317"/>
            <a:ext cx="16230600" cy="2063518"/>
            <a:chOff x="0" y="0"/>
            <a:chExt cx="5657725" cy="719309"/>
          </a:xfrm>
        </p:grpSpPr>
        <p:sp>
          <p:nvSpPr>
            <p:cNvPr id="16" name="Freeform 16">
              <a:extLst>
                <a:ext uri="{C183D7F6-B498-43B3-948B-1728B52AA6E4}">
                  <adec:decorative xmlns:adec="http://schemas.microsoft.com/office/drawing/2017/decorative" val="1"/>
                </a:ext>
              </a:extLst>
            </p:cNvPr>
            <p:cNvSpPr/>
            <p:nvPr/>
          </p:nvSpPr>
          <p:spPr>
            <a:xfrm>
              <a:off x="0" y="0"/>
              <a:ext cx="5657726" cy="719309"/>
            </a:xfrm>
            <a:custGeom>
              <a:avLst/>
              <a:gdLst/>
              <a:ahLst/>
              <a:cxnLst/>
              <a:rect l="l" t="t" r="r" b="b"/>
              <a:pathLst>
                <a:path w="5657726" h="719309">
                  <a:moveTo>
                    <a:pt x="31005" y="0"/>
                  </a:moveTo>
                  <a:lnTo>
                    <a:pt x="5626721" y="0"/>
                  </a:lnTo>
                  <a:cubicBezTo>
                    <a:pt x="5634944" y="0"/>
                    <a:pt x="5642830" y="3267"/>
                    <a:pt x="5648644" y="9081"/>
                  </a:cubicBezTo>
                  <a:cubicBezTo>
                    <a:pt x="5654459" y="14896"/>
                    <a:pt x="5657726" y="22782"/>
                    <a:pt x="5657726" y="31005"/>
                  </a:cubicBezTo>
                  <a:lnTo>
                    <a:pt x="5657726" y="688304"/>
                  </a:lnTo>
                  <a:cubicBezTo>
                    <a:pt x="5657726" y="696527"/>
                    <a:pt x="5654459" y="704414"/>
                    <a:pt x="5648644" y="710228"/>
                  </a:cubicBezTo>
                  <a:cubicBezTo>
                    <a:pt x="5642830" y="716043"/>
                    <a:pt x="5634944" y="719309"/>
                    <a:pt x="5626721" y="719309"/>
                  </a:cubicBezTo>
                  <a:lnTo>
                    <a:pt x="31005" y="719309"/>
                  </a:lnTo>
                  <a:cubicBezTo>
                    <a:pt x="22782" y="719309"/>
                    <a:pt x="14896" y="716043"/>
                    <a:pt x="9081" y="710228"/>
                  </a:cubicBezTo>
                  <a:cubicBezTo>
                    <a:pt x="3267" y="704414"/>
                    <a:pt x="0" y="696527"/>
                    <a:pt x="0" y="688304"/>
                  </a:cubicBezTo>
                  <a:lnTo>
                    <a:pt x="0" y="31005"/>
                  </a:lnTo>
                  <a:cubicBezTo>
                    <a:pt x="0" y="22782"/>
                    <a:pt x="3267" y="14896"/>
                    <a:pt x="9081" y="9081"/>
                  </a:cubicBezTo>
                  <a:cubicBezTo>
                    <a:pt x="14896" y="3267"/>
                    <a:pt x="22782" y="0"/>
                    <a:pt x="31005" y="0"/>
                  </a:cubicBezTo>
                  <a:close/>
                </a:path>
              </a:pathLst>
            </a:custGeom>
            <a:solidFill>
              <a:srgbClr val="F6EEE1"/>
            </a:solidFill>
          </p:spPr>
          <p:txBody>
            <a:bodyPr/>
            <a:lstStyle/>
            <a:p>
              <a:endParaRPr lang="en-US"/>
            </a:p>
          </p:txBody>
        </p:sp>
        <p:sp>
          <p:nvSpPr>
            <p:cNvPr id="17" name="TextBox 17"/>
            <p:cNvSpPr txBox="1"/>
            <p:nvPr/>
          </p:nvSpPr>
          <p:spPr>
            <a:xfrm>
              <a:off x="0" y="-38100"/>
              <a:ext cx="5657725" cy="757409"/>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6364915" y="4771317"/>
            <a:ext cx="5558169" cy="2063518"/>
            <a:chOff x="0" y="0"/>
            <a:chExt cx="1937488" cy="719309"/>
          </a:xfrm>
        </p:grpSpPr>
        <p:sp>
          <p:nvSpPr>
            <p:cNvPr id="19" name="Freeform 19">
              <a:extLst>
                <a:ext uri="{C183D7F6-B498-43B3-948B-1728B52AA6E4}">
                  <adec:decorative xmlns:adec="http://schemas.microsoft.com/office/drawing/2017/decorative" val="1"/>
                </a:ext>
              </a:extLst>
            </p:cNvPr>
            <p:cNvSpPr/>
            <p:nvPr/>
          </p:nvSpPr>
          <p:spPr>
            <a:xfrm>
              <a:off x="0" y="0"/>
              <a:ext cx="1937488" cy="719309"/>
            </a:xfrm>
            <a:custGeom>
              <a:avLst/>
              <a:gdLst/>
              <a:ahLst/>
              <a:cxnLst/>
              <a:rect l="l" t="t" r="r" b="b"/>
              <a:pathLst>
                <a:path w="1937488" h="719309">
                  <a:moveTo>
                    <a:pt x="90538" y="0"/>
                  </a:moveTo>
                  <a:lnTo>
                    <a:pt x="1846950" y="0"/>
                  </a:lnTo>
                  <a:cubicBezTo>
                    <a:pt x="1870962" y="0"/>
                    <a:pt x="1893991" y="9539"/>
                    <a:pt x="1910970" y="26518"/>
                  </a:cubicBezTo>
                  <a:cubicBezTo>
                    <a:pt x="1927949" y="43497"/>
                    <a:pt x="1937488" y="66526"/>
                    <a:pt x="1937488" y="90538"/>
                  </a:cubicBezTo>
                  <a:lnTo>
                    <a:pt x="1937488" y="628771"/>
                  </a:lnTo>
                  <a:cubicBezTo>
                    <a:pt x="1937488" y="678774"/>
                    <a:pt x="1896953" y="719309"/>
                    <a:pt x="1846950" y="719309"/>
                  </a:cubicBezTo>
                  <a:lnTo>
                    <a:pt x="90538" y="719309"/>
                  </a:lnTo>
                  <a:cubicBezTo>
                    <a:pt x="66526" y="719309"/>
                    <a:pt x="43497" y="709770"/>
                    <a:pt x="26518" y="692791"/>
                  </a:cubicBezTo>
                  <a:cubicBezTo>
                    <a:pt x="9539" y="675812"/>
                    <a:pt x="0" y="652783"/>
                    <a:pt x="0" y="628771"/>
                  </a:cubicBezTo>
                  <a:lnTo>
                    <a:pt x="0" y="90538"/>
                  </a:lnTo>
                  <a:cubicBezTo>
                    <a:pt x="0" y="66526"/>
                    <a:pt x="9539" y="43497"/>
                    <a:pt x="26518" y="26518"/>
                  </a:cubicBezTo>
                  <a:cubicBezTo>
                    <a:pt x="43497" y="9539"/>
                    <a:pt x="66526" y="0"/>
                    <a:pt x="90538" y="0"/>
                  </a:cubicBezTo>
                  <a:close/>
                </a:path>
              </a:pathLst>
            </a:custGeom>
            <a:solidFill>
              <a:srgbClr val="02285B"/>
            </a:solidFill>
          </p:spPr>
          <p:txBody>
            <a:bodyPr/>
            <a:lstStyle/>
            <a:p>
              <a:endParaRPr lang="en-US"/>
            </a:p>
          </p:txBody>
        </p:sp>
        <p:sp>
          <p:nvSpPr>
            <p:cNvPr id="20" name="TextBox 20"/>
            <p:cNvSpPr txBox="1"/>
            <p:nvPr/>
          </p:nvSpPr>
          <p:spPr>
            <a:xfrm>
              <a:off x="0" y="-38100"/>
              <a:ext cx="1937488" cy="757409"/>
            </a:xfrm>
            <a:prstGeom prst="rect">
              <a:avLst/>
            </a:prstGeom>
          </p:spPr>
          <p:txBody>
            <a:bodyPr lIns="50800" tIns="50800" rIns="50800" bIns="50800" rtlCol="0" anchor="ctr"/>
            <a:lstStyle/>
            <a:p>
              <a:pPr algn="ctr">
                <a:lnSpc>
                  <a:spcPts val="2520"/>
                </a:lnSpc>
              </a:pPr>
              <a:endParaRPr/>
            </a:p>
          </p:txBody>
        </p:sp>
      </p:grpSp>
      <p:sp>
        <p:nvSpPr>
          <p:cNvPr id="21" name="TextBox 21"/>
          <p:cNvSpPr txBox="1"/>
          <p:nvPr/>
        </p:nvSpPr>
        <p:spPr>
          <a:xfrm>
            <a:off x="1822810" y="5568126"/>
            <a:ext cx="3887525"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Preventative Maintenance</a:t>
            </a:r>
          </a:p>
        </p:txBody>
      </p:sp>
      <p:sp>
        <p:nvSpPr>
          <p:cNvPr id="22" name="TextBox 22"/>
          <p:cNvSpPr txBox="1"/>
          <p:nvPr/>
        </p:nvSpPr>
        <p:spPr>
          <a:xfrm>
            <a:off x="12871728" y="5568126"/>
            <a:ext cx="3502784"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Library Image</a:t>
            </a:r>
          </a:p>
        </p:txBody>
      </p:sp>
      <p:sp>
        <p:nvSpPr>
          <p:cNvPr id="23" name="TextBox 23"/>
          <p:cNvSpPr txBox="1"/>
          <p:nvPr/>
        </p:nvSpPr>
        <p:spPr bwMode="white">
          <a:xfrm>
            <a:off x="7422229" y="5568126"/>
            <a:ext cx="3443541" cy="422275"/>
          </a:xfrm>
          <a:prstGeom prst="rect">
            <a:avLst/>
          </a:prstGeom>
        </p:spPr>
        <p:txBody>
          <a:bodyPr lIns="0" tIns="0" rIns="0" bIns="0" rtlCol="0" anchor="t">
            <a:spAutoFit/>
          </a:bodyPr>
          <a:lstStyle/>
          <a:p>
            <a:pPr algn="ctr">
              <a:lnSpc>
                <a:spcPts val="3499"/>
              </a:lnSpc>
            </a:pPr>
            <a:r>
              <a:rPr lang="en-US" sz="2499" dirty="0">
                <a:solidFill>
                  <a:srgbClr val="FFFBF5"/>
                </a:solidFill>
                <a:latin typeface="TT Interphases"/>
                <a:ea typeface="TT Interphases"/>
                <a:cs typeface="TT Interphases"/>
                <a:sym typeface="TT Interphases"/>
              </a:rPr>
              <a:t>Safety Issues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4554220"/>
            <a:ext cx="15502439" cy="137858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Policy Development</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8196943" y="9757727"/>
            <a:ext cx="12852355" cy="1426353"/>
            <a:chOff x="0" y="0"/>
            <a:chExt cx="4291868" cy="476311"/>
          </a:xfrm>
        </p:grpSpPr>
        <p:sp>
          <p:nvSpPr>
            <p:cNvPr id="6" name="Freeform 6">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7" name="TextBox 7"/>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rot="-10800000">
            <a:off x="4111775" y="-1172993"/>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rot="-10800000">
            <a:off x="-3130138" y="-817672"/>
            <a:ext cx="12852355" cy="1426353"/>
            <a:chOff x="0" y="0"/>
            <a:chExt cx="4291868" cy="476311"/>
          </a:xfrm>
        </p:grpSpPr>
        <p:sp>
          <p:nvSpPr>
            <p:cNvPr id="12" name="Freeform 12">
              <a:extLst>
                <a:ext uri="{C183D7F6-B498-43B3-948B-1728B52AA6E4}">
                  <adec:decorative xmlns:adec="http://schemas.microsoft.com/office/drawing/2017/decorative" val="1"/>
                </a:ext>
              </a:extLst>
            </p:cNvPr>
            <p:cNvSpPr/>
            <p:nvPr/>
          </p:nvSpPr>
          <p:spPr>
            <a:xfrm>
              <a:off x="0" y="0"/>
              <a:ext cx="4291868" cy="476311"/>
            </a:xfrm>
            <a:custGeom>
              <a:avLst/>
              <a:gdLst/>
              <a:ahLst/>
              <a:cxnLst/>
              <a:rect l="l" t="t" r="r" b="b"/>
              <a:pathLst>
                <a:path w="4291868" h="476311">
                  <a:moveTo>
                    <a:pt x="60237" y="0"/>
                  </a:moveTo>
                  <a:lnTo>
                    <a:pt x="4231630" y="0"/>
                  </a:lnTo>
                  <a:cubicBezTo>
                    <a:pt x="4264899" y="0"/>
                    <a:pt x="4291868" y="26969"/>
                    <a:pt x="4291868" y="60237"/>
                  </a:cubicBezTo>
                  <a:lnTo>
                    <a:pt x="4291868" y="416074"/>
                  </a:lnTo>
                  <a:cubicBezTo>
                    <a:pt x="4291868" y="432050"/>
                    <a:pt x="4285521" y="447371"/>
                    <a:pt x="4274225" y="458668"/>
                  </a:cubicBezTo>
                  <a:cubicBezTo>
                    <a:pt x="4262928" y="469965"/>
                    <a:pt x="4247607" y="476311"/>
                    <a:pt x="4231630" y="476311"/>
                  </a:cubicBezTo>
                  <a:lnTo>
                    <a:pt x="60237" y="476311"/>
                  </a:lnTo>
                  <a:cubicBezTo>
                    <a:pt x="44261" y="476311"/>
                    <a:pt x="28940" y="469965"/>
                    <a:pt x="17643" y="458668"/>
                  </a:cubicBezTo>
                  <a:cubicBezTo>
                    <a:pt x="6346" y="447371"/>
                    <a:pt x="0" y="432050"/>
                    <a:pt x="0" y="416074"/>
                  </a:cubicBezTo>
                  <a:lnTo>
                    <a:pt x="0" y="60237"/>
                  </a:lnTo>
                  <a:cubicBezTo>
                    <a:pt x="0" y="44261"/>
                    <a:pt x="6346" y="28940"/>
                    <a:pt x="17643" y="17643"/>
                  </a:cubicBezTo>
                  <a:cubicBezTo>
                    <a:pt x="28940" y="6346"/>
                    <a:pt x="44261" y="0"/>
                    <a:pt x="60237" y="0"/>
                  </a:cubicBezTo>
                  <a:close/>
                </a:path>
              </a:pathLst>
            </a:custGeom>
            <a:solidFill>
              <a:srgbClr val="02285B"/>
            </a:solidFill>
          </p:spPr>
          <p:txBody>
            <a:bodyPr/>
            <a:lstStyle/>
            <a:p>
              <a:endParaRPr lang="en-US"/>
            </a:p>
          </p:txBody>
        </p:sp>
        <p:sp>
          <p:nvSpPr>
            <p:cNvPr id="13" name="TextBox 13"/>
            <p:cNvSpPr txBox="1"/>
            <p:nvPr/>
          </p:nvSpPr>
          <p:spPr>
            <a:xfrm>
              <a:off x="0" y="-38100"/>
              <a:ext cx="4291868" cy="514411"/>
            </a:xfrm>
            <a:prstGeom prst="rect">
              <a:avLst/>
            </a:prstGeom>
          </p:spPr>
          <p:txBody>
            <a:bodyPr lIns="50800" tIns="50800" rIns="50800" bIns="50800" rtlCol="0" anchor="ctr"/>
            <a:lstStyle/>
            <a:p>
              <a:pPr algn="ctr">
                <a:lnSpc>
                  <a:spcPts val="2520"/>
                </a:lnSpc>
              </a:pPr>
              <a:endParaRPr/>
            </a:p>
          </p:txBody>
        </p:sp>
      </p:grpSp>
      <p:sp>
        <p:nvSpPr>
          <p:cNvPr id="14" name="TextBox 14"/>
          <p:cNvSpPr txBox="1"/>
          <p:nvPr/>
        </p:nvSpPr>
        <p:spPr>
          <a:xfrm>
            <a:off x="2627750" y="2078513"/>
            <a:ext cx="13032501" cy="1069976"/>
          </a:xfrm>
          <a:prstGeom prst="rect">
            <a:avLst/>
          </a:prstGeom>
        </p:spPr>
        <p:txBody>
          <a:bodyPr lIns="0" tIns="0" rIns="0" bIns="0" rtlCol="0" anchor="t">
            <a:spAutoFit/>
          </a:bodyPr>
          <a:lstStyle/>
          <a:p>
            <a:pPr algn="ctr">
              <a:lnSpc>
                <a:spcPts val="8000"/>
              </a:lnSpc>
            </a:pPr>
            <a:r>
              <a:rPr lang="en-US" sz="8000" b="1">
                <a:solidFill>
                  <a:srgbClr val="02285B"/>
                </a:solidFill>
                <a:latin typeface="DM Sans Bold"/>
                <a:ea typeface="DM Sans Bold"/>
                <a:cs typeface="DM Sans Bold"/>
                <a:sym typeface="DM Sans Bold"/>
              </a:rPr>
              <a:t>Policy Development</a:t>
            </a:r>
          </a:p>
        </p:txBody>
      </p:sp>
      <p:grpSp>
        <p:nvGrpSpPr>
          <p:cNvPr id="15" name="Group 15"/>
          <p:cNvGrpSpPr/>
          <p:nvPr/>
        </p:nvGrpSpPr>
        <p:grpSpPr>
          <a:xfrm>
            <a:off x="2573883" y="4520564"/>
            <a:ext cx="13140235" cy="981275"/>
            <a:chOff x="0" y="0"/>
            <a:chExt cx="4580474" cy="342057"/>
          </a:xfrm>
        </p:grpSpPr>
        <p:sp>
          <p:nvSpPr>
            <p:cNvPr id="16" name="Freeform 16">
              <a:extLst>
                <a:ext uri="{C183D7F6-B498-43B3-948B-1728B52AA6E4}">
                  <adec:decorative xmlns:adec="http://schemas.microsoft.com/office/drawing/2017/decorative" val="1"/>
                </a:ext>
              </a:extLst>
            </p:cNvPr>
            <p:cNvSpPr/>
            <p:nvPr/>
          </p:nvSpPr>
          <p:spPr>
            <a:xfrm>
              <a:off x="0" y="0"/>
              <a:ext cx="4580474" cy="342057"/>
            </a:xfrm>
            <a:custGeom>
              <a:avLst/>
              <a:gdLst/>
              <a:ahLst/>
              <a:cxnLst/>
              <a:rect l="l" t="t" r="r" b="b"/>
              <a:pathLst>
                <a:path w="4580474" h="342057">
                  <a:moveTo>
                    <a:pt x="29459" y="0"/>
                  </a:moveTo>
                  <a:lnTo>
                    <a:pt x="4551015" y="0"/>
                  </a:lnTo>
                  <a:cubicBezTo>
                    <a:pt x="4558828" y="0"/>
                    <a:pt x="4566321" y="3104"/>
                    <a:pt x="4571846" y="8628"/>
                  </a:cubicBezTo>
                  <a:cubicBezTo>
                    <a:pt x="4577370" y="14153"/>
                    <a:pt x="4580474" y="21646"/>
                    <a:pt x="4580474" y="29459"/>
                  </a:cubicBezTo>
                  <a:lnTo>
                    <a:pt x="4580474" y="312598"/>
                  </a:lnTo>
                  <a:cubicBezTo>
                    <a:pt x="4580474" y="328868"/>
                    <a:pt x="4567285" y="342057"/>
                    <a:pt x="4551015" y="342057"/>
                  </a:cubicBezTo>
                  <a:lnTo>
                    <a:pt x="29459" y="342057"/>
                  </a:lnTo>
                  <a:cubicBezTo>
                    <a:pt x="21646" y="342057"/>
                    <a:pt x="14153" y="338953"/>
                    <a:pt x="8628" y="333429"/>
                  </a:cubicBezTo>
                  <a:cubicBezTo>
                    <a:pt x="3104" y="327904"/>
                    <a:pt x="0" y="320411"/>
                    <a:pt x="0" y="312598"/>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17" name="TextBox 17"/>
            <p:cNvSpPr txBox="1"/>
            <p:nvPr/>
          </p:nvSpPr>
          <p:spPr>
            <a:xfrm>
              <a:off x="0" y="-38100"/>
              <a:ext cx="4580474" cy="380157"/>
            </a:xfrm>
            <a:prstGeom prst="rect">
              <a:avLst/>
            </a:prstGeom>
          </p:spPr>
          <p:txBody>
            <a:bodyPr lIns="50800" tIns="50800" rIns="50800" bIns="50800" rtlCol="0" anchor="ctr"/>
            <a:lstStyle/>
            <a:p>
              <a:pPr algn="ctr">
                <a:lnSpc>
                  <a:spcPts val="2520"/>
                </a:lnSpc>
              </a:pPr>
              <a:endParaRPr/>
            </a:p>
          </p:txBody>
        </p:sp>
      </p:grpSp>
      <p:grpSp>
        <p:nvGrpSpPr>
          <p:cNvPr id="18" name="Group 18"/>
          <p:cNvGrpSpPr/>
          <p:nvPr/>
        </p:nvGrpSpPr>
        <p:grpSpPr>
          <a:xfrm>
            <a:off x="2573883" y="6524190"/>
            <a:ext cx="13140235" cy="2559961"/>
            <a:chOff x="0" y="0"/>
            <a:chExt cx="4580474" cy="892361"/>
          </a:xfrm>
        </p:grpSpPr>
        <p:sp>
          <p:nvSpPr>
            <p:cNvPr id="19" name="Freeform 19">
              <a:extLst>
                <a:ext uri="{C183D7F6-B498-43B3-948B-1728B52AA6E4}">
                  <adec:decorative xmlns:adec="http://schemas.microsoft.com/office/drawing/2017/decorative" val="1"/>
                </a:ext>
              </a:extLst>
            </p:cNvPr>
            <p:cNvSpPr/>
            <p:nvPr/>
          </p:nvSpPr>
          <p:spPr>
            <a:xfrm>
              <a:off x="0" y="0"/>
              <a:ext cx="4580474" cy="892361"/>
            </a:xfrm>
            <a:custGeom>
              <a:avLst/>
              <a:gdLst/>
              <a:ahLst/>
              <a:cxnLst/>
              <a:rect l="l" t="t" r="r" b="b"/>
              <a:pathLst>
                <a:path w="4580474" h="892361">
                  <a:moveTo>
                    <a:pt x="29459" y="0"/>
                  </a:moveTo>
                  <a:lnTo>
                    <a:pt x="4551015" y="0"/>
                  </a:lnTo>
                  <a:cubicBezTo>
                    <a:pt x="4558828" y="0"/>
                    <a:pt x="4566321" y="3104"/>
                    <a:pt x="4571846" y="8628"/>
                  </a:cubicBezTo>
                  <a:cubicBezTo>
                    <a:pt x="4577370" y="14153"/>
                    <a:pt x="4580474" y="21646"/>
                    <a:pt x="4580474" y="29459"/>
                  </a:cubicBezTo>
                  <a:lnTo>
                    <a:pt x="4580474" y="862902"/>
                  </a:lnTo>
                  <a:cubicBezTo>
                    <a:pt x="4580474" y="870715"/>
                    <a:pt x="4577370" y="878208"/>
                    <a:pt x="4571846" y="883733"/>
                  </a:cubicBezTo>
                  <a:cubicBezTo>
                    <a:pt x="4566321" y="889258"/>
                    <a:pt x="4558828" y="892361"/>
                    <a:pt x="4551015" y="892361"/>
                  </a:cubicBezTo>
                  <a:lnTo>
                    <a:pt x="29459" y="892361"/>
                  </a:lnTo>
                  <a:cubicBezTo>
                    <a:pt x="21646" y="892361"/>
                    <a:pt x="14153" y="889258"/>
                    <a:pt x="8628" y="883733"/>
                  </a:cubicBezTo>
                  <a:cubicBezTo>
                    <a:pt x="3104" y="878208"/>
                    <a:pt x="0" y="870715"/>
                    <a:pt x="0" y="862902"/>
                  </a:cubicBezTo>
                  <a:lnTo>
                    <a:pt x="0" y="29459"/>
                  </a:lnTo>
                  <a:cubicBezTo>
                    <a:pt x="0" y="21646"/>
                    <a:pt x="3104" y="14153"/>
                    <a:pt x="8628" y="8628"/>
                  </a:cubicBezTo>
                  <a:cubicBezTo>
                    <a:pt x="14153" y="3104"/>
                    <a:pt x="21646" y="0"/>
                    <a:pt x="29459" y="0"/>
                  </a:cubicBezTo>
                  <a:close/>
                </a:path>
              </a:pathLst>
            </a:custGeom>
            <a:solidFill>
              <a:srgbClr val="F6EEE1"/>
            </a:solidFill>
          </p:spPr>
          <p:txBody>
            <a:bodyPr/>
            <a:lstStyle/>
            <a:p>
              <a:endParaRPr lang="en-US"/>
            </a:p>
          </p:txBody>
        </p:sp>
        <p:sp>
          <p:nvSpPr>
            <p:cNvPr id="20" name="TextBox 20"/>
            <p:cNvSpPr txBox="1"/>
            <p:nvPr/>
          </p:nvSpPr>
          <p:spPr>
            <a:xfrm>
              <a:off x="0" y="-38100"/>
              <a:ext cx="4580474" cy="930461"/>
            </a:xfrm>
            <a:prstGeom prst="rect">
              <a:avLst/>
            </a:prstGeom>
          </p:spPr>
          <p:txBody>
            <a:bodyPr lIns="50800" tIns="50800" rIns="50800" bIns="50800" rtlCol="0" anchor="ctr"/>
            <a:lstStyle/>
            <a:p>
              <a:pPr algn="ctr">
                <a:lnSpc>
                  <a:spcPts val="2520"/>
                </a:lnSpc>
              </a:pPr>
              <a:endParaRPr/>
            </a:p>
          </p:txBody>
        </p:sp>
      </p:grpSp>
      <p:sp>
        <p:nvSpPr>
          <p:cNvPr id="21" name="TextBox 21"/>
          <p:cNvSpPr txBox="1"/>
          <p:nvPr/>
        </p:nvSpPr>
        <p:spPr>
          <a:xfrm>
            <a:off x="3191999" y="4776252"/>
            <a:ext cx="11904002"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Board discusses, reviews/revises, and approves policies on a regular basis</a:t>
            </a:r>
          </a:p>
        </p:txBody>
      </p:sp>
      <p:sp>
        <p:nvSpPr>
          <p:cNvPr id="22" name="TextBox 22"/>
          <p:cNvSpPr txBox="1"/>
          <p:nvPr/>
        </p:nvSpPr>
        <p:spPr>
          <a:xfrm>
            <a:off x="3513689" y="5778065"/>
            <a:ext cx="12074156"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Policies need to be reasonable and legal</a:t>
            </a:r>
          </a:p>
        </p:txBody>
      </p:sp>
      <p:sp>
        <p:nvSpPr>
          <p:cNvPr id="23" name="TextBox 23"/>
          <p:cNvSpPr txBox="1"/>
          <p:nvPr/>
        </p:nvSpPr>
        <p:spPr>
          <a:xfrm>
            <a:off x="3715327" y="6743369"/>
            <a:ext cx="11670881" cy="1988614"/>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Here are four tests of a legally defensible policy:</a:t>
            </a:r>
          </a:p>
          <a:p>
            <a:pPr algn="ctr">
              <a:lnSpc>
                <a:spcPts val="1120"/>
              </a:lnSpc>
            </a:pPr>
            <a:endParaRPr lang="en-US" sz="2499">
              <a:solidFill>
                <a:srgbClr val="121212"/>
              </a:solidFill>
              <a:latin typeface="TT Interphases"/>
              <a:ea typeface="TT Interphases"/>
              <a:cs typeface="TT Interphases"/>
              <a:sym typeface="TT Interphases"/>
            </a:endParaRPr>
          </a:p>
          <a:p>
            <a:pPr algn="l">
              <a:lnSpc>
                <a:spcPts val="2800"/>
              </a:lnSpc>
            </a:pPr>
            <a:r>
              <a:rPr lang="en-US" sz="2000">
                <a:solidFill>
                  <a:srgbClr val="121212"/>
                </a:solidFill>
                <a:latin typeface="TT Interphases"/>
                <a:ea typeface="TT Interphases"/>
                <a:cs typeface="TT Interphases"/>
                <a:sym typeface="TT Interphases"/>
              </a:rPr>
              <a:t>Test #1 - Policies must comply with current statutes and case law</a:t>
            </a:r>
          </a:p>
          <a:p>
            <a:pPr algn="l">
              <a:lnSpc>
                <a:spcPts val="2800"/>
              </a:lnSpc>
            </a:pPr>
            <a:r>
              <a:rPr lang="en-US" sz="2000">
                <a:solidFill>
                  <a:srgbClr val="121212"/>
                </a:solidFill>
                <a:latin typeface="TT Interphases"/>
                <a:ea typeface="TT Interphases"/>
                <a:cs typeface="TT Interphases"/>
                <a:sym typeface="TT Interphases"/>
              </a:rPr>
              <a:t>Test #2 - Policies must be reasonable (and all penalities must be reasonable)</a:t>
            </a:r>
          </a:p>
          <a:p>
            <a:pPr algn="l">
              <a:lnSpc>
                <a:spcPts val="2800"/>
              </a:lnSpc>
            </a:pPr>
            <a:r>
              <a:rPr lang="en-US" sz="2000">
                <a:solidFill>
                  <a:srgbClr val="121212"/>
                </a:solidFill>
                <a:latin typeface="TT Interphases"/>
                <a:ea typeface="TT Interphases"/>
                <a:cs typeface="TT Interphases"/>
                <a:sym typeface="TT Interphases"/>
              </a:rPr>
              <a:t>Test #3 - Policies must be clear, not ambiguous or vague</a:t>
            </a:r>
          </a:p>
          <a:p>
            <a:pPr algn="l">
              <a:lnSpc>
                <a:spcPts val="2800"/>
              </a:lnSpc>
            </a:pPr>
            <a:r>
              <a:rPr lang="en-US" sz="2000">
                <a:solidFill>
                  <a:srgbClr val="121212"/>
                </a:solidFill>
                <a:latin typeface="TT Interphases"/>
                <a:ea typeface="TT Interphases"/>
                <a:cs typeface="TT Interphases"/>
                <a:sym typeface="TT Interphases"/>
              </a:rPr>
              <a:t>Test #4 - Policies must be applies without discrimination</a:t>
            </a:r>
          </a:p>
        </p:txBody>
      </p:sp>
      <p:sp>
        <p:nvSpPr>
          <p:cNvPr id="24" name="TextBox 24"/>
          <p:cNvSpPr txBox="1"/>
          <p:nvPr/>
        </p:nvSpPr>
        <p:spPr>
          <a:xfrm>
            <a:off x="3513689" y="3774439"/>
            <a:ext cx="12074156"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Director (and staff) develops recommended policies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4554220"/>
            <a:ext cx="15502439" cy="137858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Library Planning</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668966" y="1842301"/>
            <a:ext cx="547893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Planning</a:t>
            </a:r>
          </a:p>
        </p:txBody>
      </p:sp>
      <p:grpSp>
        <p:nvGrpSpPr>
          <p:cNvPr id="3" name="Group 3"/>
          <p:cNvGrpSpPr/>
          <p:nvPr/>
        </p:nvGrpSpPr>
        <p:grpSpPr>
          <a:xfrm>
            <a:off x="-921281" y="9757727"/>
            <a:ext cx="14728666" cy="1781674"/>
            <a:chOff x="0" y="0"/>
            <a:chExt cx="5134176" cy="621063"/>
          </a:xfrm>
        </p:grpSpPr>
        <p:sp>
          <p:nvSpPr>
            <p:cNvPr id="4" name="Freeform 4">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9315450" y="9757727"/>
            <a:ext cx="11733848" cy="1426353"/>
            <a:chOff x="0" y="0"/>
            <a:chExt cx="3918358" cy="476311"/>
          </a:xfrm>
        </p:grpSpPr>
        <p:sp>
          <p:nvSpPr>
            <p:cNvPr id="7" name="Freeform 7">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8156116" y="2264380"/>
            <a:ext cx="8688480" cy="2627862"/>
            <a:chOff x="0" y="0"/>
            <a:chExt cx="3028664" cy="916030"/>
          </a:xfrm>
        </p:grpSpPr>
        <p:sp>
          <p:nvSpPr>
            <p:cNvPr id="10" name="Freeform 10">
              <a:extLst>
                <a:ext uri="{C183D7F6-B498-43B3-948B-1728B52AA6E4}">
                  <adec:decorative xmlns:adec="http://schemas.microsoft.com/office/drawing/2017/decorative" val="1"/>
                </a:ext>
              </a:extLst>
            </p:cNvPr>
            <p:cNvSpPr/>
            <p:nvPr/>
          </p:nvSpPr>
          <p:spPr>
            <a:xfrm>
              <a:off x="0" y="0"/>
              <a:ext cx="3028664" cy="916031"/>
            </a:xfrm>
            <a:custGeom>
              <a:avLst/>
              <a:gdLst/>
              <a:ahLst/>
              <a:cxnLst/>
              <a:rect l="l" t="t" r="r" b="b"/>
              <a:pathLst>
                <a:path w="3028664" h="916031">
                  <a:moveTo>
                    <a:pt x="40098" y="0"/>
                  </a:moveTo>
                  <a:lnTo>
                    <a:pt x="2988566" y="0"/>
                  </a:lnTo>
                  <a:cubicBezTo>
                    <a:pt x="2999201" y="0"/>
                    <a:pt x="3009400" y="4225"/>
                    <a:pt x="3016920" y="11744"/>
                  </a:cubicBezTo>
                  <a:cubicBezTo>
                    <a:pt x="3024439" y="19264"/>
                    <a:pt x="3028664" y="29463"/>
                    <a:pt x="3028664" y="40098"/>
                  </a:cubicBezTo>
                  <a:lnTo>
                    <a:pt x="3028664" y="875933"/>
                  </a:lnTo>
                  <a:cubicBezTo>
                    <a:pt x="3028664" y="886567"/>
                    <a:pt x="3024439" y="896766"/>
                    <a:pt x="3016920" y="904286"/>
                  </a:cubicBezTo>
                  <a:cubicBezTo>
                    <a:pt x="3009400" y="911806"/>
                    <a:pt x="2999201" y="916031"/>
                    <a:pt x="2988566" y="916031"/>
                  </a:cubicBezTo>
                  <a:lnTo>
                    <a:pt x="40098" y="916031"/>
                  </a:lnTo>
                  <a:cubicBezTo>
                    <a:pt x="29463" y="916031"/>
                    <a:pt x="19264" y="911806"/>
                    <a:pt x="11744" y="904286"/>
                  </a:cubicBezTo>
                  <a:cubicBezTo>
                    <a:pt x="4225" y="896766"/>
                    <a:pt x="0" y="886567"/>
                    <a:pt x="0" y="875933"/>
                  </a:cubicBezTo>
                  <a:lnTo>
                    <a:pt x="0" y="40098"/>
                  </a:lnTo>
                  <a:cubicBezTo>
                    <a:pt x="0" y="29463"/>
                    <a:pt x="4225" y="19264"/>
                    <a:pt x="11744" y="11744"/>
                  </a:cubicBezTo>
                  <a:cubicBezTo>
                    <a:pt x="19264" y="4225"/>
                    <a:pt x="29463" y="0"/>
                    <a:pt x="40098" y="0"/>
                  </a:cubicBezTo>
                  <a:close/>
                </a:path>
              </a:pathLst>
            </a:custGeom>
            <a:solidFill>
              <a:srgbClr val="F6EEE1"/>
            </a:solidFill>
          </p:spPr>
          <p:txBody>
            <a:bodyPr/>
            <a:lstStyle/>
            <a:p>
              <a:endParaRPr lang="en-US"/>
            </a:p>
          </p:txBody>
        </p:sp>
        <p:sp>
          <p:nvSpPr>
            <p:cNvPr id="11" name="TextBox 11"/>
            <p:cNvSpPr txBox="1"/>
            <p:nvPr/>
          </p:nvSpPr>
          <p:spPr>
            <a:xfrm>
              <a:off x="0" y="-38100"/>
              <a:ext cx="3028664" cy="954130"/>
            </a:xfrm>
            <a:prstGeom prst="rect">
              <a:avLst/>
            </a:prstGeom>
          </p:spPr>
          <p:txBody>
            <a:bodyPr lIns="50800" tIns="50800" rIns="50800" bIns="50800" rtlCol="0" anchor="ctr"/>
            <a:lstStyle/>
            <a:p>
              <a:pPr algn="ctr">
                <a:lnSpc>
                  <a:spcPts val="2520"/>
                </a:lnSpc>
              </a:pPr>
              <a:endParaRPr/>
            </a:p>
          </p:txBody>
        </p:sp>
      </p:grpSp>
      <p:sp>
        <p:nvSpPr>
          <p:cNvPr id="12" name="TextBox 12"/>
          <p:cNvSpPr txBox="1"/>
          <p:nvPr/>
        </p:nvSpPr>
        <p:spPr>
          <a:xfrm>
            <a:off x="8640431" y="2950909"/>
            <a:ext cx="7818902" cy="1298575"/>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121212"/>
                </a:solidFill>
                <a:latin typeface="TT Interphases"/>
                <a:ea typeface="TT Interphases"/>
                <a:cs typeface="TT Interphases"/>
                <a:sym typeface="TT Interphases"/>
              </a:rPr>
              <a:t>Staffing</a:t>
            </a:r>
          </a:p>
          <a:p>
            <a:pPr marL="539749" lvl="1" indent="-269875" algn="just">
              <a:lnSpc>
                <a:spcPts val="3499"/>
              </a:lnSpc>
              <a:buFont typeface="Arial"/>
              <a:buChar char="•"/>
            </a:pPr>
            <a:r>
              <a:rPr lang="en-US" sz="2499">
                <a:solidFill>
                  <a:srgbClr val="121212"/>
                </a:solidFill>
                <a:latin typeface="TT Interphases"/>
                <a:ea typeface="TT Interphases"/>
                <a:cs typeface="TT Interphases"/>
                <a:sym typeface="TT Interphases"/>
              </a:rPr>
              <a:t>Programming</a:t>
            </a:r>
          </a:p>
          <a:p>
            <a:pPr marL="539749" lvl="1" indent="-269875" algn="just">
              <a:lnSpc>
                <a:spcPts val="3499"/>
              </a:lnSpc>
              <a:buFont typeface="Arial"/>
              <a:buChar char="•"/>
            </a:pPr>
            <a:r>
              <a:rPr lang="en-US" sz="2499">
                <a:solidFill>
                  <a:srgbClr val="121212"/>
                </a:solidFill>
                <a:latin typeface="TT Interphases"/>
                <a:ea typeface="TT Interphases"/>
                <a:cs typeface="TT Interphases"/>
                <a:sym typeface="TT Interphases"/>
              </a:rPr>
              <a:t>Collection</a:t>
            </a:r>
          </a:p>
        </p:txBody>
      </p:sp>
      <p:grpSp>
        <p:nvGrpSpPr>
          <p:cNvPr id="13" name="Group 13"/>
          <p:cNvGrpSpPr/>
          <p:nvPr/>
        </p:nvGrpSpPr>
        <p:grpSpPr>
          <a:xfrm>
            <a:off x="8156116" y="5845314"/>
            <a:ext cx="8688480" cy="2928258"/>
            <a:chOff x="0" y="0"/>
            <a:chExt cx="3028664" cy="1020743"/>
          </a:xfrm>
        </p:grpSpPr>
        <p:sp>
          <p:nvSpPr>
            <p:cNvPr id="14" name="Freeform 14">
              <a:extLst>
                <a:ext uri="{C183D7F6-B498-43B3-948B-1728B52AA6E4}">
                  <adec:decorative xmlns:adec="http://schemas.microsoft.com/office/drawing/2017/decorative" val="1"/>
                </a:ext>
              </a:extLst>
            </p:cNvPr>
            <p:cNvSpPr/>
            <p:nvPr/>
          </p:nvSpPr>
          <p:spPr>
            <a:xfrm>
              <a:off x="0" y="0"/>
              <a:ext cx="3028664" cy="1020743"/>
            </a:xfrm>
            <a:custGeom>
              <a:avLst/>
              <a:gdLst/>
              <a:ahLst/>
              <a:cxnLst/>
              <a:rect l="l" t="t" r="r" b="b"/>
              <a:pathLst>
                <a:path w="3028664" h="1020743">
                  <a:moveTo>
                    <a:pt x="40098" y="0"/>
                  </a:moveTo>
                  <a:lnTo>
                    <a:pt x="2988566" y="0"/>
                  </a:lnTo>
                  <a:cubicBezTo>
                    <a:pt x="2999201" y="0"/>
                    <a:pt x="3009400" y="4225"/>
                    <a:pt x="3016920" y="11744"/>
                  </a:cubicBezTo>
                  <a:cubicBezTo>
                    <a:pt x="3024439" y="19264"/>
                    <a:pt x="3028664" y="29463"/>
                    <a:pt x="3028664" y="40098"/>
                  </a:cubicBezTo>
                  <a:lnTo>
                    <a:pt x="3028664" y="980646"/>
                  </a:lnTo>
                  <a:cubicBezTo>
                    <a:pt x="3028664" y="991280"/>
                    <a:pt x="3024439" y="1001479"/>
                    <a:pt x="3016920" y="1008999"/>
                  </a:cubicBezTo>
                  <a:cubicBezTo>
                    <a:pt x="3009400" y="1016519"/>
                    <a:pt x="2999201" y="1020743"/>
                    <a:pt x="2988566" y="1020743"/>
                  </a:cubicBezTo>
                  <a:lnTo>
                    <a:pt x="40098" y="1020743"/>
                  </a:lnTo>
                  <a:cubicBezTo>
                    <a:pt x="29463" y="1020743"/>
                    <a:pt x="19264" y="1016519"/>
                    <a:pt x="11744" y="1008999"/>
                  </a:cubicBezTo>
                  <a:cubicBezTo>
                    <a:pt x="4225" y="1001479"/>
                    <a:pt x="0" y="991280"/>
                    <a:pt x="0" y="980646"/>
                  </a:cubicBezTo>
                  <a:lnTo>
                    <a:pt x="0" y="40098"/>
                  </a:lnTo>
                  <a:cubicBezTo>
                    <a:pt x="0" y="29463"/>
                    <a:pt x="4225" y="19264"/>
                    <a:pt x="11744" y="11744"/>
                  </a:cubicBezTo>
                  <a:cubicBezTo>
                    <a:pt x="19264" y="4225"/>
                    <a:pt x="29463" y="0"/>
                    <a:pt x="40098" y="0"/>
                  </a:cubicBezTo>
                  <a:close/>
                </a:path>
              </a:pathLst>
            </a:custGeom>
            <a:solidFill>
              <a:srgbClr val="F6EEE1"/>
            </a:solidFill>
          </p:spPr>
          <p:txBody>
            <a:bodyPr/>
            <a:lstStyle/>
            <a:p>
              <a:endParaRPr lang="en-US"/>
            </a:p>
          </p:txBody>
        </p:sp>
        <p:sp>
          <p:nvSpPr>
            <p:cNvPr id="15" name="TextBox 15"/>
            <p:cNvSpPr txBox="1"/>
            <p:nvPr/>
          </p:nvSpPr>
          <p:spPr>
            <a:xfrm>
              <a:off x="0" y="-38100"/>
              <a:ext cx="3028664" cy="1058843"/>
            </a:xfrm>
            <a:prstGeom prst="rect">
              <a:avLst/>
            </a:prstGeom>
          </p:spPr>
          <p:txBody>
            <a:bodyPr lIns="50800" tIns="50800" rIns="50800" bIns="50800" rtlCol="0" anchor="ctr"/>
            <a:lstStyle/>
            <a:p>
              <a:pPr algn="ctr">
                <a:lnSpc>
                  <a:spcPts val="2520"/>
                </a:lnSpc>
              </a:pPr>
              <a:endParaRPr/>
            </a:p>
          </p:txBody>
        </p:sp>
      </p:grpSp>
      <p:sp>
        <p:nvSpPr>
          <p:cNvPr id="16" name="TextBox 16"/>
          <p:cNvSpPr txBox="1"/>
          <p:nvPr/>
        </p:nvSpPr>
        <p:spPr>
          <a:xfrm>
            <a:off x="8640431" y="6465011"/>
            <a:ext cx="7818902" cy="1736725"/>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121212"/>
                </a:solidFill>
                <a:latin typeface="TT Interphases"/>
                <a:ea typeface="TT Interphases"/>
                <a:cs typeface="TT Interphases"/>
                <a:sym typeface="TT Interphases"/>
              </a:rPr>
              <a:t>Where are we?</a:t>
            </a:r>
          </a:p>
          <a:p>
            <a:pPr marL="539749" lvl="1" indent="-269875" algn="just">
              <a:lnSpc>
                <a:spcPts val="3499"/>
              </a:lnSpc>
              <a:buFont typeface="Arial"/>
              <a:buChar char="•"/>
            </a:pPr>
            <a:r>
              <a:rPr lang="en-US" sz="2499">
                <a:solidFill>
                  <a:srgbClr val="121212"/>
                </a:solidFill>
                <a:latin typeface="TT Interphases"/>
                <a:ea typeface="TT Interphases"/>
                <a:cs typeface="TT Interphases"/>
                <a:sym typeface="TT Interphases"/>
              </a:rPr>
              <a:t>Where do we want to go?</a:t>
            </a:r>
          </a:p>
          <a:p>
            <a:pPr marL="539749" lvl="1" indent="-269875" algn="just">
              <a:lnSpc>
                <a:spcPts val="3499"/>
              </a:lnSpc>
              <a:buFont typeface="Arial"/>
              <a:buChar char="•"/>
            </a:pPr>
            <a:r>
              <a:rPr lang="en-US" sz="2499">
                <a:solidFill>
                  <a:srgbClr val="121212"/>
                </a:solidFill>
                <a:latin typeface="TT Interphases"/>
                <a:ea typeface="TT Interphases"/>
                <a:cs typeface="TT Interphases"/>
                <a:sym typeface="TT Interphases"/>
              </a:rPr>
              <a:t>How do we get there?</a:t>
            </a:r>
          </a:p>
          <a:p>
            <a:pPr marL="539749" lvl="1" indent="-269875" algn="just">
              <a:lnSpc>
                <a:spcPts val="3499"/>
              </a:lnSpc>
              <a:buFont typeface="Arial"/>
              <a:buChar char="•"/>
            </a:pPr>
            <a:r>
              <a:rPr lang="en-US" sz="2499">
                <a:solidFill>
                  <a:srgbClr val="121212"/>
                </a:solidFill>
                <a:latin typeface="TT Interphases"/>
                <a:ea typeface="TT Interphases"/>
                <a:cs typeface="TT Interphases"/>
                <a:sym typeface="TT Interphases"/>
              </a:rPr>
              <a:t>Are we getting there?</a:t>
            </a:r>
          </a:p>
        </p:txBody>
      </p:sp>
      <p:grpSp>
        <p:nvGrpSpPr>
          <p:cNvPr id="17" name="Group 17"/>
          <p:cNvGrpSpPr/>
          <p:nvPr/>
        </p:nvGrpSpPr>
        <p:grpSpPr>
          <a:xfrm>
            <a:off x="8570820" y="1835183"/>
            <a:ext cx="6763501" cy="858394"/>
            <a:chOff x="0" y="0"/>
            <a:chExt cx="2357648" cy="299222"/>
          </a:xfrm>
        </p:grpSpPr>
        <p:sp>
          <p:nvSpPr>
            <p:cNvPr id="18" name="Freeform 18">
              <a:extLst>
                <a:ext uri="{C183D7F6-B498-43B3-948B-1728B52AA6E4}">
                  <adec:decorative xmlns:adec="http://schemas.microsoft.com/office/drawing/2017/decorative" val="1"/>
                </a:ext>
              </a:extLst>
            </p:cNvPr>
            <p:cNvSpPr/>
            <p:nvPr/>
          </p:nvSpPr>
          <p:spPr>
            <a:xfrm>
              <a:off x="0" y="0"/>
              <a:ext cx="2357648" cy="299222"/>
            </a:xfrm>
            <a:custGeom>
              <a:avLst/>
              <a:gdLst/>
              <a:ahLst/>
              <a:cxnLst/>
              <a:rect l="l" t="t" r="r" b="b"/>
              <a:pathLst>
                <a:path w="2357648" h="299222">
                  <a:moveTo>
                    <a:pt x="114466" y="0"/>
                  </a:moveTo>
                  <a:lnTo>
                    <a:pt x="2243181" y="0"/>
                  </a:lnTo>
                  <a:cubicBezTo>
                    <a:pt x="2273540" y="0"/>
                    <a:pt x="2302655" y="12060"/>
                    <a:pt x="2324121" y="33526"/>
                  </a:cubicBezTo>
                  <a:cubicBezTo>
                    <a:pt x="2345588" y="54993"/>
                    <a:pt x="2357648" y="84108"/>
                    <a:pt x="2357648" y="114466"/>
                  </a:cubicBezTo>
                  <a:lnTo>
                    <a:pt x="2357648" y="184756"/>
                  </a:lnTo>
                  <a:cubicBezTo>
                    <a:pt x="2357648" y="247974"/>
                    <a:pt x="2306399" y="299222"/>
                    <a:pt x="2243181" y="299222"/>
                  </a:cubicBezTo>
                  <a:lnTo>
                    <a:pt x="114466" y="299222"/>
                  </a:lnTo>
                  <a:cubicBezTo>
                    <a:pt x="51248" y="299222"/>
                    <a:pt x="0" y="247974"/>
                    <a:pt x="0" y="184756"/>
                  </a:cubicBezTo>
                  <a:lnTo>
                    <a:pt x="0" y="114466"/>
                  </a:lnTo>
                  <a:cubicBezTo>
                    <a:pt x="0" y="51248"/>
                    <a:pt x="51248" y="0"/>
                    <a:pt x="114466" y="0"/>
                  </a:cubicBezTo>
                  <a:close/>
                </a:path>
              </a:pathLst>
            </a:custGeom>
            <a:solidFill>
              <a:srgbClr val="02285B"/>
            </a:solidFill>
          </p:spPr>
          <p:txBody>
            <a:bodyPr/>
            <a:lstStyle/>
            <a:p>
              <a:endParaRPr lang="en-US"/>
            </a:p>
          </p:txBody>
        </p:sp>
        <p:sp>
          <p:nvSpPr>
            <p:cNvPr id="19" name="TextBox 19"/>
            <p:cNvSpPr txBox="1"/>
            <p:nvPr/>
          </p:nvSpPr>
          <p:spPr>
            <a:xfrm>
              <a:off x="0" y="-38100"/>
              <a:ext cx="2357648" cy="337322"/>
            </a:xfrm>
            <a:prstGeom prst="rect">
              <a:avLst/>
            </a:prstGeom>
          </p:spPr>
          <p:txBody>
            <a:bodyPr lIns="50800" tIns="50800" rIns="50800" bIns="50800" rtlCol="0" anchor="ctr"/>
            <a:lstStyle/>
            <a:p>
              <a:pPr algn="ctr">
                <a:lnSpc>
                  <a:spcPts val="2520"/>
                </a:lnSpc>
              </a:pPr>
              <a:endParaRPr/>
            </a:p>
          </p:txBody>
        </p:sp>
      </p:grpSp>
      <p:sp>
        <p:nvSpPr>
          <p:cNvPr id="20" name="Freeform 20">
            <a:extLst>
              <a:ext uri="{C183D7F6-B498-43B3-948B-1728B52AA6E4}">
                <adec:decorative xmlns:adec="http://schemas.microsoft.com/office/drawing/2017/decorative" val="1"/>
              </a:ext>
            </a:extLst>
          </p:cNvPr>
          <p:cNvSpPr/>
          <p:nvPr/>
        </p:nvSpPr>
        <p:spPr>
          <a:xfrm flipH="1">
            <a:off x="14322041" y="1835183"/>
            <a:ext cx="2024562" cy="858394"/>
          </a:xfrm>
          <a:custGeom>
            <a:avLst/>
            <a:gdLst/>
            <a:ahLst/>
            <a:cxnLst/>
            <a:rect l="l" t="t" r="r" b="b"/>
            <a:pathLst>
              <a:path w="2024562" h="858394">
                <a:moveTo>
                  <a:pt x="2024562" y="0"/>
                </a:moveTo>
                <a:lnTo>
                  <a:pt x="0" y="0"/>
                </a:lnTo>
                <a:lnTo>
                  <a:pt x="0" y="858394"/>
                </a:lnTo>
                <a:lnTo>
                  <a:pt x="2024562" y="858394"/>
                </a:lnTo>
                <a:lnTo>
                  <a:pt x="20245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TextBox 21"/>
          <p:cNvSpPr txBox="1"/>
          <p:nvPr/>
        </p:nvSpPr>
        <p:spPr bwMode="white">
          <a:xfrm>
            <a:off x="9020657" y="1995140"/>
            <a:ext cx="6733079"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Help Guide Budget &amp; Service Decisions</a:t>
            </a:r>
          </a:p>
        </p:txBody>
      </p:sp>
      <p:grpSp>
        <p:nvGrpSpPr>
          <p:cNvPr id="22" name="Group 22"/>
          <p:cNvGrpSpPr/>
          <p:nvPr/>
        </p:nvGrpSpPr>
        <p:grpSpPr>
          <a:xfrm>
            <a:off x="8361844" y="5416117"/>
            <a:ext cx="6974819" cy="858394"/>
            <a:chOff x="0" y="0"/>
            <a:chExt cx="2431309" cy="299222"/>
          </a:xfrm>
        </p:grpSpPr>
        <p:sp>
          <p:nvSpPr>
            <p:cNvPr id="23" name="Freeform 23">
              <a:extLst>
                <a:ext uri="{C183D7F6-B498-43B3-948B-1728B52AA6E4}">
                  <adec:decorative xmlns:adec="http://schemas.microsoft.com/office/drawing/2017/decorative" val="1"/>
                </a:ext>
              </a:extLst>
            </p:cNvPr>
            <p:cNvSpPr/>
            <p:nvPr/>
          </p:nvSpPr>
          <p:spPr>
            <a:xfrm>
              <a:off x="0" y="0"/>
              <a:ext cx="2431309" cy="299222"/>
            </a:xfrm>
            <a:custGeom>
              <a:avLst/>
              <a:gdLst/>
              <a:ahLst/>
              <a:cxnLst/>
              <a:rect l="l" t="t" r="r" b="b"/>
              <a:pathLst>
                <a:path w="2431309" h="299222">
                  <a:moveTo>
                    <a:pt x="110998" y="0"/>
                  </a:moveTo>
                  <a:lnTo>
                    <a:pt x="2320311" y="0"/>
                  </a:lnTo>
                  <a:cubicBezTo>
                    <a:pt x="2349750" y="0"/>
                    <a:pt x="2377983" y="11694"/>
                    <a:pt x="2398799" y="32511"/>
                  </a:cubicBezTo>
                  <a:cubicBezTo>
                    <a:pt x="2419615" y="53327"/>
                    <a:pt x="2431309" y="81560"/>
                    <a:pt x="2431309" y="110998"/>
                  </a:cubicBezTo>
                  <a:lnTo>
                    <a:pt x="2431309" y="188224"/>
                  </a:lnTo>
                  <a:cubicBezTo>
                    <a:pt x="2431309" y="217663"/>
                    <a:pt x="2419615" y="245896"/>
                    <a:pt x="2398799" y="266712"/>
                  </a:cubicBezTo>
                  <a:cubicBezTo>
                    <a:pt x="2377983" y="287528"/>
                    <a:pt x="2349750" y="299222"/>
                    <a:pt x="2320311" y="299222"/>
                  </a:cubicBezTo>
                  <a:lnTo>
                    <a:pt x="110998" y="299222"/>
                  </a:lnTo>
                  <a:cubicBezTo>
                    <a:pt x="81560" y="299222"/>
                    <a:pt x="53327" y="287528"/>
                    <a:pt x="32511" y="266712"/>
                  </a:cubicBezTo>
                  <a:cubicBezTo>
                    <a:pt x="11694" y="245896"/>
                    <a:pt x="0" y="217663"/>
                    <a:pt x="0" y="188224"/>
                  </a:cubicBezTo>
                  <a:lnTo>
                    <a:pt x="0" y="110998"/>
                  </a:lnTo>
                  <a:cubicBezTo>
                    <a:pt x="0" y="81560"/>
                    <a:pt x="11694" y="53327"/>
                    <a:pt x="32511" y="32511"/>
                  </a:cubicBezTo>
                  <a:cubicBezTo>
                    <a:pt x="53327" y="11694"/>
                    <a:pt x="81560" y="0"/>
                    <a:pt x="110998" y="0"/>
                  </a:cubicBezTo>
                  <a:close/>
                </a:path>
              </a:pathLst>
            </a:custGeom>
            <a:solidFill>
              <a:srgbClr val="02285B"/>
            </a:solidFill>
          </p:spPr>
          <p:txBody>
            <a:bodyPr/>
            <a:lstStyle/>
            <a:p>
              <a:endParaRPr lang="en-US"/>
            </a:p>
          </p:txBody>
        </p:sp>
        <p:sp>
          <p:nvSpPr>
            <p:cNvPr id="24" name="TextBox 24"/>
            <p:cNvSpPr txBox="1"/>
            <p:nvPr/>
          </p:nvSpPr>
          <p:spPr>
            <a:xfrm>
              <a:off x="0" y="-38100"/>
              <a:ext cx="2431309" cy="337322"/>
            </a:xfrm>
            <a:prstGeom prst="rect">
              <a:avLst/>
            </a:prstGeom>
          </p:spPr>
          <p:txBody>
            <a:bodyPr lIns="50800" tIns="50800" rIns="50800" bIns="50800" rtlCol="0" anchor="ctr"/>
            <a:lstStyle/>
            <a:p>
              <a:pPr algn="ctr">
                <a:lnSpc>
                  <a:spcPts val="2520"/>
                </a:lnSpc>
              </a:pPr>
              <a:endParaRPr/>
            </a:p>
          </p:txBody>
        </p:sp>
      </p:grpSp>
      <p:sp>
        <p:nvSpPr>
          <p:cNvPr id="25" name="Freeform 25">
            <a:extLst>
              <a:ext uri="{C183D7F6-B498-43B3-948B-1728B52AA6E4}">
                <adec:decorative xmlns:adec="http://schemas.microsoft.com/office/drawing/2017/decorative" val="1"/>
              </a:ext>
            </a:extLst>
          </p:cNvPr>
          <p:cNvSpPr/>
          <p:nvPr/>
        </p:nvSpPr>
        <p:spPr>
          <a:xfrm flipH="1">
            <a:off x="14593643" y="5416117"/>
            <a:ext cx="2024562" cy="858394"/>
          </a:xfrm>
          <a:custGeom>
            <a:avLst/>
            <a:gdLst/>
            <a:ahLst/>
            <a:cxnLst/>
            <a:rect l="l" t="t" r="r" b="b"/>
            <a:pathLst>
              <a:path w="2024562" h="858394">
                <a:moveTo>
                  <a:pt x="2024562" y="0"/>
                </a:moveTo>
                <a:lnTo>
                  <a:pt x="0" y="0"/>
                </a:lnTo>
                <a:lnTo>
                  <a:pt x="0" y="858394"/>
                </a:lnTo>
                <a:lnTo>
                  <a:pt x="2024562" y="858394"/>
                </a:lnTo>
                <a:lnTo>
                  <a:pt x="20245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6"/>
          <p:cNvSpPr txBox="1"/>
          <p:nvPr/>
        </p:nvSpPr>
        <p:spPr bwMode="white">
          <a:xfrm>
            <a:off x="8570820" y="5576074"/>
            <a:ext cx="7918505"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Different Models Ask the Same Basic Questions</a:t>
            </a:r>
          </a:p>
        </p:txBody>
      </p:sp>
      <p:grpSp>
        <p:nvGrpSpPr>
          <p:cNvPr id="27" name="Group 27"/>
          <p:cNvGrpSpPr/>
          <p:nvPr/>
        </p:nvGrpSpPr>
        <p:grpSpPr>
          <a:xfrm>
            <a:off x="-3577731" y="-713177"/>
            <a:ext cx="11032213" cy="1426353"/>
            <a:chOff x="0" y="0"/>
            <a:chExt cx="3684056" cy="476311"/>
          </a:xfrm>
        </p:grpSpPr>
        <p:sp>
          <p:nvSpPr>
            <p:cNvPr id="28" name="Freeform 28">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29" name="TextBox 29"/>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668966" y="1842301"/>
            <a:ext cx="547893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Planning</a:t>
            </a:r>
          </a:p>
        </p:txBody>
      </p:sp>
      <p:grpSp>
        <p:nvGrpSpPr>
          <p:cNvPr id="3" name="Group 3"/>
          <p:cNvGrpSpPr/>
          <p:nvPr/>
        </p:nvGrpSpPr>
        <p:grpSpPr>
          <a:xfrm>
            <a:off x="-921281" y="9757727"/>
            <a:ext cx="14728666" cy="1781674"/>
            <a:chOff x="0" y="0"/>
            <a:chExt cx="5134176" cy="621063"/>
          </a:xfrm>
        </p:grpSpPr>
        <p:sp>
          <p:nvSpPr>
            <p:cNvPr id="4" name="Freeform 4">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9315450" y="9757727"/>
            <a:ext cx="11733848" cy="1426353"/>
            <a:chOff x="0" y="0"/>
            <a:chExt cx="3918358" cy="476311"/>
          </a:xfrm>
        </p:grpSpPr>
        <p:sp>
          <p:nvSpPr>
            <p:cNvPr id="7" name="Freeform 7">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8570820" y="4397164"/>
            <a:ext cx="8047385" cy="993897"/>
            <a:chOff x="0" y="0"/>
            <a:chExt cx="2805189" cy="346456"/>
          </a:xfrm>
        </p:grpSpPr>
        <p:sp>
          <p:nvSpPr>
            <p:cNvPr id="10" name="Freeform 10">
              <a:extLst>
                <a:ext uri="{C183D7F6-B498-43B3-948B-1728B52AA6E4}">
                  <adec:decorative xmlns:adec="http://schemas.microsoft.com/office/drawing/2017/decorative" val="1"/>
                </a:ext>
              </a:extLst>
            </p:cNvPr>
            <p:cNvSpPr/>
            <p:nvPr/>
          </p:nvSpPr>
          <p:spPr>
            <a:xfrm>
              <a:off x="0" y="0"/>
              <a:ext cx="2805189" cy="346456"/>
            </a:xfrm>
            <a:custGeom>
              <a:avLst/>
              <a:gdLst/>
              <a:ahLst/>
              <a:cxnLst/>
              <a:rect l="l" t="t" r="r" b="b"/>
              <a:pathLst>
                <a:path w="2805189" h="346456">
                  <a:moveTo>
                    <a:pt x="43292" y="0"/>
                  </a:moveTo>
                  <a:lnTo>
                    <a:pt x="2761897" y="0"/>
                  </a:lnTo>
                  <a:cubicBezTo>
                    <a:pt x="2785806" y="0"/>
                    <a:pt x="2805189" y="19382"/>
                    <a:pt x="2805189" y="43292"/>
                  </a:cubicBezTo>
                  <a:lnTo>
                    <a:pt x="2805189" y="303165"/>
                  </a:lnTo>
                  <a:cubicBezTo>
                    <a:pt x="2805189" y="327074"/>
                    <a:pt x="2785806" y="346456"/>
                    <a:pt x="2761897" y="346456"/>
                  </a:cubicBezTo>
                  <a:lnTo>
                    <a:pt x="43292" y="346456"/>
                  </a:lnTo>
                  <a:cubicBezTo>
                    <a:pt x="19382" y="346456"/>
                    <a:pt x="0" y="327074"/>
                    <a:pt x="0" y="303165"/>
                  </a:cubicBezTo>
                  <a:lnTo>
                    <a:pt x="0" y="43292"/>
                  </a:lnTo>
                  <a:cubicBezTo>
                    <a:pt x="0" y="19382"/>
                    <a:pt x="19382" y="0"/>
                    <a:pt x="43292" y="0"/>
                  </a:cubicBezTo>
                  <a:close/>
                </a:path>
              </a:pathLst>
            </a:custGeom>
            <a:solidFill>
              <a:srgbClr val="F6EEE1"/>
            </a:solidFill>
          </p:spPr>
          <p:txBody>
            <a:bodyPr/>
            <a:lstStyle/>
            <a:p>
              <a:endParaRPr lang="en-US"/>
            </a:p>
          </p:txBody>
        </p:sp>
        <p:sp>
          <p:nvSpPr>
            <p:cNvPr id="11" name="TextBox 11"/>
            <p:cNvSpPr txBox="1"/>
            <p:nvPr/>
          </p:nvSpPr>
          <p:spPr>
            <a:xfrm>
              <a:off x="0" y="-38100"/>
              <a:ext cx="2805189" cy="384556"/>
            </a:xfrm>
            <a:prstGeom prst="rect">
              <a:avLst/>
            </a:prstGeom>
          </p:spPr>
          <p:txBody>
            <a:bodyPr lIns="50800" tIns="50800" rIns="50800" bIns="50800" rtlCol="0" anchor="ctr"/>
            <a:lstStyle/>
            <a:p>
              <a:pPr algn="ctr">
                <a:lnSpc>
                  <a:spcPts val="2520"/>
                </a:lnSpc>
              </a:pPr>
              <a:endParaRPr/>
            </a:p>
          </p:txBody>
        </p:sp>
      </p:grpSp>
      <p:sp>
        <p:nvSpPr>
          <p:cNvPr id="12" name="TextBox 12"/>
          <p:cNvSpPr txBox="1"/>
          <p:nvPr/>
        </p:nvSpPr>
        <p:spPr>
          <a:xfrm>
            <a:off x="9623883" y="4659162"/>
            <a:ext cx="5941259" cy="422275"/>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Library plan addresses community needs.</a:t>
            </a:r>
          </a:p>
        </p:txBody>
      </p:sp>
      <p:sp>
        <p:nvSpPr>
          <p:cNvPr id="13" name="Freeform 13">
            <a:extLst>
              <a:ext uri="{C183D7F6-B498-43B3-948B-1728B52AA6E4}">
                <adec:decorative xmlns:adec="http://schemas.microsoft.com/office/drawing/2017/decorative" val="1"/>
              </a:ext>
            </a:extLst>
          </p:cNvPr>
          <p:cNvSpPr/>
          <p:nvPr/>
        </p:nvSpPr>
        <p:spPr>
          <a:xfrm flipH="1">
            <a:off x="13144993" y="1577436"/>
            <a:ext cx="3473212" cy="1472607"/>
          </a:xfrm>
          <a:custGeom>
            <a:avLst/>
            <a:gdLst/>
            <a:ahLst/>
            <a:cxnLst/>
            <a:rect l="l" t="t" r="r" b="b"/>
            <a:pathLst>
              <a:path w="3473212" h="1472607">
                <a:moveTo>
                  <a:pt x="3473212" y="0"/>
                </a:moveTo>
                <a:lnTo>
                  <a:pt x="0" y="0"/>
                </a:lnTo>
                <a:lnTo>
                  <a:pt x="0" y="1472607"/>
                </a:lnTo>
                <a:lnTo>
                  <a:pt x="3473212" y="1472607"/>
                </a:lnTo>
                <a:lnTo>
                  <a:pt x="347321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p:nvPr/>
        </p:nvGrpSpPr>
        <p:grpSpPr>
          <a:xfrm>
            <a:off x="8570820" y="1577436"/>
            <a:ext cx="8047385" cy="2457557"/>
            <a:chOff x="0" y="0"/>
            <a:chExt cx="2805189" cy="856665"/>
          </a:xfrm>
        </p:grpSpPr>
        <p:sp>
          <p:nvSpPr>
            <p:cNvPr id="15" name="Freeform 15">
              <a:extLst>
                <a:ext uri="{C183D7F6-B498-43B3-948B-1728B52AA6E4}">
                  <adec:decorative xmlns:adec="http://schemas.microsoft.com/office/drawing/2017/decorative" val="1"/>
                </a:ext>
              </a:extLst>
            </p:cNvPr>
            <p:cNvSpPr/>
            <p:nvPr/>
          </p:nvSpPr>
          <p:spPr>
            <a:xfrm>
              <a:off x="0" y="0"/>
              <a:ext cx="2805189" cy="856665"/>
            </a:xfrm>
            <a:custGeom>
              <a:avLst/>
              <a:gdLst/>
              <a:ahLst/>
              <a:cxnLst/>
              <a:rect l="l" t="t" r="r" b="b"/>
              <a:pathLst>
                <a:path w="2805189" h="856665">
                  <a:moveTo>
                    <a:pt x="96204" y="0"/>
                  </a:moveTo>
                  <a:lnTo>
                    <a:pt x="2708984" y="0"/>
                  </a:lnTo>
                  <a:cubicBezTo>
                    <a:pt x="2762117" y="0"/>
                    <a:pt x="2805189" y="43072"/>
                    <a:pt x="2805189" y="96204"/>
                  </a:cubicBezTo>
                  <a:lnTo>
                    <a:pt x="2805189" y="760460"/>
                  </a:lnTo>
                  <a:cubicBezTo>
                    <a:pt x="2805189" y="813592"/>
                    <a:pt x="2762117" y="856665"/>
                    <a:pt x="2708984" y="856665"/>
                  </a:cubicBezTo>
                  <a:lnTo>
                    <a:pt x="96204" y="856665"/>
                  </a:lnTo>
                  <a:cubicBezTo>
                    <a:pt x="43072" y="856665"/>
                    <a:pt x="0" y="813592"/>
                    <a:pt x="0" y="760460"/>
                  </a:cubicBezTo>
                  <a:lnTo>
                    <a:pt x="0" y="96204"/>
                  </a:lnTo>
                  <a:cubicBezTo>
                    <a:pt x="0" y="43072"/>
                    <a:pt x="43072" y="0"/>
                    <a:pt x="96204" y="0"/>
                  </a:cubicBezTo>
                  <a:close/>
                </a:path>
              </a:pathLst>
            </a:custGeom>
            <a:solidFill>
              <a:srgbClr val="02285B"/>
            </a:solidFill>
          </p:spPr>
          <p:txBody>
            <a:bodyPr/>
            <a:lstStyle/>
            <a:p>
              <a:endParaRPr lang="en-US"/>
            </a:p>
          </p:txBody>
        </p:sp>
        <p:sp>
          <p:nvSpPr>
            <p:cNvPr id="16" name="TextBox 16"/>
            <p:cNvSpPr txBox="1"/>
            <p:nvPr/>
          </p:nvSpPr>
          <p:spPr>
            <a:xfrm>
              <a:off x="0" y="-38100"/>
              <a:ext cx="2805189" cy="894765"/>
            </a:xfrm>
            <a:prstGeom prst="rect">
              <a:avLst/>
            </a:prstGeom>
          </p:spPr>
          <p:txBody>
            <a:bodyPr lIns="50800" tIns="50800" rIns="50800" bIns="50800" rtlCol="0" anchor="ctr"/>
            <a:lstStyle/>
            <a:p>
              <a:pPr algn="ctr">
                <a:lnSpc>
                  <a:spcPts val="2520"/>
                </a:lnSpc>
              </a:pPr>
              <a:endParaRPr/>
            </a:p>
          </p:txBody>
        </p:sp>
      </p:grpSp>
      <p:sp>
        <p:nvSpPr>
          <p:cNvPr id="17" name="TextBox 17"/>
          <p:cNvSpPr txBox="1"/>
          <p:nvPr/>
        </p:nvSpPr>
        <p:spPr bwMode="white">
          <a:xfrm>
            <a:off x="9227973" y="1843249"/>
            <a:ext cx="6733079" cy="1736725"/>
          </a:xfrm>
          <a:prstGeom prst="rect">
            <a:avLst/>
          </a:prstGeom>
        </p:spPr>
        <p:txBody>
          <a:bodyPr lIns="0" tIns="0" rIns="0" bIns="0" rtlCol="0" anchor="t">
            <a:spAutoFit/>
          </a:bodyPr>
          <a:lstStyle/>
          <a:p>
            <a:pPr algn="ctr">
              <a:lnSpc>
                <a:spcPts val="3499"/>
              </a:lnSpc>
            </a:pPr>
            <a:r>
              <a:rPr lang="en-US" sz="2499" dirty="0">
                <a:solidFill>
                  <a:srgbClr val="FFFBF5"/>
                </a:solidFill>
                <a:latin typeface="DM Sans"/>
                <a:ea typeface="DM Sans"/>
                <a:cs typeface="DM Sans"/>
                <a:sym typeface="DM Sans"/>
              </a:rPr>
              <a:t>Long range planning should be a partnership between the library board and staff to ensure that both groups share common goals and mission for their community.</a:t>
            </a:r>
          </a:p>
        </p:txBody>
      </p:sp>
      <p:grpSp>
        <p:nvGrpSpPr>
          <p:cNvPr id="18" name="Group 18"/>
          <p:cNvGrpSpPr/>
          <p:nvPr/>
        </p:nvGrpSpPr>
        <p:grpSpPr>
          <a:xfrm>
            <a:off x="8570820" y="5753011"/>
            <a:ext cx="6765843" cy="1098683"/>
            <a:chOff x="0" y="0"/>
            <a:chExt cx="2358464" cy="382983"/>
          </a:xfrm>
        </p:grpSpPr>
        <p:sp>
          <p:nvSpPr>
            <p:cNvPr id="19" name="Freeform 19">
              <a:extLst>
                <a:ext uri="{C183D7F6-B498-43B3-948B-1728B52AA6E4}">
                  <adec:decorative xmlns:adec="http://schemas.microsoft.com/office/drawing/2017/decorative" val="1"/>
                </a:ext>
              </a:extLst>
            </p:cNvPr>
            <p:cNvSpPr/>
            <p:nvPr/>
          </p:nvSpPr>
          <p:spPr>
            <a:xfrm>
              <a:off x="0" y="0"/>
              <a:ext cx="2358464" cy="382983"/>
            </a:xfrm>
            <a:custGeom>
              <a:avLst/>
              <a:gdLst/>
              <a:ahLst/>
              <a:cxnLst/>
              <a:rect l="l" t="t" r="r" b="b"/>
              <a:pathLst>
                <a:path w="2358464" h="382983">
                  <a:moveTo>
                    <a:pt x="114427" y="0"/>
                  </a:moveTo>
                  <a:lnTo>
                    <a:pt x="2244037" y="0"/>
                  </a:lnTo>
                  <a:cubicBezTo>
                    <a:pt x="2274385" y="0"/>
                    <a:pt x="2303490" y="12056"/>
                    <a:pt x="2324949" y="33515"/>
                  </a:cubicBezTo>
                  <a:cubicBezTo>
                    <a:pt x="2346408" y="54974"/>
                    <a:pt x="2358464" y="84079"/>
                    <a:pt x="2358464" y="114427"/>
                  </a:cubicBezTo>
                  <a:lnTo>
                    <a:pt x="2358464" y="268557"/>
                  </a:lnTo>
                  <a:cubicBezTo>
                    <a:pt x="2358464" y="298904"/>
                    <a:pt x="2346408" y="328009"/>
                    <a:pt x="2324949" y="349468"/>
                  </a:cubicBezTo>
                  <a:cubicBezTo>
                    <a:pt x="2303490" y="370928"/>
                    <a:pt x="2274385" y="382983"/>
                    <a:pt x="2244037" y="382983"/>
                  </a:cubicBezTo>
                  <a:lnTo>
                    <a:pt x="114427" y="382983"/>
                  </a:lnTo>
                  <a:cubicBezTo>
                    <a:pt x="84079" y="382983"/>
                    <a:pt x="54974" y="370928"/>
                    <a:pt x="33515" y="349468"/>
                  </a:cubicBezTo>
                  <a:cubicBezTo>
                    <a:pt x="12056" y="328009"/>
                    <a:pt x="0" y="298904"/>
                    <a:pt x="0" y="268557"/>
                  </a:cubicBezTo>
                  <a:lnTo>
                    <a:pt x="0" y="114427"/>
                  </a:lnTo>
                  <a:cubicBezTo>
                    <a:pt x="0" y="84079"/>
                    <a:pt x="12056" y="54974"/>
                    <a:pt x="33515" y="33515"/>
                  </a:cubicBezTo>
                  <a:cubicBezTo>
                    <a:pt x="54974" y="12056"/>
                    <a:pt x="84079" y="0"/>
                    <a:pt x="114427" y="0"/>
                  </a:cubicBezTo>
                  <a:close/>
                </a:path>
              </a:pathLst>
            </a:custGeom>
            <a:solidFill>
              <a:srgbClr val="02285B"/>
            </a:solidFill>
          </p:spPr>
          <p:txBody>
            <a:bodyPr/>
            <a:lstStyle/>
            <a:p>
              <a:endParaRPr lang="en-US"/>
            </a:p>
          </p:txBody>
        </p:sp>
        <p:sp>
          <p:nvSpPr>
            <p:cNvPr id="20" name="TextBox 20"/>
            <p:cNvSpPr txBox="1"/>
            <p:nvPr/>
          </p:nvSpPr>
          <p:spPr>
            <a:xfrm>
              <a:off x="0" y="-38100"/>
              <a:ext cx="2358464" cy="421083"/>
            </a:xfrm>
            <a:prstGeom prst="rect">
              <a:avLst/>
            </a:prstGeom>
          </p:spPr>
          <p:txBody>
            <a:bodyPr lIns="50800" tIns="50800" rIns="50800" bIns="50800" rtlCol="0" anchor="ctr"/>
            <a:lstStyle/>
            <a:p>
              <a:pPr algn="ctr">
                <a:lnSpc>
                  <a:spcPts val="2520"/>
                </a:lnSpc>
              </a:pPr>
              <a:endParaRPr/>
            </a:p>
          </p:txBody>
        </p:sp>
      </p:grpSp>
      <p:sp>
        <p:nvSpPr>
          <p:cNvPr id="21" name="Freeform 21">
            <a:extLst>
              <a:ext uri="{C183D7F6-B498-43B3-948B-1728B52AA6E4}">
                <adec:decorative xmlns:adec="http://schemas.microsoft.com/office/drawing/2017/decorative" val="1"/>
              </a:ext>
            </a:extLst>
          </p:cNvPr>
          <p:cNvSpPr/>
          <p:nvPr/>
        </p:nvSpPr>
        <p:spPr>
          <a:xfrm flipH="1">
            <a:off x="14026910" y="5753011"/>
            <a:ext cx="2591295" cy="1098683"/>
          </a:xfrm>
          <a:custGeom>
            <a:avLst/>
            <a:gdLst/>
            <a:ahLst/>
            <a:cxnLst/>
            <a:rect l="l" t="t" r="r" b="b"/>
            <a:pathLst>
              <a:path w="2591295" h="1098683">
                <a:moveTo>
                  <a:pt x="2591295" y="0"/>
                </a:moveTo>
                <a:lnTo>
                  <a:pt x="0" y="0"/>
                </a:lnTo>
                <a:lnTo>
                  <a:pt x="0" y="1098683"/>
                </a:lnTo>
                <a:lnTo>
                  <a:pt x="2591295" y="1098683"/>
                </a:lnTo>
                <a:lnTo>
                  <a:pt x="259129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bwMode="white">
          <a:xfrm>
            <a:off x="9804667" y="5863114"/>
            <a:ext cx="5579692" cy="860425"/>
          </a:xfrm>
          <a:prstGeom prst="rect">
            <a:avLst/>
          </a:prstGeom>
        </p:spPr>
        <p:txBody>
          <a:bodyPr lIns="0" tIns="0" rIns="0" bIns="0" rtlCol="0" anchor="t">
            <a:spAutoFit/>
          </a:bodyPr>
          <a:lstStyle/>
          <a:p>
            <a:pPr algn="ctr">
              <a:lnSpc>
                <a:spcPts val="3499"/>
              </a:lnSpc>
            </a:pPr>
            <a:r>
              <a:rPr lang="en-US" sz="2499" dirty="0">
                <a:solidFill>
                  <a:srgbClr val="FFFBF5"/>
                </a:solidFill>
                <a:latin typeface="DM Sans"/>
                <a:ea typeface="DM Sans"/>
                <a:cs typeface="DM Sans"/>
                <a:sym typeface="DM Sans"/>
              </a:rPr>
              <a:t>Share the plan with the stakeholders and community</a:t>
            </a:r>
          </a:p>
        </p:txBody>
      </p:sp>
      <p:grpSp>
        <p:nvGrpSpPr>
          <p:cNvPr id="23" name="Group 23"/>
          <p:cNvGrpSpPr/>
          <p:nvPr/>
        </p:nvGrpSpPr>
        <p:grpSpPr>
          <a:xfrm>
            <a:off x="-3577731" y="-713177"/>
            <a:ext cx="11032213" cy="1426353"/>
            <a:chOff x="0" y="0"/>
            <a:chExt cx="3684056" cy="476311"/>
          </a:xfrm>
        </p:grpSpPr>
        <p:sp>
          <p:nvSpPr>
            <p:cNvPr id="24" name="Freeform 24">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25" name="TextBox 25"/>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grpSp>
        <p:nvGrpSpPr>
          <p:cNvPr id="26" name="Group 26"/>
          <p:cNvGrpSpPr/>
          <p:nvPr/>
        </p:nvGrpSpPr>
        <p:grpSpPr>
          <a:xfrm>
            <a:off x="8570820" y="7213644"/>
            <a:ext cx="8047385" cy="993897"/>
            <a:chOff x="0" y="0"/>
            <a:chExt cx="2805189" cy="346456"/>
          </a:xfrm>
        </p:grpSpPr>
        <p:sp>
          <p:nvSpPr>
            <p:cNvPr id="27" name="Freeform 27">
              <a:extLst>
                <a:ext uri="{C183D7F6-B498-43B3-948B-1728B52AA6E4}">
                  <adec:decorative xmlns:adec="http://schemas.microsoft.com/office/drawing/2017/decorative" val="1"/>
                </a:ext>
              </a:extLst>
            </p:cNvPr>
            <p:cNvSpPr/>
            <p:nvPr/>
          </p:nvSpPr>
          <p:spPr>
            <a:xfrm>
              <a:off x="0" y="0"/>
              <a:ext cx="2805189" cy="346456"/>
            </a:xfrm>
            <a:custGeom>
              <a:avLst/>
              <a:gdLst/>
              <a:ahLst/>
              <a:cxnLst/>
              <a:rect l="l" t="t" r="r" b="b"/>
              <a:pathLst>
                <a:path w="2805189" h="346456">
                  <a:moveTo>
                    <a:pt x="43292" y="0"/>
                  </a:moveTo>
                  <a:lnTo>
                    <a:pt x="2761897" y="0"/>
                  </a:lnTo>
                  <a:cubicBezTo>
                    <a:pt x="2785806" y="0"/>
                    <a:pt x="2805189" y="19382"/>
                    <a:pt x="2805189" y="43292"/>
                  </a:cubicBezTo>
                  <a:lnTo>
                    <a:pt x="2805189" y="303165"/>
                  </a:lnTo>
                  <a:cubicBezTo>
                    <a:pt x="2805189" y="327074"/>
                    <a:pt x="2785806" y="346456"/>
                    <a:pt x="2761897" y="346456"/>
                  </a:cubicBezTo>
                  <a:lnTo>
                    <a:pt x="43292" y="346456"/>
                  </a:lnTo>
                  <a:cubicBezTo>
                    <a:pt x="19382" y="346456"/>
                    <a:pt x="0" y="327074"/>
                    <a:pt x="0" y="303165"/>
                  </a:cubicBezTo>
                  <a:lnTo>
                    <a:pt x="0" y="43292"/>
                  </a:lnTo>
                  <a:cubicBezTo>
                    <a:pt x="0" y="19382"/>
                    <a:pt x="19382" y="0"/>
                    <a:pt x="43292" y="0"/>
                  </a:cubicBezTo>
                  <a:close/>
                </a:path>
              </a:pathLst>
            </a:custGeom>
            <a:solidFill>
              <a:srgbClr val="F6EEE1"/>
            </a:solidFill>
          </p:spPr>
          <p:txBody>
            <a:bodyPr/>
            <a:lstStyle/>
            <a:p>
              <a:endParaRPr lang="en-US"/>
            </a:p>
          </p:txBody>
        </p:sp>
        <p:sp>
          <p:nvSpPr>
            <p:cNvPr id="28" name="TextBox 28"/>
            <p:cNvSpPr txBox="1"/>
            <p:nvPr/>
          </p:nvSpPr>
          <p:spPr>
            <a:xfrm>
              <a:off x="0" y="-38100"/>
              <a:ext cx="2805189" cy="384556"/>
            </a:xfrm>
            <a:prstGeom prst="rect">
              <a:avLst/>
            </a:prstGeom>
          </p:spPr>
          <p:txBody>
            <a:bodyPr lIns="50800" tIns="50800" rIns="50800" bIns="50800" rtlCol="0" anchor="ctr"/>
            <a:lstStyle/>
            <a:p>
              <a:pPr algn="ctr">
                <a:lnSpc>
                  <a:spcPts val="2520"/>
                </a:lnSpc>
              </a:pPr>
              <a:endParaRPr/>
            </a:p>
          </p:txBody>
        </p:sp>
      </p:grpSp>
      <p:sp>
        <p:nvSpPr>
          <p:cNvPr id="29" name="TextBox 29"/>
          <p:cNvSpPr txBox="1"/>
          <p:nvPr/>
        </p:nvSpPr>
        <p:spPr>
          <a:xfrm>
            <a:off x="9144000" y="7475642"/>
            <a:ext cx="6817052"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Does the budget support the plan of service?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668966" y="1842301"/>
            <a:ext cx="547893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Planning</a:t>
            </a:r>
          </a:p>
        </p:txBody>
      </p:sp>
      <p:grpSp>
        <p:nvGrpSpPr>
          <p:cNvPr id="3" name="Group 3"/>
          <p:cNvGrpSpPr/>
          <p:nvPr/>
        </p:nvGrpSpPr>
        <p:grpSpPr>
          <a:xfrm>
            <a:off x="-921281" y="9757727"/>
            <a:ext cx="14728666" cy="1781674"/>
            <a:chOff x="0" y="0"/>
            <a:chExt cx="5134176" cy="621063"/>
          </a:xfrm>
        </p:grpSpPr>
        <p:sp>
          <p:nvSpPr>
            <p:cNvPr id="4" name="Freeform 4">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9315450" y="9757727"/>
            <a:ext cx="11733848" cy="1426353"/>
            <a:chOff x="0" y="0"/>
            <a:chExt cx="3918358" cy="476311"/>
          </a:xfrm>
        </p:grpSpPr>
        <p:sp>
          <p:nvSpPr>
            <p:cNvPr id="7" name="Freeform 7">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8185833" y="2550130"/>
            <a:ext cx="8688480" cy="5639485"/>
            <a:chOff x="0" y="0"/>
            <a:chExt cx="3028664" cy="1965834"/>
          </a:xfrm>
        </p:grpSpPr>
        <p:sp>
          <p:nvSpPr>
            <p:cNvPr id="10" name="Freeform 10">
              <a:extLst>
                <a:ext uri="{C183D7F6-B498-43B3-948B-1728B52AA6E4}">
                  <adec:decorative xmlns:adec="http://schemas.microsoft.com/office/drawing/2017/decorative" val="1"/>
                </a:ext>
              </a:extLst>
            </p:cNvPr>
            <p:cNvSpPr/>
            <p:nvPr/>
          </p:nvSpPr>
          <p:spPr>
            <a:xfrm>
              <a:off x="0" y="0"/>
              <a:ext cx="3028664" cy="1965834"/>
            </a:xfrm>
            <a:custGeom>
              <a:avLst/>
              <a:gdLst/>
              <a:ahLst/>
              <a:cxnLst/>
              <a:rect l="l" t="t" r="r" b="b"/>
              <a:pathLst>
                <a:path w="3028664" h="1965834">
                  <a:moveTo>
                    <a:pt x="40098" y="0"/>
                  </a:moveTo>
                  <a:lnTo>
                    <a:pt x="2988566" y="0"/>
                  </a:lnTo>
                  <a:cubicBezTo>
                    <a:pt x="2999201" y="0"/>
                    <a:pt x="3009400" y="4225"/>
                    <a:pt x="3016920" y="11744"/>
                  </a:cubicBezTo>
                  <a:cubicBezTo>
                    <a:pt x="3024439" y="19264"/>
                    <a:pt x="3028664" y="29463"/>
                    <a:pt x="3028664" y="40098"/>
                  </a:cubicBezTo>
                  <a:lnTo>
                    <a:pt x="3028664" y="1925736"/>
                  </a:lnTo>
                  <a:cubicBezTo>
                    <a:pt x="3028664" y="1936371"/>
                    <a:pt x="3024439" y="1946570"/>
                    <a:pt x="3016920" y="1954089"/>
                  </a:cubicBezTo>
                  <a:cubicBezTo>
                    <a:pt x="3009400" y="1961609"/>
                    <a:pt x="2999201" y="1965834"/>
                    <a:pt x="2988566" y="1965834"/>
                  </a:cubicBezTo>
                  <a:lnTo>
                    <a:pt x="40098" y="1965834"/>
                  </a:lnTo>
                  <a:cubicBezTo>
                    <a:pt x="29463" y="1965834"/>
                    <a:pt x="19264" y="1961609"/>
                    <a:pt x="11744" y="1954089"/>
                  </a:cubicBezTo>
                  <a:cubicBezTo>
                    <a:pt x="4225" y="1946570"/>
                    <a:pt x="0" y="1936371"/>
                    <a:pt x="0" y="1925736"/>
                  </a:cubicBezTo>
                  <a:lnTo>
                    <a:pt x="0" y="40098"/>
                  </a:lnTo>
                  <a:cubicBezTo>
                    <a:pt x="0" y="29463"/>
                    <a:pt x="4225" y="19264"/>
                    <a:pt x="11744" y="11744"/>
                  </a:cubicBezTo>
                  <a:cubicBezTo>
                    <a:pt x="19264" y="4225"/>
                    <a:pt x="29463" y="0"/>
                    <a:pt x="40098" y="0"/>
                  </a:cubicBezTo>
                  <a:close/>
                </a:path>
              </a:pathLst>
            </a:custGeom>
            <a:solidFill>
              <a:srgbClr val="F6EEE1"/>
            </a:solidFill>
          </p:spPr>
          <p:txBody>
            <a:bodyPr/>
            <a:lstStyle/>
            <a:p>
              <a:endParaRPr lang="en-US"/>
            </a:p>
          </p:txBody>
        </p:sp>
        <p:sp>
          <p:nvSpPr>
            <p:cNvPr id="11" name="TextBox 11"/>
            <p:cNvSpPr txBox="1"/>
            <p:nvPr/>
          </p:nvSpPr>
          <p:spPr>
            <a:xfrm>
              <a:off x="0" y="-38100"/>
              <a:ext cx="3028664" cy="2003934"/>
            </a:xfrm>
            <a:prstGeom prst="rect">
              <a:avLst/>
            </a:prstGeom>
          </p:spPr>
          <p:txBody>
            <a:bodyPr lIns="50800" tIns="50800" rIns="50800" bIns="50800" rtlCol="0" anchor="ctr"/>
            <a:lstStyle/>
            <a:p>
              <a:pPr algn="ctr">
                <a:lnSpc>
                  <a:spcPts val="2520"/>
                </a:lnSpc>
              </a:pPr>
              <a:endParaRPr/>
            </a:p>
          </p:txBody>
        </p:sp>
      </p:grpSp>
      <p:sp>
        <p:nvSpPr>
          <p:cNvPr id="12" name="TextBox 12"/>
          <p:cNvSpPr txBox="1"/>
          <p:nvPr/>
        </p:nvSpPr>
        <p:spPr>
          <a:xfrm>
            <a:off x="8640431" y="3236762"/>
            <a:ext cx="7818902" cy="4539206"/>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Does current programming meet the needs of the community?</a:t>
            </a:r>
          </a:p>
          <a:p>
            <a:pPr marL="431803" lvl="1" indent="-215901" algn="l">
              <a:lnSpc>
                <a:spcPts val="2800"/>
              </a:lnSpc>
              <a:buFont typeface="Arial"/>
              <a:buChar char="•"/>
            </a:pPr>
            <a:r>
              <a:rPr lang="en-US" sz="2000">
                <a:solidFill>
                  <a:srgbClr val="121212"/>
                </a:solidFill>
                <a:latin typeface="TT Interphases"/>
                <a:ea typeface="TT Interphases"/>
                <a:cs typeface="TT Interphases"/>
                <a:sym typeface="TT Interphases"/>
              </a:rPr>
              <a:t>Board can provide input as representative of the community</a:t>
            </a:r>
          </a:p>
          <a:p>
            <a:pPr marL="431803" lvl="1" indent="-215901" algn="l">
              <a:lnSpc>
                <a:spcPts val="2800"/>
              </a:lnSpc>
              <a:buFont typeface="Arial"/>
              <a:buChar char="•"/>
            </a:pPr>
            <a:r>
              <a:rPr lang="en-US" sz="2000">
                <a:solidFill>
                  <a:srgbClr val="121212"/>
                </a:solidFill>
                <a:latin typeface="TT Interphases"/>
                <a:ea typeface="TT Interphases"/>
                <a:cs typeface="TT Interphases"/>
                <a:sym typeface="TT Interphases"/>
              </a:rPr>
              <a:t>Director develops or delegates responsibility for program development</a:t>
            </a:r>
          </a:p>
          <a:p>
            <a:pPr algn="l">
              <a:lnSpc>
                <a:spcPts val="1120"/>
              </a:lnSpc>
            </a:pPr>
            <a:endParaRPr lang="en-US" sz="2000">
              <a:solidFill>
                <a:srgbClr val="121212"/>
              </a:solidFill>
              <a:latin typeface="TT Interphases"/>
              <a:ea typeface="TT Interphases"/>
              <a:cs typeface="TT Interphases"/>
              <a:sym typeface="TT Interphases"/>
            </a:endParaRPr>
          </a:p>
          <a:p>
            <a:pPr algn="l">
              <a:lnSpc>
                <a:spcPts val="3499"/>
              </a:lnSpc>
            </a:pPr>
            <a:r>
              <a:rPr lang="en-US" sz="2499">
                <a:solidFill>
                  <a:srgbClr val="121212"/>
                </a:solidFill>
                <a:latin typeface="TT Interphases"/>
                <a:ea typeface="TT Interphases"/>
                <a:cs typeface="TT Interphases"/>
                <a:sym typeface="TT Interphases"/>
              </a:rPr>
              <a:t>Is there sufficient staff and funding to provide the needed programming?</a:t>
            </a:r>
          </a:p>
          <a:p>
            <a:pPr algn="l">
              <a:lnSpc>
                <a:spcPts val="1120"/>
              </a:lnSpc>
            </a:pPr>
            <a:endParaRPr lang="en-US" sz="2499">
              <a:solidFill>
                <a:srgbClr val="121212"/>
              </a:solidFill>
              <a:latin typeface="TT Interphases"/>
              <a:ea typeface="TT Interphases"/>
              <a:cs typeface="TT Interphases"/>
              <a:sym typeface="TT Interphases"/>
            </a:endParaRPr>
          </a:p>
          <a:p>
            <a:pPr algn="l">
              <a:lnSpc>
                <a:spcPts val="3499"/>
              </a:lnSpc>
            </a:pPr>
            <a:r>
              <a:rPr lang="en-US" sz="2499">
                <a:solidFill>
                  <a:srgbClr val="121212"/>
                </a:solidFill>
                <a:latin typeface="TT Interphases"/>
                <a:ea typeface="TT Interphases"/>
                <a:cs typeface="TT Interphases"/>
                <a:sym typeface="TT Interphases"/>
              </a:rPr>
              <a:t>Are the programs attracting current and new users to the library?</a:t>
            </a:r>
          </a:p>
          <a:p>
            <a:pPr algn="l">
              <a:lnSpc>
                <a:spcPts val="1120"/>
              </a:lnSpc>
            </a:pPr>
            <a:endParaRPr lang="en-US" sz="2499">
              <a:solidFill>
                <a:srgbClr val="121212"/>
              </a:solidFill>
              <a:latin typeface="TT Interphases"/>
              <a:ea typeface="TT Interphases"/>
              <a:cs typeface="TT Interphases"/>
              <a:sym typeface="TT Interphases"/>
            </a:endParaRPr>
          </a:p>
          <a:p>
            <a:pPr algn="l">
              <a:lnSpc>
                <a:spcPts val="3499"/>
              </a:lnSpc>
            </a:pPr>
            <a:r>
              <a:rPr lang="en-US" sz="2499">
                <a:solidFill>
                  <a:srgbClr val="121212"/>
                </a:solidFill>
                <a:latin typeface="TT Interphases"/>
                <a:ea typeface="TT Interphases"/>
                <a:cs typeface="TT Interphases"/>
                <a:sym typeface="TT Interphases"/>
              </a:rPr>
              <a:t>Is programming a priority?</a:t>
            </a:r>
          </a:p>
        </p:txBody>
      </p:sp>
      <p:grpSp>
        <p:nvGrpSpPr>
          <p:cNvPr id="13" name="Group 13"/>
          <p:cNvGrpSpPr/>
          <p:nvPr/>
        </p:nvGrpSpPr>
        <p:grpSpPr>
          <a:xfrm>
            <a:off x="8570820" y="1835183"/>
            <a:ext cx="6763501" cy="1253624"/>
            <a:chOff x="0" y="0"/>
            <a:chExt cx="2357648" cy="436993"/>
          </a:xfrm>
        </p:grpSpPr>
        <p:sp>
          <p:nvSpPr>
            <p:cNvPr id="14" name="Freeform 14">
              <a:extLst>
                <a:ext uri="{C183D7F6-B498-43B3-948B-1728B52AA6E4}">
                  <adec:decorative xmlns:adec="http://schemas.microsoft.com/office/drawing/2017/decorative" val="1"/>
                </a:ext>
              </a:extLst>
            </p:cNvPr>
            <p:cNvSpPr/>
            <p:nvPr/>
          </p:nvSpPr>
          <p:spPr>
            <a:xfrm>
              <a:off x="0" y="0"/>
              <a:ext cx="2357648" cy="436993"/>
            </a:xfrm>
            <a:custGeom>
              <a:avLst/>
              <a:gdLst/>
              <a:ahLst/>
              <a:cxnLst/>
              <a:rect l="l" t="t" r="r" b="b"/>
              <a:pathLst>
                <a:path w="2357648" h="436993">
                  <a:moveTo>
                    <a:pt x="114466" y="0"/>
                  </a:moveTo>
                  <a:lnTo>
                    <a:pt x="2243181" y="0"/>
                  </a:lnTo>
                  <a:cubicBezTo>
                    <a:pt x="2273540" y="0"/>
                    <a:pt x="2302655" y="12060"/>
                    <a:pt x="2324121" y="33526"/>
                  </a:cubicBezTo>
                  <a:cubicBezTo>
                    <a:pt x="2345588" y="54993"/>
                    <a:pt x="2357648" y="84108"/>
                    <a:pt x="2357648" y="114466"/>
                  </a:cubicBezTo>
                  <a:lnTo>
                    <a:pt x="2357648" y="322527"/>
                  </a:lnTo>
                  <a:cubicBezTo>
                    <a:pt x="2357648" y="385745"/>
                    <a:pt x="2306399" y="436993"/>
                    <a:pt x="2243181" y="436993"/>
                  </a:cubicBezTo>
                  <a:lnTo>
                    <a:pt x="114466" y="436993"/>
                  </a:lnTo>
                  <a:cubicBezTo>
                    <a:pt x="51248" y="436993"/>
                    <a:pt x="0" y="385745"/>
                    <a:pt x="0" y="322527"/>
                  </a:cubicBezTo>
                  <a:lnTo>
                    <a:pt x="0" y="114466"/>
                  </a:lnTo>
                  <a:cubicBezTo>
                    <a:pt x="0" y="51248"/>
                    <a:pt x="51248" y="0"/>
                    <a:pt x="114466" y="0"/>
                  </a:cubicBezTo>
                  <a:close/>
                </a:path>
              </a:pathLst>
            </a:custGeom>
            <a:solidFill>
              <a:srgbClr val="02285B"/>
            </a:solidFill>
          </p:spPr>
          <p:txBody>
            <a:bodyPr/>
            <a:lstStyle/>
            <a:p>
              <a:endParaRPr lang="en-US"/>
            </a:p>
          </p:txBody>
        </p:sp>
        <p:sp>
          <p:nvSpPr>
            <p:cNvPr id="15" name="TextBox 15"/>
            <p:cNvSpPr txBox="1"/>
            <p:nvPr/>
          </p:nvSpPr>
          <p:spPr>
            <a:xfrm>
              <a:off x="0" y="-38100"/>
              <a:ext cx="2357648" cy="475093"/>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13389872" y="1835183"/>
            <a:ext cx="2956730" cy="1253624"/>
          </a:xfrm>
          <a:custGeom>
            <a:avLst/>
            <a:gdLst/>
            <a:ahLst/>
            <a:cxnLst/>
            <a:rect l="l" t="t" r="r" b="b"/>
            <a:pathLst>
              <a:path w="2956730" h="1253624">
                <a:moveTo>
                  <a:pt x="2956731" y="0"/>
                </a:moveTo>
                <a:lnTo>
                  <a:pt x="0" y="0"/>
                </a:lnTo>
                <a:lnTo>
                  <a:pt x="0" y="1253624"/>
                </a:lnTo>
                <a:lnTo>
                  <a:pt x="2956731" y="1253624"/>
                </a:lnTo>
                <a:lnTo>
                  <a:pt x="295673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bwMode="white">
          <a:xfrm>
            <a:off x="9020657" y="1995140"/>
            <a:ext cx="6733079" cy="9766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Is the library offering the right mix of programming?</a:t>
            </a:r>
          </a:p>
        </p:txBody>
      </p:sp>
      <p:grpSp>
        <p:nvGrpSpPr>
          <p:cNvPr id="18" name="Group 18"/>
          <p:cNvGrpSpPr/>
          <p:nvPr/>
        </p:nvGrpSpPr>
        <p:grpSpPr>
          <a:xfrm>
            <a:off x="-3577731" y="-713177"/>
            <a:ext cx="11032213" cy="1426353"/>
            <a:chOff x="0" y="0"/>
            <a:chExt cx="3684056" cy="476311"/>
          </a:xfrm>
        </p:grpSpPr>
        <p:sp>
          <p:nvSpPr>
            <p:cNvPr id="19" name="Freeform 19">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20" name="TextBox 20"/>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926895" y="142105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3" name="Group 3"/>
          <p:cNvGrpSpPr/>
          <p:nvPr/>
        </p:nvGrpSpPr>
        <p:grpSpPr>
          <a:xfrm>
            <a:off x="-921281" y="9757727"/>
            <a:ext cx="14728666" cy="1781674"/>
            <a:chOff x="0" y="0"/>
            <a:chExt cx="5134176" cy="621063"/>
          </a:xfrm>
        </p:grpSpPr>
        <p:sp>
          <p:nvSpPr>
            <p:cNvPr id="4" name="Freeform 4">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9315450" y="9757727"/>
            <a:ext cx="11733848" cy="1426353"/>
            <a:chOff x="0" y="0"/>
            <a:chExt cx="3918358" cy="476311"/>
          </a:xfrm>
        </p:grpSpPr>
        <p:sp>
          <p:nvSpPr>
            <p:cNvPr id="7" name="Freeform 7">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1487517" y="5048113"/>
            <a:ext cx="15312966" cy="4040601"/>
            <a:chOff x="0" y="0"/>
            <a:chExt cx="5337853" cy="1408488"/>
          </a:xfrm>
        </p:grpSpPr>
        <p:sp>
          <p:nvSpPr>
            <p:cNvPr id="10" name="Freeform 10">
              <a:extLst>
                <a:ext uri="{C183D7F6-B498-43B3-948B-1728B52AA6E4}">
                  <adec:decorative xmlns:adec="http://schemas.microsoft.com/office/drawing/2017/decorative" val="1"/>
                </a:ext>
              </a:extLst>
            </p:cNvPr>
            <p:cNvSpPr/>
            <p:nvPr/>
          </p:nvSpPr>
          <p:spPr>
            <a:xfrm>
              <a:off x="0" y="0"/>
              <a:ext cx="5337853" cy="1408488"/>
            </a:xfrm>
            <a:custGeom>
              <a:avLst/>
              <a:gdLst/>
              <a:ahLst/>
              <a:cxnLst/>
              <a:rect l="l" t="t" r="r" b="b"/>
              <a:pathLst>
                <a:path w="5337853" h="1408488">
                  <a:moveTo>
                    <a:pt x="22751" y="0"/>
                  </a:moveTo>
                  <a:lnTo>
                    <a:pt x="5315102" y="0"/>
                  </a:lnTo>
                  <a:cubicBezTo>
                    <a:pt x="5327667" y="0"/>
                    <a:pt x="5337853" y="10186"/>
                    <a:pt x="5337853" y="22751"/>
                  </a:cubicBezTo>
                  <a:lnTo>
                    <a:pt x="5337853" y="1385737"/>
                  </a:lnTo>
                  <a:cubicBezTo>
                    <a:pt x="5337853" y="1398302"/>
                    <a:pt x="5327667" y="1408488"/>
                    <a:pt x="5315102" y="1408488"/>
                  </a:cubicBezTo>
                  <a:lnTo>
                    <a:pt x="22751" y="1408488"/>
                  </a:lnTo>
                  <a:cubicBezTo>
                    <a:pt x="16717" y="1408488"/>
                    <a:pt x="10930" y="1406091"/>
                    <a:pt x="6664" y="1401825"/>
                  </a:cubicBezTo>
                  <a:cubicBezTo>
                    <a:pt x="2397" y="1397558"/>
                    <a:pt x="0" y="1391771"/>
                    <a:pt x="0" y="1385737"/>
                  </a:cubicBezTo>
                  <a:lnTo>
                    <a:pt x="0" y="22751"/>
                  </a:lnTo>
                  <a:cubicBezTo>
                    <a:pt x="0" y="10186"/>
                    <a:pt x="10186" y="0"/>
                    <a:pt x="22751" y="0"/>
                  </a:cubicBezTo>
                  <a:close/>
                </a:path>
              </a:pathLst>
            </a:custGeom>
            <a:solidFill>
              <a:srgbClr val="F6EEE1"/>
            </a:solidFill>
          </p:spPr>
          <p:txBody>
            <a:bodyPr/>
            <a:lstStyle/>
            <a:p>
              <a:endParaRPr lang="en-US"/>
            </a:p>
          </p:txBody>
        </p:sp>
        <p:sp>
          <p:nvSpPr>
            <p:cNvPr id="11" name="TextBox 11"/>
            <p:cNvSpPr txBox="1"/>
            <p:nvPr/>
          </p:nvSpPr>
          <p:spPr>
            <a:xfrm>
              <a:off x="0" y="-38100"/>
              <a:ext cx="5337853" cy="1446588"/>
            </a:xfrm>
            <a:prstGeom prst="rect">
              <a:avLst/>
            </a:prstGeom>
          </p:spPr>
          <p:txBody>
            <a:bodyPr lIns="50800" tIns="50800" rIns="50800" bIns="50800" rtlCol="0" anchor="ctr"/>
            <a:lstStyle/>
            <a:p>
              <a:pPr algn="ctr">
                <a:lnSpc>
                  <a:spcPts val="2520"/>
                </a:lnSpc>
              </a:pPr>
              <a:endParaRPr/>
            </a:p>
          </p:txBody>
        </p:sp>
      </p:grpSp>
      <p:sp>
        <p:nvSpPr>
          <p:cNvPr id="12" name="TextBox 12"/>
          <p:cNvSpPr txBox="1"/>
          <p:nvPr/>
        </p:nvSpPr>
        <p:spPr>
          <a:xfrm>
            <a:off x="1971832" y="5687017"/>
            <a:ext cx="14366848" cy="30511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Legal responsibility for overall library operations rests in the library board, not individual trustees. This includes the board president. </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Prepare for and attend regular board meetings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Actively participate in discussions and decision making; yet allow for others to share their opinions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Hire, supervise, and evaluate the library director</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Work with the municipality to obtain sufficient library funding and salaries/benefits for library staff</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Review and approve library policies</a:t>
            </a:r>
          </a:p>
        </p:txBody>
      </p:sp>
      <p:grpSp>
        <p:nvGrpSpPr>
          <p:cNvPr id="13" name="Group 13"/>
          <p:cNvGrpSpPr/>
          <p:nvPr/>
        </p:nvGrpSpPr>
        <p:grpSpPr>
          <a:xfrm>
            <a:off x="1971832" y="4618916"/>
            <a:ext cx="7570217" cy="858394"/>
            <a:chOff x="0" y="0"/>
            <a:chExt cx="2638856" cy="299222"/>
          </a:xfrm>
        </p:grpSpPr>
        <p:sp>
          <p:nvSpPr>
            <p:cNvPr id="14" name="Freeform 14">
              <a:extLst>
                <a:ext uri="{C183D7F6-B498-43B3-948B-1728B52AA6E4}">
                  <adec:decorative xmlns:adec="http://schemas.microsoft.com/office/drawing/2017/decorative" val="1"/>
                </a:ext>
              </a:extLst>
            </p:cNvPr>
            <p:cNvSpPr/>
            <p:nvPr/>
          </p:nvSpPr>
          <p:spPr>
            <a:xfrm>
              <a:off x="0" y="0"/>
              <a:ext cx="2638856" cy="299222"/>
            </a:xfrm>
            <a:custGeom>
              <a:avLst/>
              <a:gdLst/>
              <a:ahLst/>
              <a:cxnLst/>
              <a:rect l="l" t="t" r="r" b="b"/>
              <a:pathLst>
                <a:path w="2638856" h="299222">
                  <a:moveTo>
                    <a:pt x="102268" y="0"/>
                  </a:moveTo>
                  <a:lnTo>
                    <a:pt x="2536587" y="0"/>
                  </a:lnTo>
                  <a:cubicBezTo>
                    <a:pt x="2593069" y="0"/>
                    <a:pt x="2638856" y="45787"/>
                    <a:pt x="2638856" y="102268"/>
                  </a:cubicBezTo>
                  <a:lnTo>
                    <a:pt x="2638856" y="196954"/>
                  </a:lnTo>
                  <a:cubicBezTo>
                    <a:pt x="2638856" y="224077"/>
                    <a:pt x="2628081" y="250090"/>
                    <a:pt x="2608902" y="269269"/>
                  </a:cubicBezTo>
                  <a:cubicBezTo>
                    <a:pt x="2589723" y="288448"/>
                    <a:pt x="2563711" y="299222"/>
                    <a:pt x="2536587" y="299222"/>
                  </a:cubicBezTo>
                  <a:lnTo>
                    <a:pt x="102268" y="299222"/>
                  </a:lnTo>
                  <a:cubicBezTo>
                    <a:pt x="45787" y="299222"/>
                    <a:pt x="0" y="253435"/>
                    <a:pt x="0" y="196954"/>
                  </a:cubicBezTo>
                  <a:lnTo>
                    <a:pt x="0" y="102268"/>
                  </a:lnTo>
                  <a:cubicBezTo>
                    <a:pt x="0" y="45787"/>
                    <a:pt x="45787" y="0"/>
                    <a:pt x="102268" y="0"/>
                  </a:cubicBezTo>
                  <a:close/>
                </a:path>
              </a:pathLst>
            </a:custGeom>
            <a:solidFill>
              <a:srgbClr val="02285B"/>
            </a:solidFill>
          </p:spPr>
          <p:txBody>
            <a:bodyPr/>
            <a:lstStyle/>
            <a:p>
              <a:endParaRPr lang="en-US"/>
            </a:p>
          </p:txBody>
        </p:sp>
        <p:sp>
          <p:nvSpPr>
            <p:cNvPr id="15" name="TextBox 15"/>
            <p:cNvSpPr txBox="1"/>
            <p:nvPr/>
          </p:nvSpPr>
          <p:spPr>
            <a:xfrm>
              <a:off x="0" y="-38100"/>
              <a:ext cx="2638856" cy="337322"/>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8702748" y="4618916"/>
            <a:ext cx="2024562" cy="858394"/>
          </a:xfrm>
          <a:custGeom>
            <a:avLst/>
            <a:gdLst/>
            <a:ahLst/>
            <a:cxnLst/>
            <a:rect l="l" t="t" r="r" b="b"/>
            <a:pathLst>
              <a:path w="2024562" h="858394">
                <a:moveTo>
                  <a:pt x="2024562" y="0"/>
                </a:moveTo>
                <a:lnTo>
                  <a:pt x="0" y="0"/>
                </a:lnTo>
                <a:lnTo>
                  <a:pt x="0" y="858394"/>
                </a:lnTo>
                <a:lnTo>
                  <a:pt x="2024562" y="858394"/>
                </a:lnTo>
                <a:lnTo>
                  <a:pt x="20245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bwMode="white">
          <a:xfrm>
            <a:off x="1971832" y="4778873"/>
            <a:ext cx="8385169"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Library Board Job Description</a:t>
            </a:r>
          </a:p>
        </p:txBody>
      </p:sp>
      <p:grpSp>
        <p:nvGrpSpPr>
          <p:cNvPr id="18" name="Group 18"/>
          <p:cNvGrpSpPr/>
          <p:nvPr/>
        </p:nvGrpSpPr>
        <p:grpSpPr>
          <a:xfrm>
            <a:off x="-3577731" y="-713177"/>
            <a:ext cx="11032213" cy="1426353"/>
            <a:chOff x="0" y="0"/>
            <a:chExt cx="3684056" cy="476311"/>
          </a:xfrm>
        </p:grpSpPr>
        <p:sp>
          <p:nvSpPr>
            <p:cNvPr id="19" name="Freeform 19">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20" name="TextBox 20"/>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1668966" y="1842301"/>
            <a:ext cx="547893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Planning</a:t>
            </a:r>
          </a:p>
        </p:txBody>
      </p:sp>
      <p:grpSp>
        <p:nvGrpSpPr>
          <p:cNvPr id="3" name="Group 3"/>
          <p:cNvGrpSpPr/>
          <p:nvPr/>
        </p:nvGrpSpPr>
        <p:grpSpPr>
          <a:xfrm>
            <a:off x="-921281" y="9757727"/>
            <a:ext cx="14728666" cy="1781674"/>
            <a:chOff x="0" y="0"/>
            <a:chExt cx="5134176" cy="621063"/>
          </a:xfrm>
        </p:grpSpPr>
        <p:sp>
          <p:nvSpPr>
            <p:cNvPr id="4" name="Freeform 4">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9315450" y="9757727"/>
            <a:ext cx="11733848" cy="1426353"/>
            <a:chOff x="0" y="0"/>
            <a:chExt cx="3918358" cy="476311"/>
          </a:xfrm>
        </p:grpSpPr>
        <p:sp>
          <p:nvSpPr>
            <p:cNvPr id="7" name="Freeform 7">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8125546" y="1517275"/>
            <a:ext cx="8688480" cy="3925423"/>
            <a:chOff x="0" y="0"/>
            <a:chExt cx="3028664" cy="1368339"/>
          </a:xfrm>
        </p:grpSpPr>
        <p:sp>
          <p:nvSpPr>
            <p:cNvPr id="10" name="Freeform 10">
              <a:extLst>
                <a:ext uri="{C183D7F6-B498-43B3-948B-1728B52AA6E4}">
                  <adec:decorative xmlns:adec="http://schemas.microsoft.com/office/drawing/2017/decorative" val="1"/>
                </a:ext>
              </a:extLst>
            </p:cNvPr>
            <p:cNvSpPr/>
            <p:nvPr/>
          </p:nvSpPr>
          <p:spPr>
            <a:xfrm>
              <a:off x="0" y="0"/>
              <a:ext cx="3028664" cy="1368339"/>
            </a:xfrm>
            <a:custGeom>
              <a:avLst/>
              <a:gdLst/>
              <a:ahLst/>
              <a:cxnLst/>
              <a:rect l="l" t="t" r="r" b="b"/>
              <a:pathLst>
                <a:path w="3028664" h="1368339">
                  <a:moveTo>
                    <a:pt x="40098" y="0"/>
                  </a:moveTo>
                  <a:lnTo>
                    <a:pt x="2988566" y="0"/>
                  </a:lnTo>
                  <a:cubicBezTo>
                    <a:pt x="2999201" y="0"/>
                    <a:pt x="3009400" y="4225"/>
                    <a:pt x="3016920" y="11744"/>
                  </a:cubicBezTo>
                  <a:cubicBezTo>
                    <a:pt x="3024439" y="19264"/>
                    <a:pt x="3028664" y="29463"/>
                    <a:pt x="3028664" y="40098"/>
                  </a:cubicBezTo>
                  <a:lnTo>
                    <a:pt x="3028664" y="1328242"/>
                  </a:lnTo>
                  <a:cubicBezTo>
                    <a:pt x="3028664" y="1338876"/>
                    <a:pt x="3024439" y="1349075"/>
                    <a:pt x="3016920" y="1356595"/>
                  </a:cubicBezTo>
                  <a:cubicBezTo>
                    <a:pt x="3009400" y="1364115"/>
                    <a:pt x="2999201" y="1368339"/>
                    <a:pt x="2988566" y="1368339"/>
                  </a:cubicBezTo>
                  <a:lnTo>
                    <a:pt x="40098" y="1368339"/>
                  </a:lnTo>
                  <a:cubicBezTo>
                    <a:pt x="29463" y="1368339"/>
                    <a:pt x="19264" y="1364115"/>
                    <a:pt x="11744" y="1356595"/>
                  </a:cubicBezTo>
                  <a:cubicBezTo>
                    <a:pt x="4225" y="1349075"/>
                    <a:pt x="0" y="1338876"/>
                    <a:pt x="0" y="1328242"/>
                  </a:cubicBezTo>
                  <a:lnTo>
                    <a:pt x="0" y="40098"/>
                  </a:lnTo>
                  <a:cubicBezTo>
                    <a:pt x="0" y="29463"/>
                    <a:pt x="4225" y="19264"/>
                    <a:pt x="11744" y="11744"/>
                  </a:cubicBezTo>
                  <a:cubicBezTo>
                    <a:pt x="19264" y="4225"/>
                    <a:pt x="29463" y="0"/>
                    <a:pt x="40098" y="0"/>
                  </a:cubicBezTo>
                  <a:close/>
                </a:path>
              </a:pathLst>
            </a:custGeom>
            <a:solidFill>
              <a:srgbClr val="F6EEE1"/>
            </a:solidFill>
          </p:spPr>
          <p:txBody>
            <a:bodyPr/>
            <a:lstStyle/>
            <a:p>
              <a:endParaRPr lang="en-US"/>
            </a:p>
          </p:txBody>
        </p:sp>
        <p:sp>
          <p:nvSpPr>
            <p:cNvPr id="11" name="TextBox 11"/>
            <p:cNvSpPr txBox="1"/>
            <p:nvPr/>
          </p:nvSpPr>
          <p:spPr>
            <a:xfrm>
              <a:off x="0" y="-38100"/>
              <a:ext cx="3028664" cy="1406439"/>
            </a:xfrm>
            <a:prstGeom prst="rect">
              <a:avLst/>
            </a:prstGeom>
          </p:spPr>
          <p:txBody>
            <a:bodyPr lIns="50800" tIns="50800" rIns="50800" bIns="50800" rtlCol="0" anchor="ctr"/>
            <a:lstStyle/>
            <a:p>
              <a:pPr algn="ctr">
                <a:lnSpc>
                  <a:spcPts val="2520"/>
                </a:lnSpc>
              </a:pPr>
              <a:endParaRPr/>
            </a:p>
          </p:txBody>
        </p:sp>
      </p:grpSp>
      <p:sp>
        <p:nvSpPr>
          <p:cNvPr id="12" name="TextBox 12"/>
          <p:cNvSpPr txBox="1"/>
          <p:nvPr/>
        </p:nvSpPr>
        <p:spPr>
          <a:xfrm>
            <a:off x="8560335" y="2043602"/>
            <a:ext cx="7818902" cy="3067050"/>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Statistical Data</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Demographics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Usage</a:t>
            </a:r>
          </a:p>
          <a:p>
            <a:pPr algn="l">
              <a:lnSpc>
                <a:spcPts val="3499"/>
              </a:lnSpc>
            </a:pPr>
            <a:endParaRPr lang="en-US" sz="2000">
              <a:solidFill>
                <a:srgbClr val="121212"/>
              </a:solidFill>
              <a:latin typeface="TT Interphases"/>
              <a:ea typeface="TT Interphases"/>
              <a:cs typeface="TT Interphases"/>
              <a:sym typeface="TT Interphases"/>
            </a:endParaRPr>
          </a:p>
          <a:p>
            <a:pPr algn="l">
              <a:lnSpc>
                <a:spcPts val="3499"/>
              </a:lnSpc>
            </a:pPr>
            <a:r>
              <a:rPr lang="en-US" sz="2499">
                <a:solidFill>
                  <a:srgbClr val="121212"/>
                </a:solidFill>
                <a:latin typeface="TT Interphases"/>
                <a:ea typeface="TT Interphases"/>
                <a:cs typeface="TT Interphases"/>
                <a:sym typeface="TT Interphases"/>
              </a:rPr>
              <a:t>Community Feedback</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Surveys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Focus Groups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Community Discussions</a:t>
            </a:r>
          </a:p>
        </p:txBody>
      </p:sp>
      <p:grpSp>
        <p:nvGrpSpPr>
          <p:cNvPr id="13" name="Group 13"/>
          <p:cNvGrpSpPr/>
          <p:nvPr/>
        </p:nvGrpSpPr>
        <p:grpSpPr>
          <a:xfrm>
            <a:off x="8490724" y="1028700"/>
            <a:ext cx="6763501" cy="837123"/>
            <a:chOff x="0" y="0"/>
            <a:chExt cx="2357648" cy="291808"/>
          </a:xfrm>
        </p:grpSpPr>
        <p:sp>
          <p:nvSpPr>
            <p:cNvPr id="14" name="Freeform 14">
              <a:extLst>
                <a:ext uri="{C183D7F6-B498-43B3-948B-1728B52AA6E4}">
                  <adec:decorative xmlns:adec="http://schemas.microsoft.com/office/drawing/2017/decorative" val="1"/>
                </a:ext>
              </a:extLst>
            </p:cNvPr>
            <p:cNvSpPr/>
            <p:nvPr/>
          </p:nvSpPr>
          <p:spPr>
            <a:xfrm>
              <a:off x="0" y="0"/>
              <a:ext cx="2357648" cy="291808"/>
            </a:xfrm>
            <a:custGeom>
              <a:avLst/>
              <a:gdLst/>
              <a:ahLst/>
              <a:cxnLst/>
              <a:rect l="l" t="t" r="r" b="b"/>
              <a:pathLst>
                <a:path w="2357648" h="291808">
                  <a:moveTo>
                    <a:pt x="114466" y="0"/>
                  </a:moveTo>
                  <a:lnTo>
                    <a:pt x="2243181" y="0"/>
                  </a:lnTo>
                  <a:cubicBezTo>
                    <a:pt x="2273540" y="0"/>
                    <a:pt x="2302655" y="12060"/>
                    <a:pt x="2324121" y="33526"/>
                  </a:cubicBezTo>
                  <a:cubicBezTo>
                    <a:pt x="2345588" y="54993"/>
                    <a:pt x="2357648" y="84108"/>
                    <a:pt x="2357648" y="114466"/>
                  </a:cubicBezTo>
                  <a:lnTo>
                    <a:pt x="2357648" y="177341"/>
                  </a:lnTo>
                  <a:cubicBezTo>
                    <a:pt x="2357648" y="240559"/>
                    <a:pt x="2306399" y="291808"/>
                    <a:pt x="2243181" y="291808"/>
                  </a:cubicBezTo>
                  <a:lnTo>
                    <a:pt x="114466" y="291808"/>
                  </a:lnTo>
                  <a:cubicBezTo>
                    <a:pt x="51248" y="291808"/>
                    <a:pt x="0" y="240559"/>
                    <a:pt x="0" y="177341"/>
                  </a:cubicBezTo>
                  <a:lnTo>
                    <a:pt x="0" y="114466"/>
                  </a:lnTo>
                  <a:cubicBezTo>
                    <a:pt x="0" y="51248"/>
                    <a:pt x="51248" y="0"/>
                    <a:pt x="114466" y="0"/>
                  </a:cubicBezTo>
                  <a:close/>
                </a:path>
              </a:pathLst>
            </a:custGeom>
            <a:solidFill>
              <a:srgbClr val="02285B"/>
            </a:solidFill>
          </p:spPr>
          <p:txBody>
            <a:bodyPr/>
            <a:lstStyle/>
            <a:p>
              <a:endParaRPr lang="en-US"/>
            </a:p>
          </p:txBody>
        </p:sp>
        <p:sp>
          <p:nvSpPr>
            <p:cNvPr id="15" name="TextBox 15"/>
            <p:cNvSpPr txBox="1"/>
            <p:nvPr/>
          </p:nvSpPr>
          <p:spPr>
            <a:xfrm>
              <a:off x="0" y="-38100"/>
              <a:ext cx="2357648" cy="329908"/>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14292113" y="1028700"/>
            <a:ext cx="1974393" cy="837123"/>
          </a:xfrm>
          <a:custGeom>
            <a:avLst/>
            <a:gdLst/>
            <a:ahLst/>
            <a:cxnLst/>
            <a:rect l="l" t="t" r="r" b="b"/>
            <a:pathLst>
              <a:path w="1974393" h="837123">
                <a:moveTo>
                  <a:pt x="1974393" y="0"/>
                </a:moveTo>
                <a:lnTo>
                  <a:pt x="0" y="0"/>
                </a:lnTo>
                <a:lnTo>
                  <a:pt x="0" y="837123"/>
                </a:lnTo>
                <a:lnTo>
                  <a:pt x="1974393" y="837123"/>
                </a:lnTo>
                <a:lnTo>
                  <a:pt x="197439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bwMode="white">
          <a:xfrm>
            <a:off x="8940561" y="1188657"/>
            <a:ext cx="6733079"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Gathering Information</a:t>
            </a:r>
          </a:p>
        </p:txBody>
      </p:sp>
      <p:grpSp>
        <p:nvGrpSpPr>
          <p:cNvPr id="18" name="Group 18"/>
          <p:cNvGrpSpPr/>
          <p:nvPr/>
        </p:nvGrpSpPr>
        <p:grpSpPr>
          <a:xfrm>
            <a:off x="-3577731" y="-713177"/>
            <a:ext cx="11032213" cy="1426353"/>
            <a:chOff x="0" y="0"/>
            <a:chExt cx="3684056" cy="476311"/>
          </a:xfrm>
        </p:grpSpPr>
        <p:sp>
          <p:nvSpPr>
            <p:cNvPr id="19" name="Freeform 19">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20" name="TextBox 20"/>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grpSp>
        <p:nvGrpSpPr>
          <p:cNvPr id="21" name="Group 21"/>
          <p:cNvGrpSpPr/>
          <p:nvPr/>
        </p:nvGrpSpPr>
        <p:grpSpPr>
          <a:xfrm>
            <a:off x="8125546" y="6350373"/>
            <a:ext cx="8688480" cy="2820094"/>
            <a:chOff x="0" y="0"/>
            <a:chExt cx="3028664" cy="983039"/>
          </a:xfrm>
        </p:grpSpPr>
        <p:sp>
          <p:nvSpPr>
            <p:cNvPr id="22" name="Freeform 22">
              <a:extLst>
                <a:ext uri="{C183D7F6-B498-43B3-948B-1728B52AA6E4}">
                  <adec:decorative xmlns:adec="http://schemas.microsoft.com/office/drawing/2017/decorative" val="1"/>
                </a:ext>
              </a:extLst>
            </p:cNvPr>
            <p:cNvSpPr/>
            <p:nvPr/>
          </p:nvSpPr>
          <p:spPr>
            <a:xfrm>
              <a:off x="0" y="0"/>
              <a:ext cx="3028664" cy="983039"/>
            </a:xfrm>
            <a:custGeom>
              <a:avLst/>
              <a:gdLst/>
              <a:ahLst/>
              <a:cxnLst/>
              <a:rect l="l" t="t" r="r" b="b"/>
              <a:pathLst>
                <a:path w="3028664" h="983039">
                  <a:moveTo>
                    <a:pt x="40098" y="0"/>
                  </a:moveTo>
                  <a:lnTo>
                    <a:pt x="2988566" y="0"/>
                  </a:lnTo>
                  <a:cubicBezTo>
                    <a:pt x="2999201" y="0"/>
                    <a:pt x="3009400" y="4225"/>
                    <a:pt x="3016920" y="11744"/>
                  </a:cubicBezTo>
                  <a:cubicBezTo>
                    <a:pt x="3024439" y="19264"/>
                    <a:pt x="3028664" y="29463"/>
                    <a:pt x="3028664" y="40098"/>
                  </a:cubicBezTo>
                  <a:lnTo>
                    <a:pt x="3028664" y="942942"/>
                  </a:lnTo>
                  <a:cubicBezTo>
                    <a:pt x="3028664" y="953576"/>
                    <a:pt x="3024439" y="963775"/>
                    <a:pt x="3016920" y="971295"/>
                  </a:cubicBezTo>
                  <a:cubicBezTo>
                    <a:pt x="3009400" y="978815"/>
                    <a:pt x="2999201" y="983039"/>
                    <a:pt x="2988566" y="983039"/>
                  </a:cubicBezTo>
                  <a:lnTo>
                    <a:pt x="40098" y="983039"/>
                  </a:lnTo>
                  <a:cubicBezTo>
                    <a:pt x="29463" y="983039"/>
                    <a:pt x="19264" y="978815"/>
                    <a:pt x="11744" y="971295"/>
                  </a:cubicBezTo>
                  <a:cubicBezTo>
                    <a:pt x="4225" y="963775"/>
                    <a:pt x="0" y="953576"/>
                    <a:pt x="0" y="942942"/>
                  </a:cubicBezTo>
                  <a:lnTo>
                    <a:pt x="0" y="40098"/>
                  </a:lnTo>
                  <a:cubicBezTo>
                    <a:pt x="0" y="29463"/>
                    <a:pt x="4225" y="19264"/>
                    <a:pt x="11744" y="11744"/>
                  </a:cubicBezTo>
                  <a:cubicBezTo>
                    <a:pt x="19264" y="4225"/>
                    <a:pt x="29463" y="0"/>
                    <a:pt x="40098" y="0"/>
                  </a:cubicBezTo>
                  <a:close/>
                </a:path>
              </a:pathLst>
            </a:custGeom>
            <a:solidFill>
              <a:srgbClr val="F6EEE1"/>
            </a:solidFill>
          </p:spPr>
          <p:txBody>
            <a:bodyPr/>
            <a:lstStyle/>
            <a:p>
              <a:endParaRPr lang="en-US"/>
            </a:p>
          </p:txBody>
        </p:sp>
        <p:sp>
          <p:nvSpPr>
            <p:cNvPr id="23" name="TextBox 23"/>
            <p:cNvSpPr txBox="1"/>
            <p:nvPr/>
          </p:nvSpPr>
          <p:spPr>
            <a:xfrm>
              <a:off x="0" y="-38100"/>
              <a:ext cx="3028664" cy="1021139"/>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8560335" y="6876700"/>
            <a:ext cx="7818902" cy="2016131"/>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Does the Library have enough staff?</a:t>
            </a:r>
          </a:p>
          <a:p>
            <a:pPr algn="l">
              <a:lnSpc>
                <a:spcPts val="1120"/>
              </a:lnSpc>
            </a:pPr>
            <a:endParaRPr lang="en-US" sz="2499">
              <a:solidFill>
                <a:srgbClr val="121212"/>
              </a:solidFill>
              <a:latin typeface="TT Interphases"/>
              <a:ea typeface="TT Interphases"/>
              <a:cs typeface="TT Interphases"/>
              <a:sym typeface="TT Interphases"/>
            </a:endParaRPr>
          </a:p>
          <a:p>
            <a:pPr algn="l">
              <a:lnSpc>
                <a:spcPts val="3499"/>
              </a:lnSpc>
            </a:pPr>
            <a:r>
              <a:rPr lang="en-US" sz="2499">
                <a:solidFill>
                  <a:srgbClr val="121212"/>
                </a:solidFill>
                <a:latin typeface="TT Interphases"/>
                <a:ea typeface="TT Interphases"/>
                <a:cs typeface="TT Interphases"/>
                <a:sym typeface="TT Interphases"/>
              </a:rPr>
              <a:t>Are staff assigned to the proper duties?</a:t>
            </a:r>
          </a:p>
          <a:p>
            <a:pPr algn="l">
              <a:lnSpc>
                <a:spcPts val="1120"/>
              </a:lnSpc>
            </a:pPr>
            <a:endParaRPr lang="en-US" sz="2499">
              <a:solidFill>
                <a:srgbClr val="121212"/>
              </a:solidFill>
              <a:latin typeface="TT Interphases"/>
              <a:ea typeface="TT Interphases"/>
              <a:cs typeface="TT Interphases"/>
              <a:sym typeface="TT Interphases"/>
            </a:endParaRPr>
          </a:p>
          <a:p>
            <a:pPr algn="l">
              <a:lnSpc>
                <a:spcPts val="3499"/>
              </a:lnSpc>
            </a:pPr>
            <a:r>
              <a:rPr lang="en-US" sz="2499">
                <a:solidFill>
                  <a:srgbClr val="121212"/>
                </a:solidFill>
                <a:latin typeface="TT Interphases"/>
                <a:ea typeface="TT Interphases"/>
                <a:cs typeface="TT Interphases"/>
                <a:sym typeface="TT Interphases"/>
              </a:rPr>
              <a:t>Does the library staff skill set match the needs of the library?</a:t>
            </a:r>
          </a:p>
        </p:txBody>
      </p:sp>
      <p:grpSp>
        <p:nvGrpSpPr>
          <p:cNvPr id="25" name="Group 25"/>
          <p:cNvGrpSpPr/>
          <p:nvPr/>
        </p:nvGrpSpPr>
        <p:grpSpPr>
          <a:xfrm>
            <a:off x="8490724" y="5861798"/>
            <a:ext cx="6763501" cy="837123"/>
            <a:chOff x="0" y="0"/>
            <a:chExt cx="2357648" cy="291808"/>
          </a:xfrm>
        </p:grpSpPr>
        <p:sp>
          <p:nvSpPr>
            <p:cNvPr id="26" name="Freeform 26">
              <a:extLst>
                <a:ext uri="{C183D7F6-B498-43B3-948B-1728B52AA6E4}">
                  <adec:decorative xmlns:adec="http://schemas.microsoft.com/office/drawing/2017/decorative" val="1"/>
                </a:ext>
              </a:extLst>
            </p:cNvPr>
            <p:cNvSpPr/>
            <p:nvPr/>
          </p:nvSpPr>
          <p:spPr>
            <a:xfrm>
              <a:off x="0" y="0"/>
              <a:ext cx="2357648" cy="291808"/>
            </a:xfrm>
            <a:custGeom>
              <a:avLst/>
              <a:gdLst/>
              <a:ahLst/>
              <a:cxnLst/>
              <a:rect l="l" t="t" r="r" b="b"/>
              <a:pathLst>
                <a:path w="2357648" h="291808">
                  <a:moveTo>
                    <a:pt x="114466" y="0"/>
                  </a:moveTo>
                  <a:lnTo>
                    <a:pt x="2243181" y="0"/>
                  </a:lnTo>
                  <a:cubicBezTo>
                    <a:pt x="2273540" y="0"/>
                    <a:pt x="2302655" y="12060"/>
                    <a:pt x="2324121" y="33526"/>
                  </a:cubicBezTo>
                  <a:cubicBezTo>
                    <a:pt x="2345588" y="54993"/>
                    <a:pt x="2357648" y="84108"/>
                    <a:pt x="2357648" y="114466"/>
                  </a:cubicBezTo>
                  <a:lnTo>
                    <a:pt x="2357648" y="177341"/>
                  </a:lnTo>
                  <a:cubicBezTo>
                    <a:pt x="2357648" y="240559"/>
                    <a:pt x="2306399" y="291808"/>
                    <a:pt x="2243181" y="291808"/>
                  </a:cubicBezTo>
                  <a:lnTo>
                    <a:pt x="114466" y="291808"/>
                  </a:lnTo>
                  <a:cubicBezTo>
                    <a:pt x="51248" y="291808"/>
                    <a:pt x="0" y="240559"/>
                    <a:pt x="0" y="177341"/>
                  </a:cubicBezTo>
                  <a:lnTo>
                    <a:pt x="0" y="114466"/>
                  </a:lnTo>
                  <a:cubicBezTo>
                    <a:pt x="0" y="51248"/>
                    <a:pt x="51248" y="0"/>
                    <a:pt x="114466" y="0"/>
                  </a:cubicBezTo>
                  <a:close/>
                </a:path>
              </a:pathLst>
            </a:custGeom>
            <a:solidFill>
              <a:srgbClr val="02285B"/>
            </a:solidFill>
          </p:spPr>
          <p:txBody>
            <a:bodyPr/>
            <a:lstStyle/>
            <a:p>
              <a:endParaRPr lang="en-US"/>
            </a:p>
          </p:txBody>
        </p:sp>
        <p:sp>
          <p:nvSpPr>
            <p:cNvPr id="27" name="TextBox 27"/>
            <p:cNvSpPr txBox="1"/>
            <p:nvPr/>
          </p:nvSpPr>
          <p:spPr>
            <a:xfrm>
              <a:off x="0" y="-38100"/>
              <a:ext cx="2357648" cy="329908"/>
            </a:xfrm>
            <a:prstGeom prst="rect">
              <a:avLst/>
            </a:prstGeom>
          </p:spPr>
          <p:txBody>
            <a:bodyPr lIns="50800" tIns="50800" rIns="50800" bIns="50800" rtlCol="0" anchor="ctr"/>
            <a:lstStyle/>
            <a:p>
              <a:pPr algn="ctr">
                <a:lnSpc>
                  <a:spcPts val="2520"/>
                </a:lnSpc>
              </a:pPr>
              <a:endParaRPr/>
            </a:p>
          </p:txBody>
        </p:sp>
      </p:grpSp>
      <p:sp>
        <p:nvSpPr>
          <p:cNvPr id="28" name="Freeform 28">
            <a:extLst>
              <a:ext uri="{C183D7F6-B498-43B3-948B-1728B52AA6E4}">
                <adec:decorative xmlns:adec="http://schemas.microsoft.com/office/drawing/2017/decorative" val="1"/>
              </a:ext>
            </a:extLst>
          </p:cNvPr>
          <p:cNvSpPr/>
          <p:nvPr/>
        </p:nvSpPr>
        <p:spPr>
          <a:xfrm flipH="1">
            <a:off x="14292113" y="5861798"/>
            <a:ext cx="1974393" cy="837123"/>
          </a:xfrm>
          <a:custGeom>
            <a:avLst/>
            <a:gdLst/>
            <a:ahLst/>
            <a:cxnLst/>
            <a:rect l="l" t="t" r="r" b="b"/>
            <a:pathLst>
              <a:path w="1974393" h="837123">
                <a:moveTo>
                  <a:pt x="1974393" y="0"/>
                </a:moveTo>
                <a:lnTo>
                  <a:pt x="0" y="0"/>
                </a:lnTo>
                <a:lnTo>
                  <a:pt x="0" y="837123"/>
                </a:lnTo>
                <a:lnTo>
                  <a:pt x="1974393" y="837123"/>
                </a:lnTo>
                <a:lnTo>
                  <a:pt x="197439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TextBox 29"/>
          <p:cNvSpPr txBox="1"/>
          <p:nvPr/>
        </p:nvSpPr>
        <p:spPr bwMode="white">
          <a:xfrm>
            <a:off x="8940561" y="6021755"/>
            <a:ext cx="6733079"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Staffing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617050" y="3673160"/>
            <a:ext cx="15502439" cy="269303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Advocacy and Working with Municipalities</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144000" y="9757727"/>
            <a:ext cx="11905298" cy="1426353"/>
            <a:chOff x="0" y="0"/>
            <a:chExt cx="3975611" cy="476311"/>
          </a:xfrm>
        </p:grpSpPr>
        <p:sp>
          <p:nvSpPr>
            <p:cNvPr id="6" name="Freeform 6">
              <a:extLst>
                <a:ext uri="{C183D7F6-B498-43B3-948B-1728B52AA6E4}">
                  <adec:decorative xmlns:adec="http://schemas.microsoft.com/office/drawing/2017/decorative" val="1"/>
                </a:ext>
              </a:extLst>
            </p:cNvPr>
            <p:cNvSpPr/>
            <p:nvPr/>
          </p:nvSpPr>
          <p:spPr>
            <a:xfrm>
              <a:off x="0" y="0"/>
              <a:ext cx="3975611" cy="476311"/>
            </a:xfrm>
            <a:custGeom>
              <a:avLst/>
              <a:gdLst/>
              <a:ahLst/>
              <a:cxnLst/>
              <a:rect l="l" t="t" r="r" b="b"/>
              <a:pathLst>
                <a:path w="3975611" h="476311">
                  <a:moveTo>
                    <a:pt x="65029" y="0"/>
                  </a:moveTo>
                  <a:lnTo>
                    <a:pt x="3910582" y="0"/>
                  </a:lnTo>
                  <a:cubicBezTo>
                    <a:pt x="3927829" y="0"/>
                    <a:pt x="3944369" y="6851"/>
                    <a:pt x="3956565" y="19047"/>
                  </a:cubicBezTo>
                  <a:cubicBezTo>
                    <a:pt x="3968760" y="31242"/>
                    <a:pt x="3975611" y="47782"/>
                    <a:pt x="3975611" y="65029"/>
                  </a:cubicBezTo>
                  <a:lnTo>
                    <a:pt x="3975611" y="411282"/>
                  </a:lnTo>
                  <a:cubicBezTo>
                    <a:pt x="3975611" y="428529"/>
                    <a:pt x="3968760" y="445069"/>
                    <a:pt x="3956565" y="457265"/>
                  </a:cubicBezTo>
                  <a:cubicBezTo>
                    <a:pt x="3944369" y="469460"/>
                    <a:pt x="3927829" y="476311"/>
                    <a:pt x="3910582" y="476311"/>
                  </a:cubicBezTo>
                  <a:lnTo>
                    <a:pt x="65029" y="476311"/>
                  </a:lnTo>
                  <a:cubicBezTo>
                    <a:pt x="47782" y="476311"/>
                    <a:pt x="31242" y="469460"/>
                    <a:pt x="19047" y="457265"/>
                  </a:cubicBezTo>
                  <a:cubicBezTo>
                    <a:pt x="6851" y="445069"/>
                    <a:pt x="0" y="428529"/>
                    <a:pt x="0" y="411282"/>
                  </a:cubicBezTo>
                  <a:lnTo>
                    <a:pt x="0" y="65029"/>
                  </a:lnTo>
                  <a:cubicBezTo>
                    <a:pt x="0" y="47782"/>
                    <a:pt x="6851" y="31242"/>
                    <a:pt x="19047" y="19047"/>
                  </a:cubicBezTo>
                  <a:cubicBezTo>
                    <a:pt x="31242" y="6851"/>
                    <a:pt x="47782" y="0"/>
                    <a:pt x="65029" y="0"/>
                  </a:cubicBezTo>
                  <a:close/>
                </a:path>
              </a:pathLst>
            </a:custGeom>
            <a:solidFill>
              <a:srgbClr val="6CC6DF"/>
            </a:solidFill>
          </p:spPr>
          <p:txBody>
            <a:bodyPr/>
            <a:lstStyle/>
            <a:p>
              <a:endParaRPr lang="en-US"/>
            </a:p>
          </p:txBody>
        </p:sp>
        <p:sp>
          <p:nvSpPr>
            <p:cNvPr id="7" name="TextBox 7"/>
            <p:cNvSpPr txBox="1"/>
            <p:nvPr/>
          </p:nvSpPr>
          <p:spPr>
            <a:xfrm>
              <a:off x="0" y="-38100"/>
              <a:ext cx="3975611" cy="514411"/>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2764028" y="1152525"/>
            <a:ext cx="12759943" cy="848360"/>
          </a:xfrm>
          <a:prstGeom prst="rect">
            <a:avLst/>
          </a:prstGeom>
        </p:spPr>
        <p:txBody>
          <a:bodyPr lIns="0" tIns="0" rIns="0" bIns="0" rtlCol="0" anchor="t">
            <a:spAutoFit/>
          </a:bodyPr>
          <a:lstStyle/>
          <a:p>
            <a:pPr algn="ctr">
              <a:lnSpc>
                <a:spcPts val="6399"/>
              </a:lnSpc>
            </a:pPr>
            <a:r>
              <a:rPr lang="en-US" sz="6399" b="1">
                <a:solidFill>
                  <a:srgbClr val="02285B"/>
                </a:solidFill>
                <a:latin typeface="DM Sans Bold"/>
                <a:ea typeface="DM Sans Bold"/>
                <a:cs typeface="DM Sans Bold"/>
                <a:sym typeface="DM Sans Bold"/>
              </a:rPr>
              <a:t>Advocacy</a:t>
            </a:r>
          </a:p>
        </p:txBody>
      </p:sp>
      <p:grpSp>
        <p:nvGrpSpPr>
          <p:cNvPr id="9" name="Group 9"/>
          <p:cNvGrpSpPr/>
          <p:nvPr/>
        </p:nvGrpSpPr>
        <p:grpSpPr>
          <a:xfrm>
            <a:off x="1656194" y="2952306"/>
            <a:ext cx="7211668" cy="2231442"/>
            <a:chOff x="0" y="0"/>
            <a:chExt cx="2513871" cy="777845"/>
          </a:xfrm>
        </p:grpSpPr>
        <p:sp>
          <p:nvSpPr>
            <p:cNvPr id="10" name="Freeform 10">
              <a:extLst>
                <a:ext uri="{C183D7F6-B498-43B3-948B-1728B52AA6E4}">
                  <adec:decorative xmlns:adec="http://schemas.microsoft.com/office/drawing/2017/decorative" val="1"/>
                </a:ext>
              </a:extLst>
            </p:cNvPr>
            <p:cNvSpPr/>
            <p:nvPr/>
          </p:nvSpPr>
          <p:spPr>
            <a:xfrm>
              <a:off x="0" y="0"/>
              <a:ext cx="2513871" cy="777845"/>
            </a:xfrm>
            <a:custGeom>
              <a:avLst/>
              <a:gdLst/>
              <a:ahLst/>
              <a:cxnLst/>
              <a:rect l="l" t="t" r="r" b="b"/>
              <a:pathLst>
                <a:path w="2513871" h="777845">
                  <a:moveTo>
                    <a:pt x="48309" y="0"/>
                  </a:moveTo>
                  <a:lnTo>
                    <a:pt x="2465562" y="0"/>
                  </a:lnTo>
                  <a:cubicBezTo>
                    <a:pt x="2492243" y="0"/>
                    <a:pt x="2513871" y="21629"/>
                    <a:pt x="2513871" y="48309"/>
                  </a:cubicBezTo>
                  <a:lnTo>
                    <a:pt x="2513871" y="729536"/>
                  </a:lnTo>
                  <a:cubicBezTo>
                    <a:pt x="2513871" y="742348"/>
                    <a:pt x="2508782" y="754636"/>
                    <a:pt x="2499722" y="763695"/>
                  </a:cubicBezTo>
                  <a:cubicBezTo>
                    <a:pt x="2490662" y="772755"/>
                    <a:pt x="2478375" y="777845"/>
                    <a:pt x="2465562" y="777845"/>
                  </a:cubicBezTo>
                  <a:lnTo>
                    <a:pt x="48309" y="777845"/>
                  </a:lnTo>
                  <a:cubicBezTo>
                    <a:pt x="35496" y="777845"/>
                    <a:pt x="23209" y="772755"/>
                    <a:pt x="14149" y="763695"/>
                  </a:cubicBezTo>
                  <a:cubicBezTo>
                    <a:pt x="5090" y="754636"/>
                    <a:pt x="0" y="742348"/>
                    <a:pt x="0" y="729536"/>
                  </a:cubicBezTo>
                  <a:lnTo>
                    <a:pt x="0" y="48309"/>
                  </a:lnTo>
                  <a:cubicBezTo>
                    <a:pt x="0" y="35496"/>
                    <a:pt x="5090" y="23209"/>
                    <a:pt x="14149" y="14149"/>
                  </a:cubicBezTo>
                  <a:cubicBezTo>
                    <a:pt x="23209" y="5090"/>
                    <a:pt x="35496" y="0"/>
                    <a:pt x="48309" y="0"/>
                  </a:cubicBezTo>
                  <a:close/>
                </a:path>
              </a:pathLst>
            </a:custGeom>
            <a:solidFill>
              <a:srgbClr val="F6EEE1"/>
            </a:solidFill>
          </p:spPr>
          <p:txBody>
            <a:bodyPr/>
            <a:lstStyle/>
            <a:p>
              <a:endParaRPr lang="en-US"/>
            </a:p>
          </p:txBody>
        </p:sp>
        <p:sp>
          <p:nvSpPr>
            <p:cNvPr id="11" name="TextBox 11"/>
            <p:cNvSpPr txBox="1"/>
            <p:nvPr/>
          </p:nvSpPr>
          <p:spPr>
            <a:xfrm>
              <a:off x="0" y="-38100"/>
              <a:ext cx="2513871" cy="815945"/>
            </a:xfrm>
            <a:prstGeom prst="rect">
              <a:avLst/>
            </a:prstGeom>
          </p:spPr>
          <p:txBody>
            <a:bodyPr lIns="50800" tIns="50800" rIns="50800" bIns="50800" rtlCol="0" anchor="ctr"/>
            <a:lstStyle/>
            <a:p>
              <a:pPr algn="ctr">
                <a:lnSpc>
                  <a:spcPts val="2520"/>
                </a:lnSpc>
              </a:pPr>
              <a:endParaRPr/>
            </a:p>
          </p:txBody>
        </p:sp>
      </p:grpSp>
      <p:grpSp>
        <p:nvGrpSpPr>
          <p:cNvPr id="12" name="Group 12"/>
          <p:cNvGrpSpPr/>
          <p:nvPr/>
        </p:nvGrpSpPr>
        <p:grpSpPr>
          <a:xfrm>
            <a:off x="1994163" y="2523109"/>
            <a:ext cx="6535729" cy="858394"/>
            <a:chOff x="0" y="0"/>
            <a:chExt cx="2278250" cy="299222"/>
          </a:xfrm>
        </p:grpSpPr>
        <p:sp>
          <p:nvSpPr>
            <p:cNvPr id="13" name="Freeform 13">
              <a:extLst>
                <a:ext uri="{C183D7F6-B498-43B3-948B-1728B52AA6E4}">
                  <adec:decorative xmlns:adec="http://schemas.microsoft.com/office/drawing/2017/decorative" val="1"/>
                </a:ext>
              </a:extLst>
            </p:cNvPr>
            <p:cNvSpPr/>
            <p:nvPr/>
          </p:nvSpPr>
          <p:spPr>
            <a:xfrm>
              <a:off x="0" y="0"/>
              <a:ext cx="2278250" cy="299222"/>
            </a:xfrm>
            <a:custGeom>
              <a:avLst/>
              <a:gdLst/>
              <a:ahLst/>
              <a:cxnLst/>
              <a:rect l="l" t="t" r="r" b="b"/>
              <a:pathLst>
                <a:path w="2278250" h="299222">
                  <a:moveTo>
                    <a:pt x="118455" y="0"/>
                  </a:moveTo>
                  <a:lnTo>
                    <a:pt x="2159794" y="0"/>
                  </a:lnTo>
                  <a:cubicBezTo>
                    <a:pt x="2225216" y="0"/>
                    <a:pt x="2278250" y="53034"/>
                    <a:pt x="2278250" y="118455"/>
                  </a:cubicBezTo>
                  <a:lnTo>
                    <a:pt x="2278250" y="180767"/>
                  </a:lnTo>
                  <a:cubicBezTo>
                    <a:pt x="2278250" y="246188"/>
                    <a:pt x="2225216" y="299222"/>
                    <a:pt x="2159794" y="299222"/>
                  </a:cubicBezTo>
                  <a:lnTo>
                    <a:pt x="118455" y="299222"/>
                  </a:lnTo>
                  <a:cubicBezTo>
                    <a:pt x="53034" y="299222"/>
                    <a:pt x="0" y="246188"/>
                    <a:pt x="0" y="180767"/>
                  </a:cubicBezTo>
                  <a:lnTo>
                    <a:pt x="0" y="118455"/>
                  </a:lnTo>
                  <a:cubicBezTo>
                    <a:pt x="0" y="53034"/>
                    <a:pt x="53034" y="0"/>
                    <a:pt x="118455" y="0"/>
                  </a:cubicBezTo>
                  <a:close/>
                </a:path>
              </a:pathLst>
            </a:custGeom>
            <a:solidFill>
              <a:srgbClr val="02285B"/>
            </a:solidFill>
          </p:spPr>
          <p:txBody>
            <a:bodyPr/>
            <a:lstStyle/>
            <a:p>
              <a:endParaRPr lang="en-US"/>
            </a:p>
          </p:txBody>
        </p:sp>
        <p:sp>
          <p:nvSpPr>
            <p:cNvPr id="14" name="TextBox 14"/>
            <p:cNvSpPr txBox="1"/>
            <p:nvPr/>
          </p:nvSpPr>
          <p:spPr>
            <a:xfrm>
              <a:off x="0" y="-38100"/>
              <a:ext cx="2278250" cy="337322"/>
            </a:xfrm>
            <a:prstGeom prst="rect">
              <a:avLst/>
            </a:prstGeom>
          </p:spPr>
          <p:txBody>
            <a:bodyPr lIns="50800" tIns="50800" rIns="50800" bIns="50800" rtlCol="0" anchor="ctr"/>
            <a:lstStyle/>
            <a:p>
              <a:pPr algn="ctr">
                <a:lnSpc>
                  <a:spcPts val="2520"/>
                </a:lnSpc>
              </a:pPr>
              <a:endParaRPr/>
            </a:p>
          </p:txBody>
        </p:sp>
      </p:grpSp>
      <p:sp>
        <p:nvSpPr>
          <p:cNvPr id="15" name="TextBox 15"/>
          <p:cNvSpPr txBox="1"/>
          <p:nvPr/>
        </p:nvSpPr>
        <p:spPr>
          <a:xfrm>
            <a:off x="2519862" y="3547795"/>
            <a:ext cx="5484332" cy="12985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One of the major responsibilities of a public library trustee is to act as an advocate for the library.</a:t>
            </a:r>
          </a:p>
        </p:txBody>
      </p:sp>
      <p:grpSp>
        <p:nvGrpSpPr>
          <p:cNvPr id="16" name="Group 16"/>
          <p:cNvGrpSpPr/>
          <p:nvPr/>
        </p:nvGrpSpPr>
        <p:grpSpPr>
          <a:xfrm>
            <a:off x="9548292" y="4158000"/>
            <a:ext cx="7211668" cy="3874636"/>
            <a:chOff x="0" y="0"/>
            <a:chExt cx="2513871" cy="1350635"/>
          </a:xfrm>
        </p:grpSpPr>
        <p:sp>
          <p:nvSpPr>
            <p:cNvPr id="17" name="Freeform 17">
              <a:extLst>
                <a:ext uri="{C183D7F6-B498-43B3-948B-1728B52AA6E4}">
                  <adec:decorative xmlns:adec="http://schemas.microsoft.com/office/drawing/2017/decorative" val="1"/>
                </a:ext>
              </a:extLst>
            </p:cNvPr>
            <p:cNvSpPr/>
            <p:nvPr/>
          </p:nvSpPr>
          <p:spPr>
            <a:xfrm>
              <a:off x="0" y="0"/>
              <a:ext cx="2513871" cy="1350635"/>
            </a:xfrm>
            <a:custGeom>
              <a:avLst/>
              <a:gdLst/>
              <a:ahLst/>
              <a:cxnLst/>
              <a:rect l="l" t="t" r="r" b="b"/>
              <a:pathLst>
                <a:path w="2513871" h="1350635">
                  <a:moveTo>
                    <a:pt x="48309" y="0"/>
                  </a:moveTo>
                  <a:lnTo>
                    <a:pt x="2465562" y="0"/>
                  </a:lnTo>
                  <a:cubicBezTo>
                    <a:pt x="2492243" y="0"/>
                    <a:pt x="2513871" y="21629"/>
                    <a:pt x="2513871" y="48309"/>
                  </a:cubicBezTo>
                  <a:lnTo>
                    <a:pt x="2513871" y="1302327"/>
                  </a:lnTo>
                  <a:cubicBezTo>
                    <a:pt x="2513871" y="1315139"/>
                    <a:pt x="2508782" y="1327427"/>
                    <a:pt x="2499722" y="1336486"/>
                  </a:cubicBezTo>
                  <a:cubicBezTo>
                    <a:pt x="2490662" y="1345546"/>
                    <a:pt x="2478375" y="1350635"/>
                    <a:pt x="2465562" y="1350635"/>
                  </a:cubicBezTo>
                  <a:lnTo>
                    <a:pt x="48309" y="1350635"/>
                  </a:lnTo>
                  <a:cubicBezTo>
                    <a:pt x="35496" y="1350635"/>
                    <a:pt x="23209" y="1345546"/>
                    <a:pt x="14149" y="1336486"/>
                  </a:cubicBezTo>
                  <a:cubicBezTo>
                    <a:pt x="5090" y="1327427"/>
                    <a:pt x="0" y="1315139"/>
                    <a:pt x="0" y="1302327"/>
                  </a:cubicBezTo>
                  <a:lnTo>
                    <a:pt x="0" y="48309"/>
                  </a:lnTo>
                  <a:cubicBezTo>
                    <a:pt x="0" y="35496"/>
                    <a:pt x="5090" y="23209"/>
                    <a:pt x="14149" y="14149"/>
                  </a:cubicBezTo>
                  <a:cubicBezTo>
                    <a:pt x="23209" y="5090"/>
                    <a:pt x="35496" y="0"/>
                    <a:pt x="48309" y="0"/>
                  </a:cubicBezTo>
                  <a:close/>
                </a:path>
              </a:pathLst>
            </a:custGeom>
            <a:solidFill>
              <a:srgbClr val="F6EEE1"/>
            </a:solidFill>
          </p:spPr>
          <p:txBody>
            <a:bodyPr/>
            <a:lstStyle/>
            <a:p>
              <a:endParaRPr lang="en-US"/>
            </a:p>
          </p:txBody>
        </p:sp>
        <p:sp>
          <p:nvSpPr>
            <p:cNvPr id="18" name="TextBox 18"/>
            <p:cNvSpPr txBox="1"/>
            <p:nvPr/>
          </p:nvSpPr>
          <p:spPr>
            <a:xfrm>
              <a:off x="0" y="-38100"/>
              <a:ext cx="2513871" cy="1388735"/>
            </a:xfrm>
            <a:prstGeom prst="rect">
              <a:avLst/>
            </a:prstGeom>
          </p:spPr>
          <p:txBody>
            <a:bodyPr lIns="50800" tIns="50800" rIns="50800" bIns="50800" rtlCol="0" anchor="ctr"/>
            <a:lstStyle/>
            <a:p>
              <a:pPr algn="ctr">
                <a:lnSpc>
                  <a:spcPts val="2520"/>
                </a:lnSpc>
              </a:pPr>
              <a:endParaRPr/>
            </a:p>
          </p:txBody>
        </p:sp>
      </p:grpSp>
      <p:grpSp>
        <p:nvGrpSpPr>
          <p:cNvPr id="19" name="Group 19"/>
          <p:cNvGrpSpPr/>
          <p:nvPr/>
        </p:nvGrpSpPr>
        <p:grpSpPr>
          <a:xfrm>
            <a:off x="9886262" y="3725976"/>
            <a:ext cx="6535729" cy="858394"/>
            <a:chOff x="0" y="0"/>
            <a:chExt cx="2278250" cy="299222"/>
          </a:xfrm>
        </p:grpSpPr>
        <p:sp>
          <p:nvSpPr>
            <p:cNvPr id="20" name="Freeform 20">
              <a:extLst>
                <a:ext uri="{C183D7F6-B498-43B3-948B-1728B52AA6E4}">
                  <adec:decorative xmlns:adec="http://schemas.microsoft.com/office/drawing/2017/decorative" val="1"/>
                </a:ext>
              </a:extLst>
            </p:cNvPr>
            <p:cNvSpPr/>
            <p:nvPr/>
          </p:nvSpPr>
          <p:spPr>
            <a:xfrm>
              <a:off x="0" y="0"/>
              <a:ext cx="2278250" cy="299222"/>
            </a:xfrm>
            <a:custGeom>
              <a:avLst/>
              <a:gdLst/>
              <a:ahLst/>
              <a:cxnLst/>
              <a:rect l="l" t="t" r="r" b="b"/>
              <a:pathLst>
                <a:path w="2278250" h="299222">
                  <a:moveTo>
                    <a:pt x="118455" y="0"/>
                  </a:moveTo>
                  <a:lnTo>
                    <a:pt x="2159794" y="0"/>
                  </a:lnTo>
                  <a:cubicBezTo>
                    <a:pt x="2225216" y="0"/>
                    <a:pt x="2278250" y="53034"/>
                    <a:pt x="2278250" y="118455"/>
                  </a:cubicBezTo>
                  <a:lnTo>
                    <a:pt x="2278250" y="180767"/>
                  </a:lnTo>
                  <a:cubicBezTo>
                    <a:pt x="2278250" y="246188"/>
                    <a:pt x="2225216" y="299222"/>
                    <a:pt x="2159794" y="299222"/>
                  </a:cubicBezTo>
                  <a:lnTo>
                    <a:pt x="118455" y="299222"/>
                  </a:lnTo>
                  <a:cubicBezTo>
                    <a:pt x="53034" y="299222"/>
                    <a:pt x="0" y="246188"/>
                    <a:pt x="0" y="180767"/>
                  </a:cubicBezTo>
                  <a:lnTo>
                    <a:pt x="0" y="118455"/>
                  </a:lnTo>
                  <a:cubicBezTo>
                    <a:pt x="0" y="53034"/>
                    <a:pt x="53034" y="0"/>
                    <a:pt x="118455" y="0"/>
                  </a:cubicBezTo>
                  <a:close/>
                </a:path>
              </a:pathLst>
            </a:custGeom>
            <a:solidFill>
              <a:srgbClr val="6CC6DF"/>
            </a:solidFill>
          </p:spPr>
          <p:txBody>
            <a:bodyPr/>
            <a:lstStyle/>
            <a:p>
              <a:endParaRPr lang="en-US"/>
            </a:p>
          </p:txBody>
        </p:sp>
        <p:sp>
          <p:nvSpPr>
            <p:cNvPr id="21" name="TextBox 21"/>
            <p:cNvSpPr txBox="1"/>
            <p:nvPr/>
          </p:nvSpPr>
          <p:spPr>
            <a:xfrm>
              <a:off x="0" y="-38100"/>
              <a:ext cx="2278250" cy="337322"/>
            </a:xfrm>
            <a:prstGeom prst="rect">
              <a:avLst/>
            </a:prstGeom>
          </p:spPr>
          <p:txBody>
            <a:bodyPr lIns="50800" tIns="50800" rIns="50800" bIns="50800" rtlCol="0" anchor="ctr"/>
            <a:lstStyle/>
            <a:p>
              <a:pPr algn="ctr">
                <a:lnSpc>
                  <a:spcPts val="2520"/>
                </a:lnSpc>
              </a:pPr>
              <a:endParaRPr/>
            </a:p>
          </p:txBody>
        </p:sp>
      </p:grpSp>
      <p:sp>
        <p:nvSpPr>
          <p:cNvPr id="22" name="TextBox 22"/>
          <p:cNvSpPr txBox="1"/>
          <p:nvPr/>
        </p:nvSpPr>
        <p:spPr>
          <a:xfrm>
            <a:off x="10312773" y="4776827"/>
            <a:ext cx="5682707" cy="30511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A library advocate is someone who understands the value and importance of public library service and who communicates that value and importance to the community, government leaders, and other decision-makers</a:t>
            </a:r>
          </a:p>
        </p:txBody>
      </p:sp>
      <p:grpSp>
        <p:nvGrpSpPr>
          <p:cNvPr id="23" name="Group 23"/>
          <p:cNvGrpSpPr/>
          <p:nvPr/>
        </p:nvGrpSpPr>
        <p:grpSpPr>
          <a:xfrm>
            <a:off x="1656194" y="5929781"/>
            <a:ext cx="7211668" cy="3516761"/>
            <a:chOff x="0" y="0"/>
            <a:chExt cx="2513871" cy="1225886"/>
          </a:xfrm>
        </p:grpSpPr>
        <p:sp>
          <p:nvSpPr>
            <p:cNvPr id="24" name="Freeform 24">
              <a:extLst>
                <a:ext uri="{C183D7F6-B498-43B3-948B-1728B52AA6E4}">
                  <adec:decorative xmlns:adec="http://schemas.microsoft.com/office/drawing/2017/decorative" val="1"/>
                </a:ext>
              </a:extLst>
            </p:cNvPr>
            <p:cNvSpPr/>
            <p:nvPr/>
          </p:nvSpPr>
          <p:spPr>
            <a:xfrm>
              <a:off x="0" y="0"/>
              <a:ext cx="2513871" cy="1225886"/>
            </a:xfrm>
            <a:custGeom>
              <a:avLst/>
              <a:gdLst/>
              <a:ahLst/>
              <a:cxnLst/>
              <a:rect l="l" t="t" r="r" b="b"/>
              <a:pathLst>
                <a:path w="2513871" h="1225886">
                  <a:moveTo>
                    <a:pt x="48309" y="0"/>
                  </a:moveTo>
                  <a:lnTo>
                    <a:pt x="2465562" y="0"/>
                  </a:lnTo>
                  <a:cubicBezTo>
                    <a:pt x="2492243" y="0"/>
                    <a:pt x="2513871" y="21629"/>
                    <a:pt x="2513871" y="48309"/>
                  </a:cubicBezTo>
                  <a:lnTo>
                    <a:pt x="2513871" y="1177578"/>
                  </a:lnTo>
                  <a:cubicBezTo>
                    <a:pt x="2513871" y="1190390"/>
                    <a:pt x="2508782" y="1202677"/>
                    <a:pt x="2499722" y="1211737"/>
                  </a:cubicBezTo>
                  <a:cubicBezTo>
                    <a:pt x="2490662" y="1220797"/>
                    <a:pt x="2478375" y="1225886"/>
                    <a:pt x="2465562" y="1225886"/>
                  </a:cubicBezTo>
                  <a:lnTo>
                    <a:pt x="48309" y="1225886"/>
                  </a:lnTo>
                  <a:cubicBezTo>
                    <a:pt x="21629" y="1225886"/>
                    <a:pt x="0" y="1204258"/>
                    <a:pt x="0" y="1177578"/>
                  </a:cubicBezTo>
                  <a:lnTo>
                    <a:pt x="0" y="48309"/>
                  </a:lnTo>
                  <a:cubicBezTo>
                    <a:pt x="0" y="35496"/>
                    <a:pt x="5090" y="23209"/>
                    <a:pt x="14149" y="14149"/>
                  </a:cubicBezTo>
                  <a:cubicBezTo>
                    <a:pt x="23209" y="5090"/>
                    <a:pt x="35496" y="0"/>
                    <a:pt x="48309" y="0"/>
                  </a:cubicBezTo>
                  <a:close/>
                </a:path>
              </a:pathLst>
            </a:custGeom>
            <a:solidFill>
              <a:srgbClr val="F6EEE1"/>
            </a:solidFill>
          </p:spPr>
          <p:txBody>
            <a:bodyPr/>
            <a:lstStyle/>
            <a:p>
              <a:endParaRPr lang="en-US"/>
            </a:p>
          </p:txBody>
        </p:sp>
        <p:sp>
          <p:nvSpPr>
            <p:cNvPr id="25" name="TextBox 25"/>
            <p:cNvSpPr txBox="1"/>
            <p:nvPr/>
          </p:nvSpPr>
          <p:spPr>
            <a:xfrm>
              <a:off x="0" y="-38100"/>
              <a:ext cx="2513871" cy="1263986"/>
            </a:xfrm>
            <a:prstGeom prst="rect">
              <a:avLst/>
            </a:prstGeom>
          </p:spPr>
          <p:txBody>
            <a:bodyPr lIns="50800" tIns="50800" rIns="50800" bIns="50800" rtlCol="0" anchor="ctr"/>
            <a:lstStyle/>
            <a:p>
              <a:pPr algn="ctr">
                <a:lnSpc>
                  <a:spcPts val="2520"/>
                </a:lnSpc>
              </a:pPr>
              <a:endParaRPr/>
            </a:p>
          </p:txBody>
        </p:sp>
      </p:grpSp>
      <p:grpSp>
        <p:nvGrpSpPr>
          <p:cNvPr id="26" name="Group 26"/>
          <p:cNvGrpSpPr/>
          <p:nvPr/>
        </p:nvGrpSpPr>
        <p:grpSpPr>
          <a:xfrm>
            <a:off x="1994163" y="5494932"/>
            <a:ext cx="6535729" cy="858394"/>
            <a:chOff x="0" y="0"/>
            <a:chExt cx="2278250" cy="299222"/>
          </a:xfrm>
        </p:grpSpPr>
        <p:sp>
          <p:nvSpPr>
            <p:cNvPr id="27" name="Freeform 27">
              <a:extLst>
                <a:ext uri="{C183D7F6-B498-43B3-948B-1728B52AA6E4}">
                  <adec:decorative xmlns:adec="http://schemas.microsoft.com/office/drawing/2017/decorative" val="1"/>
                </a:ext>
              </a:extLst>
            </p:cNvPr>
            <p:cNvSpPr/>
            <p:nvPr/>
          </p:nvSpPr>
          <p:spPr>
            <a:xfrm>
              <a:off x="0" y="0"/>
              <a:ext cx="2278250" cy="299222"/>
            </a:xfrm>
            <a:custGeom>
              <a:avLst/>
              <a:gdLst/>
              <a:ahLst/>
              <a:cxnLst/>
              <a:rect l="l" t="t" r="r" b="b"/>
              <a:pathLst>
                <a:path w="2278250" h="299222">
                  <a:moveTo>
                    <a:pt x="118455" y="0"/>
                  </a:moveTo>
                  <a:lnTo>
                    <a:pt x="2159794" y="0"/>
                  </a:lnTo>
                  <a:cubicBezTo>
                    <a:pt x="2225216" y="0"/>
                    <a:pt x="2278250" y="53034"/>
                    <a:pt x="2278250" y="118455"/>
                  </a:cubicBezTo>
                  <a:lnTo>
                    <a:pt x="2278250" y="180767"/>
                  </a:lnTo>
                  <a:cubicBezTo>
                    <a:pt x="2278250" y="246188"/>
                    <a:pt x="2225216" y="299222"/>
                    <a:pt x="2159794" y="299222"/>
                  </a:cubicBezTo>
                  <a:lnTo>
                    <a:pt x="118455" y="299222"/>
                  </a:lnTo>
                  <a:cubicBezTo>
                    <a:pt x="53034" y="299222"/>
                    <a:pt x="0" y="246188"/>
                    <a:pt x="0" y="180767"/>
                  </a:cubicBezTo>
                  <a:lnTo>
                    <a:pt x="0" y="118455"/>
                  </a:lnTo>
                  <a:cubicBezTo>
                    <a:pt x="0" y="53034"/>
                    <a:pt x="53034" y="0"/>
                    <a:pt x="118455" y="0"/>
                  </a:cubicBezTo>
                  <a:close/>
                </a:path>
              </a:pathLst>
            </a:custGeom>
            <a:solidFill>
              <a:srgbClr val="6CC6DF"/>
            </a:solidFill>
          </p:spPr>
          <p:txBody>
            <a:bodyPr/>
            <a:lstStyle/>
            <a:p>
              <a:endParaRPr lang="en-US"/>
            </a:p>
          </p:txBody>
        </p:sp>
        <p:sp>
          <p:nvSpPr>
            <p:cNvPr id="28" name="TextBox 28"/>
            <p:cNvSpPr txBox="1"/>
            <p:nvPr/>
          </p:nvSpPr>
          <p:spPr>
            <a:xfrm>
              <a:off x="0" y="-38100"/>
              <a:ext cx="2278250" cy="337322"/>
            </a:xfrm>
            <a:prstGeom prst="rect">
              <a:avLst/>
            </a:prstGeom>
          </p:spPr>
          <p:txBody>
            <a:bodyPr lIns="50800" tIns="50800" rIns="50800" bIns="50800" rtlCol="0" anchor="ctr"/>
            <a:lstStyle/>
            <a:p>
              <a:pPr algn="ctr">
                <a:lnSpc>
                  <a:spcPts val="2520"/>
                </a:lnSpc>
              </a:pPr>
              <a:endParaRPr/>
            </a:p>
          </p:txBody>
        </p:sp>
      </p:grpSp>
      <p:sp>
        <p:nvSpPr>
          <p:cNvPr id="29" name="TextBox 29"/>
          <p:cNvSpPr txBox="1"/>
          <p:nvPr/>
        </p:nvSpPr>
        <p:spPr>
          <a:xfrm>
            <a:off x="2380017" y="6545783"/>
            <a:ext cx="5764021" cy="26130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Your primary function as a library advocate will be to provide clear, accurate, and timely information on library issues to people who need it in order to make sound decisions on those issues.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144000" y="9757727"/>
            <a:ext cx="11905298" cy="1426353"/>
            <a:chOff x="0" y="0"/>
            <a:chExt cx="3975611" cy="476311"/>
          </a:xfrm>
        </p:grpSpPr>
        <p:sp>
          <p:nvSpPr>
            <p:cNvPr id="6" name="Freeform 6">
              <a:extLst>
                <a:ext uri="{C183D7F6-B498-43B3-948B-1728B52AA6E4}">
                  <adec:decorative xmlns:adec="http://schemas.microsoft.com/office/drawing/2017/decorative" val="1"/>
                </a:ext>
              </a:extLst>
            </p:cNvPr>
            <p:cNvSpPr/>
            <p:nvPr/>
          </p:nvSpPr>
          <p:spPr>
            <a:xfrm>
              <a:off x="0" y="0"/>
              <a:ext cx="3975611" cy="476311"/>
            </a:xfrm>
            <a:custGeom>
              <a:avLst/>
              <a:gdLst/>
              <a:ahLst/>
              <a:cxnLst/>
              <a:rect l="l" t="t" r="r" b="b"/>
              <a:pathLst>
                <a:path w="3975611" h="476311">
                  <a:moveTo>
                    <a:pt x="65029" y="0"/>
                  </a:moveTo>
                  <a:lnTo>
                    <a:pt x="3910582" y="0"/>
                  </a:lnTo>
                  <a:cubicBezTo>
                    <a:pt x="3927829" y="0"/>
                    <a:pt x="3944369" y="6851"/>
                    <a:pt x="3956565" y="19047"/>
                  </a:cubicBezTo>
                  <a:cubicBezTo>
                    <a:pt x="3968760" y="31242"/>
                    <a:pt x="3975611" y="47782"/>
                    <a:pt x="3975611" y="65029"/>
                  </a:cubicBezTo>
                  <a:lnTo>
                    <a:pt x="3975611" y="411282"/>
                  </a:lnTo>
                  <a:cubicBezTo>
                    <a:pt x="3975611" y="428529"/>
                    <a:pt x="3968760" y="445069"/>
                    <a:pt x="3956565" y="457265"/>
                  </a:cubicBezTo>
                  <a:cubicBezTo>
                    <a:pt x="3944369" y="469460"/>
                    <a:pt x="3927829" y="476311"/>
                    <a:pt x="3910582" y="476311"/>
                  </a:cubicBezTo>
                  <a:lnTo>
                    <a:pt x="65029" y="476311"/>
                  </a:lnTo>
                  <a:cubicBezTo>
                    <a:pt x="47782" y="476311"/>
                    <a:pt x="31242" y="469460"/>
                    <a:pt x="19047" y="457265"/>
                  </a:cubicBezTo>
                  <a:cubicBezTo>
                    <a:pt x="6851" y="445069"/>
                    <a:pt x="0" y="428529"/>
                    <a:pt x="0" y="411282"/>
                  </a:cubicBezTo>
                  <a:lnTo>
                    <a:pt x="0" y="65029"/>
                  </a:lnTo>
                  <a:cubicBezTo>
                    <a:pt x="0" y="47782"/>
                    <a:pt x="6851" y="31242"/>
                    <a:pt x="19047" y="19047"/>
                  </a:cubicBezTo>
                  <a:cubicBezTo>
                    <a:pt x="31242" y="6851"/>
                    <a:pt x="47782" y="0"/>
                    <a:pt x="65029" y="0"/>
                  </a:cubicBezTo>
                  <a:close/>
                </a:path>
              </a:pathLst>
            </a:custGeom>
            <a:solidFill>
              <a:srgbClr val="6CC6DF"/>
            </a:solidFill>
          </p:spPr>
          <p:txBody>
            <a:bodyPr/>
            <a:lstStyle/>
            <a:p>
              <a:endParaRPr lang="en-US"/>
            </a:p>
          </p:txBody>
        </p:sp>
        <p:sp>
          <p:nvSpPr>
            <p:cNvPr id="7" name="TextBox 7"/>
            <p:cNvSpPr txBox="1"/>
            <p:nvPr/>
          </p:nvSpPr>
          <p:spPr>
            <a:xfrm>
              <a:off x="0" y="-38100"/>
              <a:ext cx="3975611" cy="514411"/>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2764028" y="1152525"/>
            <a:ext cx="12759943" cy="848360"/>
          </a:xfrm>
          <a:prstGeom prst="rect">
            <a:avLst/>
          </a:prstGeom>
        </p:spPr>
        <p:txBody>
          <a:bodyPr lIns="0" tIns="0" rIns="0" bIns="0" rtlCol="0" anchor="t">
            <a:spAutoFit/>
          </a:bodyPr>
          <a:lstStyle/>
          <a:p>
            <a:pPr algn="ctr">
              <a:lnSpc>
                <a:spcPts val="6399"/>
              </a:lnSpc>
            </a:pPr>
            <a:r>
              <a:rPr lang="en-US" sz="6399" b="1">
                <a:solidFill>
                  <a:srgbClr val="02285B"/>
                </a:solidFill>
                <a:latin typeface="DM Sans Bold"/>
                <a:ea typeface="DM Sans Bold"/>
                <a:cs typeface="DM Sans Bold"/>
                <a:sym typeface="DM Sans Bold"/>
              </a:rPr>
              <a:t>Advocacy</a:t>
            </a:r>
          </a:p>
        </p:txBody>
      </p:sp>
      <p:grpSp>
        <p:nvGrpSpPr>
          <p:cNvPr id="9" name="Group 9"/>
          <p:cNvGrpSpPr/>
          <p:nvPr/>
        </p:nvGrpSpPr>
        <p:grpSpPr>
          <a:xfrm>
            <a:off x="1661502" y="3208614"/>
            <a:ext cx="14964995" cy="4730448"/>
            <a:chOff x="0" y="0"/>
            <a:chExt cx="5216556" cy="1648958"/>
          </a:xfrm>
        </p:grpSpPr>
        <p:sp>
          <p:nvSpPr>
            <p:cNvPr id="10" name="Freeform 10">
              <a:extLst>
                <a:ext uri="{C183D7F6-B498-43B3-948B-1728B52AA6E4}">
                  <adec:decorative xmlns:adec="http://schemas.microsoft.com/office/drawing/2017/decorative" val="1"/>
                </a:ext>
              </a:extLst>
            </p:cNvPr>
            <p:cNvSpPr/>
            <p:nvPr/>
          </p:nvSpPr>
          <p:spPr>
            <a:xfrm>
              <a:off x="0" y="0"/>
              <a:ext cx="5216556" cy="1648958"/>
            </a:xfrm>
            <a:custGeom>
              <a:avLst/>
              <a:gdLst/>
              <a:ahLst/>
              <a:cxnLst/>
              <a:rect l="l" t="t" r="r" b="b"/>
              <a:pathLst>
                <a:path w="5216556" h="1648958">
                  <a:moveTo>
                    <a:pt x="23280" y="0"/>
                  </a:moveTo>
                  <a:lnTo>
                    <a:pt x="5193276" y="0"/>
                  </a:lnTo>
                  <a:cubicBezTo>
                    <a:pt x="5206133" y="0"/>
                    <a:pt x="5216556" y="10423"/>
                    <a:pt x="5216556" y="23280"/>
                  </a:cubicBezTo>
                  <a:lnTo>
                    <a:pt x="5216556" y="1625678"/>
                  </a:lnTo>
                  <a:cubicBezTo>
                    <a:pt x="5216556" y="1638535"/>
                    <a:pt x="5206133" y="1648958"/>
                    <a:pt x="5193276" y="1648958"/>
                  </a:cubicBezTo>
                  <a:lnTo>
                    <a:pt x="23280" y="1648958"/>
                  </a:lnTo>
                  <a:cubicBezTo>
                    <a:pt x="10423" y="1648958"/>
                    <a:pt x="0" y="1638535"/>
                    <a:pt x="0" y="1625678"/>
                  </a:cubicBezTo>
                  <a:lnTo>
                    <a:pt x="0" y="23280"/>
                  </a:lnTo>
                  <a:cubicBezTo>
                    <a:pt x="0" y="10423"/>
                    <a:pt x="10423" y="0"/>
                    <a:pt x="23280" y="0"/>
                  </a:cubicBezTo>
                  <a:close/>
                </a:path>
              </a:pathLst>
            </a:custGeom>
            <a:solidFill>
              <a:srgbClr val="F6EEE1"/>
            </a:solidFill>
          </p:spPr>
          <p:txBody>
            <a:bodyPr/>
            <a:lstStyle/>
            <a:p>
              <a:endParaRPr lang="en-US"/>
            </a:p>
          </p:txBody>
        </p:sp>
        <p:sp>
          <p:nvSpPr>
            <p:cNvPr id="11" name="TextBox 11"/>
            <p:cNvSpPr txBox="1"/>
            <p:nvPr/>
          </p:nvSpPr>
          <p:spPr>
            <a:xfrm>
              <a:off x="0" y="-38100"/>
              <a:ext cx="5216556" cy="1687058"/>
            </a:xfrm>
            <a:prstGeom prst="rect">
              <a:avLst/>
            </a:prstGeom>
          </p:spPr>
          <p:txBody>
            <a:bodyPr lIns="50800" tIns="50800" rIns="50800" bIns="50800" rtlCol="0" anchor="ctr"/>
            <a:lstStyle/>
            <a:p>
              <a:pPr algn="ctr">
                <a:lnSpc>
                  <a:spcPts val="2520"/>
                </a:lnSpc>
              </a:pPr>
              <a:endParaRPr/>
            </a:p>
          </p:txBody>
        </p:sp>
      </p:grpSp>
      <p:grpSp>
        <p:nvGrpSpPr>
          <p:cNvPr id="12" name="Group 12"/>
          <p:cNvGrpSpPr/>
          <p:nvPr/>
        </p:nvGrpSpPr>
        <p:grpSpPr>
          <a:xfrm>
            <a:off x="2362826" y="2779417"/>
            <a:ext cx="13562347" cy="858394"/>
            <a:chOff x="0" y="0"/>
            <a:chExt cx="4727616" cy="299222"/>
          </a:xfrm>
        </p:grpSpPr>
        <p:sp>
          <p:nvSpPr>
            <p:cNvPr id="13" name="Freeform 13">
              <a:extLst>
                <a:ext uri="{C183D7F6-B498-43B3-948B-1728B52AA6E4}">
                  <adec:decorative xmlns:adec="http://schemas.microsoft.com/office/drawing/2017/decorative" val="1"/>
                </a:ext>
              </a:extLst>
            </p:cNvPr>
            <p:cNvSpPr/>
            <p:nvPr/>
          </p:nvSpPr>
          <p:spPr>
            <a:xfrm>
              <a:off x="0" y="0"/>
              <a:ext cx="4727616" cy="299222"/>
            </a:xfrm>
            <a:custGeom>
              <a:avLst/>
              <a:gdLst/>
              <a:ahLst/>
              <a:cxnLst/>
              <a:rect l="l" t="t" r="r" b="b"/>
              <a:pathLst>
                <a:path w="4727616" h="299222">
                  <a:moveTo>
                    <a:pt x="57084" y="0"/>
                  </a:moveTo>
                  <a:lnTo>
                    <a:pt x="4670532" y="0"/>
                  </a:lnTo>
                  <a:cubicBezTo>
                    <a:pt x="4685671" y="0"/>
                    <a:pt x="4700191" y="6014"/>
                    <a:pt x="4710896" y="16719"/>
                  </a:cubicBezTo>
                  <a:cubicBezTo>
                    <a:pt x="4721601" y="27425"/>
                    <a:pt x="4727616" y="41944"/>
                    <a:pt x="4727616" y="57084"/>
                  </a:cubicBezTo>
                  <a:lnTo>
                    <a:pt x="4727616" y="242138"/>
                  </a:lnTo>
                  <a:cubicBezTo>
                    <a:pt x="4727616" y="273665"/>
                    <a:pt x="4702058" y="299222"/>
                    <a:pt x="4670532" y="299222"/>
                  </a:cubicBezTo>
                  <a:lnTo>
                    <a:pt x="57084" y="299222"/>
                  </a:lnTo>
                  <a:cubicBezTo>
                    <a:pt x="25557" y="299222"/>
                    <a:pt x="0" y="273665"/>
                    <a:pt x="0" y="242138"/>
                  </a:cubicBezTo>
                  <a:lnTo>
                    <a:pt x="0" y="57084"/>
                  </a:lnTo>
                  <a:cubicBezTo>
                    <a:pt x="0" y="25557"/>
                    <a:pt x="25557" y="0"/>
                    <a:pt x="57084" y="0"/>
                  </a:cubicBezTo>
                  <a:close/>
                </a:path>
              </a:pathLst>
            </a:custGeom>
            <a:solidFill>
              <a:srgbClr val="02285B"/>
            </a:solidFill>
          </p:spPr>
          <p:txBody>
            <a:bodyPr/>
            <a:lstStyle/>
            <a:p>
              <a:endParaRPr lang="en-US"/>
            </a:p>
          </p:txBody>
        </p:sp>
        <p:sp>
          <p:nvSpPr>
            <p:cNvPr id="14" name="TextBox 14"/>
            <p:cNvSpPr txBox="1"/>
            <p:nvPr/>
          </p:nvSpPr>
          <p:spPr>
            <a:xfrm>
              <a:off x="0" y="-38100"/>
              <a:ext cx="4727616" cy="337322"/>
            </a:xfrm>
            <a:prstGeom prst="rect">
              <a:avLst/>
            </a:prstGeom>
          </p:spPr>
          <p:txBody>
            <a:bodyPr lIns="50800" tIns="50800" rIns="50800" bIns="50800" rtlCol="0" anchor="ctr"/>
            <a:lstStyle/>
            <a:p>
              <a:pPr algn="ctr">
                <a:lnSpc>
                  <a:spcPts val="2520"/>
                </a:lnSpc>
              </a:pPr>
              <a:endParaRPr/>
            </a:p>
          </p:txBody>
        </p:sp>
      </p:grpSp>
      <p:sp>
        <p:nvSpPr>
          <p:cNvPr id="15" name="TextBox 15"/>
          <p:cNvSpPr txBox="1"/>
          <p:nvPr/>
        </p:nvSpPr>
        <p:spPr>
          <a:xfrm>
            <a:off x="3459016" y="3706255"/>
            <a:ext cx="11380585" cy="3825875"/>
          </a:xfrm>
          <a:prstGeom prst="rect">
            <a:avLst/>
          </a:prstGeom>
        </p:spPr>
        <p:txBody>
          <a:bodyPr lIns="0" tIns="0" rIns="0" bIns="0" rtlCol="0" anchor="t">
            <a:spAutoFit/>
          </a:bodyPr>
          <a:lstStyle/>
          <a:p>
            <a:pPr algn="ctr">
              <a:lnSpc>
                <a:spcPts val="5124"/>
              </a:lnSpc>
            </a:pPr>
            <a:r>
              <a:rPr lang="en-US" sz="2499">
                <a:solidFill>
                  <a:srgbClr val="121212"/>
                </a:solidFill>
                <a:latin typeface="TT Interphases"/>
                <a:ea typeface="TT Interphases"/>
                <a:cs typeface="TT Interphases"/>
                <a:sym typeface="TT Interphases"/>
              </a:rPr>
              <a:t>Speaking to civic groups about library needs and issues</a:t>
            </a:r>
          </a:p>
          <a:p>
            <a:pPr algn="ctr">
              <a:lnSpc>
                <a:spcPts val="5124"/>
              </a:lnSpc>
            </a:pPr>
            <a:r>
              <a:rPr lang="en-US" sz="2499">
                <a:solidFill>
                  <a:srgbClr val="121212"/>
                </a:solidFill>
                <a:latin typeface="TT Interphases"/>
                <a:ea typeface="TT Interphases"/>
                <a:cs typeface="TT Interphases"/>
                <a:sym typeface="TT Interphases"/>
              </a:rPr>
              <a:t>Talking to friends about the library, its role in the community, and its needs</a:t>
            </a:r>
          </a:p>
          <a:p>
            <a:pPr algn="ctr">
              <a:lnSpc>
                <a:spcPts val="5124"/>
              </a:lnSpc>
            </a:pPr>
            <a:r>
              <a:rPr lang="en-US" sz="2499">
                <a:solidFill>
                  <a:srgbClr val="121212"/>
                </a:solidFill>
                <a:latin typeface="TT Interphases"/>
                <a:ea typeface="TT Interphases"/>
                <a:cs typeface="TT Interphases"/>
                <a:sym typeface="TT Interphases"/>
              </a:rPr>
              <a:t>Writing letters to the editor of the local newspaper</a:t>
            </a:r>
          </a:p>
          <a:p>
            <a:pPr algn="ctr">
              <a:lnSpc>
                <a:spcPts val="5124"/>
              </a:lnSpc>
            </a:pPr>
            <a:r>
              <a:rPr lang="en-US" sz="2499">
                <a:solidFill>
                  <a:srgbClr val="121212"/>
                </a:solidFill>
                <a:latin typeface="TT Interphases"/>
                <a:ea typeface="TT Interphases"/>
                <a:cs typeface="TT Interphases"/>
                <a:sym typeface="TT Interphases"/>
              </a:rPr>
              <a:t>Testifying at local and state budget hearings</a:t>
            </a:r>
          </a:p>
          <a:p>
            <a:pPr algn="ctr">
              <a:lnSpc>
                <a:spcPts val="5124"/>
              </a:lnSpc>
            </a:pPr>
            <a:r>
              <a:rPr lang="en-US" sz="2499">
                <a:solidFill>
                  <a:srgbClr val="121212"/>
                </a:solidFill>
                <a:latin typeface="TT Interphases"/>
                <a:ea typeface="TT Interphases"/>
                <a:cs typeface="TT Interphases"/>
                <a:sym typeface="TT Interphases"/>
              </a:rPr>
              <a:t>Talking and writing to state and federal legislators about the needs of the library</a:t>
            </a:r>
          </a:p>
          <a:p>
            <a:pPr algn="ctr">
              <a:lnSpc>
                <a:spcPts val="5124"/>
              </a:lnSpc>
            </a:pPr>
            <a:r>
              <a:rPr lang="en-US" sz="2499">
                <a:solidFill>
                  <a:srgbClr val="121212"/>
                </a:solidFill>
                <a:latin typeface="TT Interphases"/>
                <a:ea typeface="TT Interphases"/>
                <a:cs typeface="TT Interphases"/>
                <a:sym typeface="TT Interphases"/>
              </a:rPr>
              <a:t>Contributing to a library newsletter that is sent to decision-makers</a:t>
            </a:r>
          </a:p>
        </p:txBody>
      </p:sp>
      <p:sp>
        <p:nvSpPr>
          <p:cNvPr id="16" name="TextBox 16"/>
          <p:cNvSpPr txBox="1"/>
          <p:nvPr/>
        </p:nvSpPr>
        <p:spPr bwMode="white">
          <a:xfrm>
            <a:off x="2922624" y="2939374"/>
            <a:ext cx="10609743" cy="481330"/>
          </a:xfrm>
          <a:prstGeom prst="rect">
            <a:avLst/>
          </a:prstGeom>
        </p:spPr>
        <p:txBody>
          <a:bodyPr lIns="0" tIns="0" rIns="0" bIns="0" rtlCol="0" anchor="t">
            <a:spAutoFit/>
          </a:bodyPr>
          <a:lstStyle/>
          <a:p>
            <a:pPr algn="l">
              <a:lnSpc>
                <a:spcPts val="3919"/>
              </a:lnSpc>
            </a:pPr>
            <a:r>
              <a:rPr lang="en-US" sz="2799" dirty="0">
                <a:solidFill>
                  <a:srgbClr val="FFFBF5"/>
                </a:solidFill>
                <a:latin typeface="DM Sans"/>
                <a:ea typeface="DM Sans"/>
                <a:cs typeface="DM Sans"/>
                <a:sym typeface="DM Sans"/>
              </a:rPr>
              <a:t>As an advocate, you can influence decision-makers by: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144000" y="9757727"/>
            <a:ext cx="11905298" cy="1426353"/>
            <a:chOff x="0" y="0"/>
            <a:chExt cx="3975611" cy="476311"/>
          </a:xfrm>
        </p:grpSpPr>
        <p:sp>
          <p:nvSpPr>
            <p:cNvPr id="6" name="Freeform 6">
              <a:extLst>
                <a:ext uri="{C183D7F6-B498-43B3-948B-1728B52AA6E4}">
                  <adec:decorative xmlns:adec="http://schemas.microsoft.com/office/drawing/2017/decorative" val="1"/>
                </a:ext>
              </a:extLst>
            </p:cNvPr>
            <p:cNvSpPr/>
            <p:nvPr/>
          </p:nvSpPr>
          <p:spPr>
            <a:xfrm>
              <a:off x="0" y="0"/>
              <a:ext cx="3975611" cy="476311"/>
            </a:xfrm>
            <a:custGeom>
              <a:avLst/>
              <a:gdLst/>
              <a:ahLst/>
              <a:cxnLst/>
              <a:rect l="l" t="t" r="r" b="b"/>
              <a:pathLst>
                <a:path w="3975611" h="476311">
                  <a:moveTo>
                    <a:pt x="65029" y="0"/>
                  </a:moveTo>
                  <a:lnTo>
                    <a:pt x="3910582" y="0"/>
                  </a:lnTo>
                  <a:cubicBezTo>
                    <a:pt x="3927829" y="0"/>
                    <a:pt x="3944369" y="6851"/>
                    <a:pt x="3956565" y="19047"/>
                  </a:cubicBezTo>
                  <a:cubicBezTo>
                    <a:pt x="3968760" y="31242"/>
                    <a:pt x="3975611" y="47782"/>
                    <a:pt x="3975611" y="65029"/>
                  </a:cubicBezTo>
                  <a:lnTo>
                    <a:pt x="3975611" y="411282"/>
                  </a:lnTo>
                  <a:cubicBezTo>
                    <a:pt x="3975611" y="428529"/>
                    <a:pt x="3968760" y="445069"/>
                    <a:pt x="3956565" y="457265"/>
                  </a:cubicBezTo>
                  <a:cubicBezTo>
                    <a:pt x="3944369" y="469460"/>
                    <a:pt x="3927829" y="476311"/>
                    <a:pt x="3910582" y="476311"/>
                  </a:cubicBezTo>
                  <a:lnTo>
                    <a:pt x="65029" y="476311"/>
                  </a:lnTo>
                  <a:cubicBezTo>
                    <a:pt x="47782" y="476311"/>
                    <a:pt x="31242" y="469460"/>
                    <a:pt x="19047" y="457265"/>
                  </a:cubicBezTo>
                  <a:cubicBezTo>
                    <a:pt x="6851" y="445069"/>
                    <a:pt x="0" y="428529"/>
                    <a:pt x="0" y="411282"/>
                  </a:cubicBezTo>
                  <a:lnTo>
                    <a:pt x="0" y="65029"/>
                  </a:lnTo>
                  <a:cubicBezTo>
                    <a:pt x="0" y="47782"/>
                    <a:pt x="6851" y="31242"/>
                    <a:pt x="19047" y="19047"/>
                  </a:cubicBezTo>
                  <a:cubicBezTo>
                    <a:pt x="31242" y="6851"/>
                    <a:pt x="47782" y="0"/>
                    <a:pt x="65029" y="0"/>
                  </a:cubicBezTo>
                  <a:close/>
                </a:path>
              </a:pathLst>
            </a:custGeom>
            <a:solidFill>
              <a:srgbClr val="6CC6DF"/>
            </a:solidFill>
          </p:spPr>
          <p:txBody>
            <a:bodyPr/>
            <a:lstStyle/>
            <a:p>
              <a:endParaRPr lang="en-US"/>
            </a:p>
          </p:txBody>
        </p:sp>
        <p:sp>
          <p:nvSpPr>
            <p:cNvPr id="7" name="TextBox 7"/>
            <p:cNvSpPr txBox="1"/>
            <p:nvPr/>
          </p:nvSpPr>
          <p:spPr>
            <a:xfrm>
              <a:off x="0" y="-38100"/>
              <a:ext cx="3975611" cy="514411"/>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2764028" y="1104900"/>
            <a:ext cx="12759943" cy="848360"/>
          </a:xfrm>
          <a:prstGeom prst="rect">
            <a:avLst/>
          </a:prstGeom>
        </p:spPr>
        <p:txBody>
          <a:bodyPr lIns="0" tIns="0" rIns="0" bIns="0" rtlCol="0" anchor="t">
            <a:spAutoFit/>
          </a:bodyPr>
          <a:lstStyle/>
          <a:p>
            <a:pPr algn="ctr">
              <a:lnSpc>
                <a:spcPts val="6399"/>
              </a:lnSpc>
            </a:pPr>
            <a:r>
              <a:rPr lang="en-US" sz="6399" b="1">
                <a:solidFill>
                  <a:srgbClr val="02285B"/>
                </a:solidFill>
                <a:latin typeface="DM Sans Bold"/>
                <a:ea typeface="DM Sans Bold"/>
                <a:cs typeface="DM Sans Bold"/>
                <a:sym typeface="DM Sans Bold"/>
              </a:rPr>
              <a:t>Working with Municipalities</a:t>
            </a:r>
          </a:p>
        </p:txBody>
      </p:sp>
      <p:grpSp>
        <p:nvGrpSpPr>
          <p:cNvPr id="9" name="Group 9"/>
          <p:cNvGrpSpPr/>
          <p:nvPr/>
        </p:nvGrpSpPr>
        <p:grpSpPr>
          <a:xfrm>
            <a:off x="454339" y="3383298"/>
            <a:ext cx="8353256" cy="2712020"/>
            <a:chOff x="0" y="0"/>
            <a:chExt cx="2911810" cy="945366"/>
          </a:xfrm>
        </p:grpSpPr>
        <p:sp>
          <p:nvSpPr>
            <p:cNvPr id="10" name="Freeform 10">
              <a:extLst>
                <a:ext uri="{C183D7F6-B498-43B3-948B-1728B52AA6E4}">
                  <adec:decorative xmlns:adec="http://schemas.microsoft.com/office/drawing/2017/decorative" val="1"/>
                </a:ext>
              </a:extLst>
            </p:cNvPr>
            <p:cNvSpPr/>
            <p:nvPr/>
          </p:nvSpPr>
          <p:spPr>
            <a:xfrm>
              <a:off x="0" y="0"/>
              <a:ext cx="2911810" cy="945366"/>
            </a:xfrm>
            <a:custGeom>
              <a:avLst/>
              <a:gdLst/>
              <a:ahLst/>
              <a:cxnLst/>
              <a:rect l="l" t="t" r="r" b="b"/>
              <a:pathLst>
                <a:path w="2911810" h="945366">
                  <a:moveTo>
                    <a:pt x="41707" y="0"/>
                  </a:moveTo>
                  <a:lnTo>
                    <a:pt x="2870104" y="0"/>
                  </a:lnTo>
                  <a:cubicBezTo>
                    <a:pt x="2881165" y="0"/>
                    <a:pt x="2891773" y="4394"/>
                    <a:pt x="2899595" y="12216"/>
                  </a:cubicBezTo>
                  <a:cubicBezTo>
                    <a:pt x="2907416" y="20037"/>
                    <a:pt x="2911810" y="30645"/>
                    <a:pt x="2911810" y="41707"/>
                  </a:cubicBezTo>
                  <a:lnTo>
                    <a:pt x="2911810" y="903660"/>
                  </a:lnTo>
                  <a:cubicBezTo>
                    <a:pt x="2911810" y="914721"/>
                    <a:pt x="2907416" y="925329"/>
                    <a:pt x="2899595" y="933151"/>
                  </a:cubicBezTo>
                  <a:cubicBezTo>
                    <a:pt x="2891773" y="940972"/>
                    <a:pt x="2881165" y="945366"/>
                    <a:pt x="2870104" y="945366"/>
                  </a:cubicBezTo>
                  <a:lnTo>
                    <a:pt x="41707" y="945366"/>
                  </a:lnTo>
                  <a:cubicBezTo>
                    <a:pt x="30645" y="945366"/>
                    <a:pt x="20037" y="940972"/>
                    <a:pt x="12216" y="933151"/>
                  </a:cubicBezTo>
                  <a:cubicBezTo>
                    <a:pt x="4394" y="925329"/>
                    <a:pt x="0" y="914721"/>
                    <a:pt x="0" y="903660"/>
                  </a:cubicBezTo>
                  <a:lnTo>
                    <a:pt x="0" y="41707"/>
                  </a:lnTo>
                  <a:cubicBezTo>
                    <a:pt x="0" y="30645"/>
                    <a:pt x="4394" y="20037"/>
                    <a:pt x="12216" y="12216"/>
                  </a:cubicBezTo>
                  <a:cubicBezTo>
                    <a:pt x="20037" y="4394"/>
                    <a:pt x="30645" y="0"/>
                    <a:pt x="41707" y="0"/>
                  </a:cubicBezTo>
                  <a:close/>
                </a:path>
              </a:pathLst>
            </a:custGeom>
            <a:solidFill>
              <a:srgbClr val="F6EEE1"/>
            </a:solidFill>
          </p:spPr>
          <p:txBody>
            <a:bodyPr/>
            <a:lstStyle/>
            <a:p>
              <a:endParaRPr lang="en-US"/>
            </a:p>
          </p:txBody>
        </p:sp>
        <p:sp>
          <p:nvSpPr>
            <p:cNvPr id="11" name="TextBox 11"/>
            <p:cNvSpPr txBox="1"/>
            <p:nvPr/>
          </p:nvSpPr>
          <p:spPr>
            <a:xfrm>
              <a:off x="0" y="-38100"/>
              <a:ext cx="2911810" cy="983466"/>
            </a:xfrm>
            <a:prstGeom prst="rect">
              <a:avLst/>
            </a:prstGeom>
          </p:spPr>
          <p:txBody>
            <a:bodyPr lIns="50800" tIns="50800" rIns="50800" bIns="50800" rtlCol="0" anchor="ctr"/>
            <a:lstStyle/>
            <a:p>
              <a:pPr algn="ctr">
                <a:lnSpc>
                  <a:spcPts val="2520"/>
                </a:lnSpc>
              </a:pPr>
              <a:endParaRPr/>
            </a:p>
          </p:txBody>
        </p:sp>
      </p:grpSp>
      <p:grpSp>
        <p:nvGrpSpPr>
          <p:cNvPr id="12" name="Group 12"/>
          <p:cNvGrpSpPr/>
          <p:nvPr/>
        </p:nvGrpSpPr>
        <p:grpSpPr>
          <a:xfrm>
            <a:off x="914678" y="2954101"/>
            <a:ext cx="7524474" cy="858394"/>
            <a:chOff x="0" y="0"/>
            <a:chExt cx="2622910" cy="299222"/>
          </a:xfrm>
        </p:grpSpPr>
        <p:sp>
          <p:nvSpPr>
            <p:cNvPr id="13" name="Freeform 13">
              <a:extLst>
                <a:ext uri="{C183D7F6-B498-43B3-948B-1728B52AA6E4}">
                  <adec:decorative xmlns:adec="http://schemas.microsoft.com/office/drawing/2017/decorative" val="1"/>
                </a:ext>
              </a:extLst>
            </p:cNvPr>
            <p:cNvSpPr/>
            <p:nvPr/>
          </p:nvSpPr>
          <p:spPr>
            <a:xfrm>
              <a:off x="0" y="0"/>
              <a:ext cx="2622910" cy="299222"/>
            </a:xfrm>
            <a:custGeom>
              <a:avLst/>
              <a:gdLst/>
              <a:ahLst/>
              <a:cxnLst/>
              <a:rect l="l" t="t" r="r" b="b"/>
              <a:pathLst>
                <a:path w="2622910" h="299222">
                  <a:moveTo>
                    <a:pt x="102890" y="0"/>
                  </a:moveTo>
                  <a:lnTo>
                    <a:pt x="2520020" y="0"/>
                  </a:lnTo>
                  <a:cubicBezTo>
                    <a:pt x="2547308" y="0"/>
                    <a:pt x="2573479" y="10840"/>
                    <a:pt x="2592774" y="30136"/>
                  </a:cubicBezTo>
                  <a:cubicBezTo>
                    <a:pt x="2612070" y="49431"/>
                    <a:pt x="2622910" y="75602"/>
                    <a:pt x="2622910" y="102890"/>
                  </a:cubicBezTo>
                  <a:lnTo>
                    <a:pt x="2622910" y="196332"/>
                  </a:lnTo>
                  <a:cubicBezTo>
                    <a:pt x="2622910" y="223621"/>
                    <a:pt x="2612070" y="249791"/>
                    <a:pt x="2592774" y="269087"/>
                  </a:cubicBezTo>
                  <a:cubicBezTo>
                    <a:pt x="2573479" y="288382"/>
                    <a:pt x="2547308" y="299222"/>
                    <a:pt x="2520020" y="299222"/>
                  </a:cubicBezTo>
                  <a:lnTo>
                    <a:pt x="102890" y="299222"/>
                  </a:lnTo>
                  <a:cubicBezTo>
                    <a:pt x="46065" y="299222"/>
                    <a:pt x="0" y="253157"/>
                    <a:pt x="0" y="196332"/>
                  </a:cubicBezTo>
                  <a:lnTo>
                    <a:pt x="0" y="102890"/>
                  </a:lnTo>
                  <a:cubicBezTo>
                    <a:pt x="0" y="75602"/>
                    <a:pt x="10840" y="49431"/>
                    <a:pt x="30136" y="30136"/>
                  </a:cubicBezTo>
                  <a:cubicBezTo>
                    <a:pt x="49431" y="10840"/>
                    <a:pt x="75602" y="0"/>
                    <a:pt x="102890" y="0"/>
                  </a:cubicBezTo>
                  <a:close/>
                </a:path>
              </a:pathLst>
            </a:custGeom>
            <a:solidFill>
              <a:srgbClr val="02285B"/>
            </a:solidFill>
          </p:spPr>
          <p:txBody>
            <a:bodyPr/>
            <a:lstStyle/>
            <a:p>
              <a:endParaRPr lang="en-US"/>
            </a:p>
          </p:txBody>
        </p:sp>
        <p:sp>
          <p:nvSpPr>
            <p:cNvPr id="14" name="TextBox 14"/>
            <p:cNvSpPr txBox="1"/>
            <p:nvPr/>
          </p:nvSpPr>
          <p:spPr>
            <a:xfrm>
              <a:off x="0" y="-38100"/>
              <a:ext cx="2622910" cy="337322"/>
            </a:xfrm>
            <a:prstGeom prst="rect">
              <a:avLst/>
            </a:prstGeom>
          </p:spPr>
          <p:txBody>
            <a:bodyPr lIns="50800" tIns="50800" rIns="50800" bIns="50800" rtlCol="0" anchor="ctr"/>
            <a:lstStyle/>
            <a:p>
              <a:pPr algn="ctr">
                <a:lnSpc>
                  <a:spcPts val="2520"/>
                </a:lnSpc>
              </a:pPr>
              <a:endParaRPr/>
            </a:p>
          </p:txBody>
        </p:sp>
      </p:grpSp>
      <p:sp>
        <p:nvSpPr>
          <p:cNvPr id="15" name="TextBox 15"/>
          <p:cNvSpPr txBox="1"/>
          <p:nvPr/>
        </p:nvSpPr>
        <p:spPr>
          <a:xfrm>
            <a:off x="776152" y="3864919"/>
            <a:ext cx="7470053" cy="1882775"/>
          </a:xfrm>
          <a:prstGeom prst="rect">
            <a:avLst/>
          </a:prstGeom>
        </p:spPr>
        <p:txBody>
          <a:bodyPr lIns="0" tIns="0" rIns="0" bIns="0" rtlCol="0" anchor="t">
            <a:spAutoFit/>
          </a:bodyPr>
          <a:lstStyle/>
          <a:p>
            <a:pPr algn="ctr">
              <a:lnSpc>
                <a:spcPts val="5124"/>
              </a:lnSpc>
            </a:pPr>
            <a:r>
              <a:rPr lang="en-US" sz="2499">
                <a:solidFill>
                  <a:srgbClr val="121212"/>
                </a:solidFill>
                <a:latin typeface="TT Interphases"/>
                <a:ea typeface="TT Interphases"/>
                <a:cs typeface="TT Interphases"/>
                <a:sym typeface="TT Interphases"/>
              </a:rPr>
              <a:t>Appoint the Library Board</a:t>
            </a:r>
          </a:p>
          <a:p>
            <a:pPr algn="ctr">
              <a:lnSpc>
                <a:spcPts val="5124"/>
              </a:lnSpc>
            </a:pPr>
            <a:r>
              <a:rPr lang="en-US" sz="2499">
                <a:solidFill>
                  <a:srgbClr val="121212"/>
                </a:solidFill>
                <a:latin typeface="TT Interphases"/>
                <a:ea typeface="TT Interphases"/>
                <a:cs typeface="TT Interphases"/>
                <a:sym typeface="TT Interphases"/>
              </a:rPr>
              <a:t>Pay library bills once approved by the Library Board</a:t>
            </a:r>
          </a:p>
          <a:p>
            <a:pPr algn="ctr">
              <a:lnSpc>
                <a:spcPts val="5124"/>
              </a:lnSpc>
            </a:pPr>
            <a:r>
              <a:rPr lang="en-US" sz="2499">
                <a:solidFill>
                  <a:srgbClr val="121212"/>
                </a:solidFill>
                <a:latin typeface="TT Interphases"/>
                <a:ea typeface="TT Interphases"/>
                <a:cs typeface="TT Interphases"/>
                <a:sym typeface="TT Interphases"/>
              </a:rPr>
              <a:t>Appropriate funds for the library budget</a:t>
            </a:r>
          </a:p>
        </p:txBody>
      </p:sp>
      <p:sp>
        <p:nvSpPr>
          <p:cNvPr id="16" name="TextBox 16"/>
          <p:cNvSpPr txBox="1"/>
          <p:nvPr/>
        </p:nvSpPr>
        <p:spPr bwMode="white">
          <a:xfrm>
            <a:off x="1282121" y="3114057"/>
            <a:ext cx="6964084" cy="481330"/>
          </a:xfrm>
          <a:prstGeom prst="rect">
            <a:avLst/>
          </a:prstGeom>
        </p:spPr>
        <p:txBody>
          <a:bodyPr lIns="0" tIns="0" rIns="0" bIns="0" rtlCol="0" anchor="t">
            <a:spAutoFit/>
          </a:bodyPr>
          <a:lstStyle/>
          <a:p>
            <a:pPr algn="l">
              <a:lnSpc>
                <a:spcPts val="3919"/>
              </a:lnSpc>
            </a:pPr>
            <a:r>
              <a:rPr lang="en-US" sz="2799" dirty="0">
                <a:solidFill>
                  <a:srgbClr val="FFFBF5"/>
                </a:solidFill>
                <a:latin typeface="DM Sans"/>
                <a:ea typeface="DM Sans"/>
                <a:cs typeface="DM Sans"/>
                <a:sym typeface="DM Sans"/>
              </a:rPr>
              <a:t>Responsibilities of Municipal Government</a:t>
            </a:r>
          </a:p>
        </p:txBody>
      </p:sp>
      <p:grpSp>
        <p:nvGrpSpPr>
          <p:cNvPr id="17" name="Group 17"/>
          <p:cNvGrpSpPr/>
          <p:nvPr/>
        </p:nvGrpSpPr>
        <p:grpSpPr>
          <a:xfrm>
            <a:off x="9377856" y="3383298"/>
            <a:ext cx="8353256" cy="5060062"/>
            <a:chOff x="0" y="0"/>
            <a:chExt cx="2911810" cy="1763856"/>
          </a:xfrm>
        </p:grpSpPr>
        <p:sp>
          <p:nvSpPr>
            <p:cNvPr id="18" name="Freeform 18">
              <a:extLst>
                <a:ext uri="{C183D7F6-B498-43B3-948B-1728B52AA6E4}">
                  <adec:decorative xmlns:adec="http://schemas.microsoft.com/office/drawing/2017/decorative" val="1"/>
                </a:ext>
              </a:extLst>
            </p:cNvPr>
            <p:cNvSpPr/>
            <p:nvPr/>
          </p:nvSpPr>
          <p:spPr>
            <a:xfrm>
              <a:off x="0" y="0"/>
              <a:ext cx="2911810" cy="1763856"/>
            </a:xfrm>
            <a:custGeom>
              <a:avLst/>
              <a:gdLst/>
              <a:ahLst/>
              <a:cxnLst/>
              <a:rect l="l" t="t" r="r" b="b"/>
              <a:pathLst>
                <a:path w="2911810" h="1763856">
                  <a:moveTo>
                    <a:pt x="41707" y="0"/>
                  </a:moveTo>
                  <a:lnTo>
                    <a:pt x="2870104" y="0"/>
                  </a:lnTo>
                  <a:cubicBezTo>
                    <a:pt x="2881165" y="0"/>
                    <a:pt x="2891773" y="4394"/>
                    <a:pt x="2899595" y="12216"/>
                  </a:cubicBezTo>
                  <a:cubicBezTo>
                    <a:pt x="2907416" y="20037"/>
                    <a:pt x="2911810" y="30645"/>
                    <a:pt x="2911810" y="41707"/>
                  </a:cubicBezTo>
                  <a:lnTo>
                    <a:pt x="2911810" y="1722149"/>
                  </a:lnTo>
                  <a:cubicBezTo>
                    <a:pt x="2911810" y="1733210"/>
                    <a:pt x="2907416" y="1743819"/>
                    <a:pt x="2899595" y="1751640"/>
                  </a:cubicBezTo>
                  <a:cubicBezTo>
                    <a:pt x="2891773" y="1759462"/>
                    <a:pt x="2881165" y="1763856"/>
                    <a:pt x="2870104" y="1763856"/>
                  </a:cubicBezTo>
                  <a:lnTo>
                    <a:pt x="41707" y="1763856"/>
                  </a:lnTo>
                  <a:cubicBezTo>
                    <a:pt x="30645" y="1763856"/>
                    <a:pt x="20037" y="1759462"/>
                    <a:pt x="12216" y="1751640"/>
                  </a:cubicBezTo>
                  <a:cubicBezTo>
                    <a:pt x="4394" y="1743819"/>
                    <a:pt x="0" y="1733210"/>
                    <a:pt x="0" y="1722149"/>
                  </a:cubicBezTo>
                  <a:lnTo>
                    <a:pt x="0" y="41707"/>
                  </a:lnTo>
                  <a:cubicBezTo>
                    <a:pt x="0" y="30645"/>
                    <a:pt x="4394" y="20037"/>
                    <a:pt x="12216" y="12216"/>
                  </a:cubicBezTo>
                  <a:cubicBezTo>
                    <a:pt x="20037" y="4394"/>
                    <a:pt x="30645" y="0"/>
                    <a:pt x="41707" y="0"/>
                  </a:cubicBezTo>
                  <a:close/>
                </a:path>
              </a:pathLst>
            </a:custGeom>
            <a:solidFill>
              <a:srgbClr val="F6EEE1"/>
            </a:solidFill>
          </p:spPr>
          <p:txBody>
            <a:bodyPr/>
            <a:lstStyle/>
            <a:p>
              <a:endParaRPr lang="en-US"/>
            </a:p>
          </p:txBody>
        </p:sp>
        <p:sp>
          <p:nvSpPr>
            <p:cNvPr id="19" name="TextBox 19"/>
            <p:cNvSpPr txBox="1"/>
            <p:nvPr/>
          </p:nvSpPr>
          <p:spPr>
            <a:xfrm>
              <a:off x="0" y="-38100"/>
              <a:ext cx="2911810" cy="1801956"/>
            </a:xfrm>
            <a:prstGeom prst="rect">
              <a:avLst/>
            </a:prstGeom>
          </p:spPr>
          <p:txBody>
            <a:bodyPr lIns="50800" tIns="50800" rIns="50800" bIns="50800" rtlCol="0" anchor="ctr"/>
            <a:lstStyle/>
            <a:p>
              <a:pPr algn="ctr">
                <a:lnSpc>
                  <a:spcPts val="2520"/>
                </a:lnSpc>
              </a:pPr>
              <a:endParaRPr/>
            </a:p>
          </p:txBody>
        </p:sp>
      </p:grpSp>
      <p:grpSp>
        <p:nvGrpSpPr>
          <p:cNvPr id="20" name="Group 20"/>
          <p:cNvGrpSpPr/>
          <p:nvPr/>
        </p:nvGrpSpPr>
        <p:grpSpPr>
          <a:xfrm>
            <a:off x="9731062" y="2954101"/>
            <a:ext cx="7646843" cy="858394"/>
            <a:chOff x="0" y="0"/>
            <a:chExt cx="2665566" cy="299222"/>
          </a:xfrm>
        </p:grpSpPr>
        <p:sp>
          <p:nvSpPr>
            <p:cNvPr id="21" name="Freeform 21">
              <a:extLst>
                <a:ext uri="{C183D7F6-B498-43B3-948B-1728B52AA6E4}">
                  <adec:decorative xmlns:adec="http://schemas.microsoft.com/office/drawing/2017/decorative" val="1"/>
                </a:ext>
              </a:extLst>
            </p:cNvPr>
            <p:cNvSpPr/>
            <p:nvPr/>
          </p:nvSpPr>
          <p:spPr>
            <a:xfrm>
              <a:off x="0" y="0"/>
              <a:ext cx="2665566" cy="299222"/>
            </a:xfrm>
            <a:custGeom>
              <a:avLst/>
              <a:gdLst/>
              <a:ahLst/>
              <a:cxnLst/>
              <a:rect l="l" t="t" r="r" b="b"/>
              <a:pathLst>
                <a:path w="2665566" h="299222">
                  <a:moveTo>
                    <a:pt x="101243" y="0"/>
                  </a:moveTo>
                  <a:lnTo>
                    <a:pt x="2564323" y="0"/>
                  </a:lnTo>
                  <a:cubicBezTo>
                    <a:pt x="2620238" y="0"/>
                    <a:pt x="2665566" y="45328"/>
                    <a:pt x="2665566" y="101243"/>
                  </a:cubicBezTo>
                  <a:lnTo>
                    <a:pt x="2665566" y="197979"/>
                  </a:lnTo>
                  <a:cubicBezTo>
                    <a:pt x="2665566" y="224830"/>
                    <a:pt x="2654900" y="250582"/>
                    <a:pt x="2635913" y="269569"/>
                  </a:cubicBezTo>
                  <a:cubicBezTo>
                    <a:pt x="2616926" y="288556"/>
                    <a:pt x="2591174" y="299222"/>
                    <a:pt x="2564323" y="299222"/>
                  </a:cubicBezTo>
                  <a:lnTo>
                    <a:pt x="101243" y="299222"/>
                  </a:lnTo>
                  <a:cubicBezTo>
                    <a:pt x="45328" y="299222"/>
                    <a:pt x="0" y="253894"/>
                    <a:pt x="0" y="197979"/>
                  </a:cubicBezTo>
                  <a:lnTo>
                    <a:pt x="0" y="101243"/>
                  </a:lnTo>
                  <a:cubicBezTo>
                    <a:pt x="0" y="45328"/>
                    <a:pt x="45328" y="0"/>
                    <a:pt x="101243" y="0"/>
                  </a:cubicBezTo>
                  <a:close/>
                </a:path>
              </a:pathLst>
            </a:custGeom>
            <a:solidFill>
              <a:srgbClr val="6CC6DF"/>
            </a:solidFill>
          </p:spPr>
          <p:txBody>
            <a:bodyPr/>
            <a:lstStyle/>
            <a:p>
              <a:endParaRPr lang="en-US"/>
            </a:p>
          </p:txBody>
        </p:sp>
        <p:sp>
          <p:nvSpPr>
            <p:cNvPr id="22" name="TextBox 22"/>
            <p:cNvSpPr txBox="1"/>
            <p:nvPr/>
          </p:nvSpPr>
          <p:spPr>
            <a:xfrm>
              <a:off x="0" y="-38100"/>
              <a:ext cx="2665566" cy="337322"/>
            </a:xfrm>
            <a:prstGeom prst="rect">
              <a:avLst/>
            </a:prstGeom>
          </p:spPr>
          <p:txBody>
            <a:bodyPr lIns="50800" tIns="50800" rIns="50800" bIns="50800" rtlCol="0" anchor="ctr"/>
            <a:lstStyle/>
            <a:p>
              <a:pPr algn="ctr">
                <a:lnSpc>
                  <a:spcPts val="2520"/>
                </a:lnSpc>
              </a:pPr>
              <a:endParaRPr/>
            </a:p>
          </p:txBody>
        </p:sp>
      </p:grpSp>
      <p:sp>
        <p:nvSpPr>
          <p:cNvPr id="23" name="TextBox 23"/>
          <p:cNvSpPr txBox="1"/>
          <p:nvPr/>
        </p:nvSpPr>
        <p:spPr>
          <a:xfrm>
            <a:off x="9949322" y="3908835"/>
            <a:ext cx="7309978" cy="420138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Have a library presence at a variety of meetings, not just at budget time</a:t>
            </a:r>
          </a:p>
          <a:p>
            <a:pPr algn="ctr">
              <a:lnSpc>
                <a:spcPts val="1120"/>
              </a:lnSpc>
            </a:pPr>
            <a:endParaRPr lang="en-US" sz="2499">
              <a:solidFill>
                <a:srgbClr val="121212"/>
              </a:solidFill>
              <a:latin typeface="TT Interphases"/>
              <a:ea typeface="TT Interphases"/>
              <a:cs typeface="TT Interphases"/>
              <a:sym typeface="TT Interphases"/>
            </a:endParaRPr>
          </a:p>
          <a:p>
            <a:pPr algn="ctr">
              <a:lnSpc>
                <a:spcPts val="2800"/>
              </a:lnSpc>
            </a:pPr>
            <a:r>
              <a:rPr lang="en-US" sz="2000">
                <a:solidFill>
                  <a:srgbClr val="121212"/>
                </a:solidFill>
                <a:latin typeface="TT Interphases"/>
                <a:ea typeface="TT Interphases"/>
                <a:cs typeface="TT Interphases"/>
                <a:sym typeface="TT Interphases"/>
              </a:rPr>
              <a:t>Provide regular updates and an annual report about the library</a:t>
            </a:r>
          </a:p>
          <a:p>
            <a:pPr algn="ctr">
              <a:lnSpc>
                <a:spcPts val="4480"/>
              </a:lnSpc>
            </a:pPr>
            <a:endParaRPr lang="en-US" sz="2000">
              <a:solidFill>
                <a:srgbClr val="121212"/>
              </a:solidFill>
              <a:latin typeface="TT Interphases"/>
              <a:ea typeface="TT Interphases"/>
              <a:cs typeface="TT Interphases"/>
              <a:sym typeface="TT Interphases"/>
            </a:endParaRPr>
          </a:p>
          <a:p>
            <a:pPr algn="ctr">
              <a:lnSpc>
                <a:spcPts val="3499"/>
              </a:lnSpc>
            </a:pPr>
            <a:r>
              <a:rPr lang="en-US" sz="2499">
                <a:solidFill>
                  <a:srgbClr val="121212"/>
                </a:solidFill>
                <a:latin typeface="TT Interphases"/>
                <a:ea typeface="TT Interphases"/>
                <a:cs typeface="TT Interphases"/>
                <a:sym typeface="TT Interphases"/>
              </a:rPr>
              <a:t>Get to know the elected and appointed officials and their views/issues</a:t>
            </a:r>
          </a:p>
          <a:p>
            <a:pPr algn="ctr">
              <a:lnSpc>
                <a:spcPts val="1120"/>
              </a:lnSpc>
            </a:pPr>
            <a:endParaRPr lang="en-US" sz="2499">
              <a:solidFill>
                <a:srgbClr val="121212"/>
              </a:solidFill>
              <a:latin typeface="TT Interphases"/>
              <a:ea typeface="TT Interphases"/>
              <a:cs typeface="TT Interphases"/>
              <a:sym typeface="TT Interphases"/>
            </a:endParaRPr>
          </a:p>
          <a:p>
            <a:pPr algn="ctr">
              <a:lnSpc>
                <a:spcPts val="3420"/>
              </a:lnSpc>
            </a:pPr>
            <a:r>
              <a:rPr lang="en-US" sz="2000">
                <a:solidFill>
                  <a:srgbClr val="121212"/>
                </a:solidFill>
                <a:latin typeface="TT Interphases"/>
                <a:ea typeface="TT Interphases"/>
                <a:cs typeface="TT Interphases"/>
                <a:sym typeface="TT Interphases"/>
              </a:rPr>
              <a:t>Invite candidates to debate at the library</a:t>
            </a:r>
          </a:p>
          <a:p>
            <a:pPr algn="ctr">
              <a:lnSpc>
                <a:spcPts val="3420"/>
              </a:lnSpc>
            </a:pPr>
            <a:r>
              <a:rPr lang="en-US" sz="2000">
                <a:solidFill>
                  <a:srgbClr val="121212"/>
                </a:solidFill>
                <a:latin typeface="TT Interphases"/>
                <a:ea typeface="TT Interphases"/>
                <a:cs typeface="TT Interphases"/>
                <a:sym typeface="TT Interphases"/>
              </a:rPr>
              <a:t>Hold open house for officials</a:t>
            </a:r>
          </a:p>
          <a:p>
            <a:pPr algn="ctr">
              <a:lnSpc>
                <a:spcPts val="3420"/>
              </a:lnSpc>
            </a:pPr>
            <a:r>
              <a:rPr lang="en-US" sz="2000">
                <a:solidFill>
                  <a:srgbClr val="121212"/>
                </a:solidFill>
                <a:latin typeface="TT Interphases"/>
                <a:ea typeface="TT Interphases"/>
                <a:cs typeface="TT Interphases"/>
                <a:sym typeface="TT Interphases"/>
              </a:rPr>
              <a:t>Create common agenda with the municipality</a:t>
            </a:r>
          </a:p>
        </p:txBody>
      </p:sp>
      <p:sp>
        <p:nvSpPr>
          <p:cNvPr id="24" name="TextBox 24"/>
          <p:cNvSpPr txBox="1"/>
          <p:nvPr/>
        </p:nvSpPr>
        <p:spPr>
          <a:xfrm>
            <a:off x="10122269" y="3114057"/>
            <a:ext cx="6964084" cy="481330"/>
          </a:xfrm>
          <a:prstGeom prst="rect">
            <a:avLst/>
          </a:prstGeom>
        </p:spPr>
        <p:txBody>
          <a:bodyPr lIns="0" tIns="0" rIns="0" bIns="0" rtlCol="0" anchor="t">
            <a:spAutoFit/>
          </a:bodyPr>
          <a:lstStyle/>
          <a:p>
            <a:pPr algn="l">
              <a:lnSpc>
                <a:spcPts val="3919"/>
              </a:lnSpc>
            </a:pPr>
            <a:r>
              <a:rPr lang="en-US" sz="2799">
                <a:solidFill>
                  <a:srgbClr val="02285B"/>
                </a:solidFill>
                <a:latin typeface="DM Sans"/>
                <a:ea typeface="DM Sans"/>
                <a:cs typeface="DM Sans"/>
                <a:sym typeface="DM Sans"/>
              </a:rPr>
              <a:t>Tips for Working with the Municipal Board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4554220"/>
            <a:ext cx="15502439" cy="137858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Library Law</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2651760" y="5223691"/>
            <a:ext cx="13240638" cy="2700074"/>
            <a:chOff x="0" y="0"/>
            <a:chExt cx="4615473" cy="941202"/>
          </a:xfrm>
        </p:grpSpPr>
        <p:sp>
          <p:nvSpPr>
            <p:cNvPr id="3" name="Freeform 3">
              <a:extLst>
                <a:ext uri="{C183D7F6-B498-43B3-948B-1728B52AA6E4}">
                  <adec:decorative xmlns:adec="http://schemas.microsoft.com/office/drawing/2017/decorative" val="1"/>
                </a:ext>
              </a:extLst>
            </p:cNvPr>
            <p:cNvSpPr/>
            <p:nvPr/>
          </p:nvSpPr>
          <p:spPr>
            <a:xfrm>
              <a:off x="0" y="0"/>
              <a:ext cx="4615473" cy="941202"/>
            </a:xfrm>
            <a:custGeom>
              <a:avLst/>
              <a:gdLst/>
              <a:ahLst/>
              <a:cxnLst/>
              <a:rect l="l" t="t" r="r" b="b"/>
              <a:pathLst>
                <a:path w="4615473" h="941202">
                  <a:moveTo>
                    <a:pt x="29235" y="0"/>
                  </a:moveTo>
                  <a:lnTo>
                    <a:pt x="4586238" y="0"/>
                  </a:lnTo>
                  <a:cubicBezTo>
                    <a:pt x="4593991" y="0"/>
                    <a:pt x="4601427" y="3080"/>
                    <a:pt x="4606910" y="8563"/>
                  </a:cubicBezTo>
                  <a:cubicBezTo>
                    <a:pt x="4612393" y="14046"/>
                    <a:pt x="4615473" y="21482"/>
                    <a:pt x="4615473" y="29235"/>
                  </a:cubicBezTo>
                  <a:lnTo>
                    <a:pt x="4615473" y="911967"/>
                  </a:lnTo>
                  <a:cubicBezTo>
                    <a:pt x="4615473" y="928113"/>
                    <a:pt x="4602384" y="941202"/>
                    <a:pt x="4586238" y="941202"/>
                  </a:cubicBezTo>
                  <a:lnTo>
                    <a:pt x="29235" y="941202"/>
                  </a:lnTo>
                  <a:cubicBezTo>
                    <a:pt x="13089" y="941202"/>
                    <a:pt x="0" y="928113"/>
                    <a:pt x="0" y="911967"/>
                  </a:cubicBezTo>
                  <a:lnTo>
                    <a:pt x="0" y="29235"/>
                  </a:lnTo>
                  <a:cubicBezTo>
                    <a:pt x="0" y="13089"/>
                    <a:pt x="13089" y="0"/>
                    <a:pt x="29235" y="0"/>
                  </a:cubicBezTo>
                  <a:close/>
                </a:path>
              </a:pathLst>
            </a:custGeom>
            <a:solidFill>
              <a:srgbClr val="F6EEE1"/>
            </a:solidFill>
          </p:spPr>
          <p:txBody>
            <a:bodyPr/>
            <a:lstStyle/>
            <a:p>
              <a:endParaRPr lang="en-US"/>
            </a:p>
          </p:txBody>
        </p:sp>
        <p:sp>
          <p:nvSpPr>
            <p:cNvPr id="4" name="TextBox 4"/>
            <p:cNvSpPr txBox="1"/>
            <p:nvPr/>
          </p:nvSpPr>
          <p:spPr>
            <a:xfrm>
              <a:off x="0" y="-38100"/>
              <a:ext cx="4615473" cy="979302"/>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7524989" y="5223691"/>
            <a:ext cx="3246120" cy="2700074"/>
            <a:chOff x="0" y="0"/>
            <a:chExt cx="1131545" cy="941202"/>
          </a:xfrm>
        </p:grpSpPr>
        <p:sp>
          <p:nvSpPr>
            <p:cNvPr id="6" name="Freeform 6">
              <a:extLst>
                <a:ext uri="{C183D7F6-B498-43B3-948B-1728B52AA6E4}">
                  <adec:decorative xmlns:adec="http://schemas.microsoft.com/office/drawing/2017/decorative" val="1"/>
                </a:ext>
              </a:extLst>
            </p:cNvPr>
            <p:cNvSpPr/>
            <p:nvPr/>
          </p:nvSpPr>
          <p:spPr>
            <a:xfrm>
              <a:off x="0" y="0"/>
              <a:ext cx="1131545" cy="941202"/>
            </a:xfrm>
            <a:custGeom>
              <a:avLst/>
              <a:gdLst/>
              <a:ahLst/>
              <a:cxnLst/>
              <a:rect l="l" t="t" r="r" b="b"/>
              <a:pathLst>
                <a:path w="1131545" h="941202">
                  <a:moveTo>
                    <a:pt x="119249" y="0"/>
                  </a:moveTo>
                  <a:lnTo>
                    <a:pt x="1012296" y="0"/>
                  </a:lnTo>
                  <a:cubicBezTo>
                    <a:pt x="1043923" y="0"/>
                    <a:pt x="1074254" y="12564"/>
                    <a:pt x="1096618" y="34927"/>
                  </a:cubicBezTo>
                  <a:cubicBezTo>
                    <a:pt x="1118981" y="57291"/>
                    <a:pt x="1131545" y="87622"/>
                    <a:pt x="1131545" y="119249"/>
                  </a:cubicBezTo>
                  <a:lnTo>
                    <a:pt x="1131545" y="821954"/>
                  </a:lnTo>
                  <a:cubicBezTo>
                    <a:pt x="1131545" y="853580"/>
                    <a:pt x="1118981" y="883912"/>
                    <a:pt x="1096618" y="906275"/>
                  </a:cubicBezTo>
                  <a:cubicBezTo>
                    <a:pt x="1074254" y="928639"/>
                    <a:pt x="1043923" y="941202"/>
                    <a:pt x="1012296" y="941202"/>
                  </a:cubicBezTo>
                  <a:lnTo>
                    <a:pt x="119249" y="941202"/>
                  </a:lnTo>
                  <a:cubicBezTo>
                    <a:pt x="53390" y="941202"/>
                    <a:pt x="0" y="887813"/>
                    <a:pt x="0" y="821954"/>
                  </a:cubicBezTo>
                  <a:lnTo>
                    <a:pt x="0" y="119249"/>
                  </a:lnTo>
                  <a:cubicBezTo>
                    <a:pt x="0" y="87622"/>
                    <a:pt x="12564" y="57291"/>
                    <a:pt x="34927" y="34927"/>
                  </a:cubicBezTo>
                  <a:cubicBezTo>
                    <a:pt x="57291" y="12564"/>
                    <a:pt x="87622" y="0"/>
                    <a:pt x="119249" y="0"/>
                  </a:cubicBezTo>
                  <a:close/>
                </a:path>
              </a:pathLst>
            </a:custGeom>
            <a:solidFill>
              <a:srgbClr val="02285B"/>
            </a:solidFill>
          </p:spPr>
          <p:txBody>
            <a:bodyPr/>
            <a:lstStyle/>
            <a:p>
              <a:endParaRPr lang="en-US"/>
            </a:p>
          </p:txBody>
        </p:sp>
        <p:sp>
          <p:nvSpPr>
            <p:cNvPr id="7" name="TextBox 7"/>
            <p:cNvSpPr txBox="1"/>
            <p:nvPr/>
          </p:nvSpPr>
          <p:spPr>
            <a:xfrm>
              <a:off x="0" y="-38100"/>
              <a:ext cx="1131545" cy="979302"/>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1036799" y="5223691"/>
            <a:ext cx="3246120" cy="2700074"/>
            <a:chOff x="0" y="0"/>
            <a:chExt cx="1131545" cy="941202"/>
          </a:xfrm>
        </p:grpSpPr>
        <p:sp>
          <p:nvSpPr>
            <p:cNvPr id="9" name="Freeform 9">
              <a:extLst>
                <a:ext uri="{C183D7F6-B498-43B3-948B-1728B52AA6E4}">
                  <adec:decorative xmlns:adec="http://schemas.microsoft.com/office/drawing/2017/decorative" val="1"/>
                </a:ext>
              </a:extLst>
            </p:cNvPr>
            <p:cNvSpPr/>
            <p:nvPr/>
          </p:nvSpPr>
          <p:spPr>
            <a:xfrm>
              <a:off x="0" y="0"/>
              <a:ext cx="1131545" cy="941202"/>
            </a:xfrm>
            <a:custGeom>
              <a:avLst/>
              <a:gdLst/>
              <a:ahLst/>
              <a:cxnLst/>
              <a:rect l="l" t="t" r="r" b="b"/>
              <a:pathLst>
                <a:path w="1131545" h="941202">
                  <a:moveTo>
                    <a:pt x="119249" y="0"/>
                  </a:moveTo>
                  <a:lnTo>
                    <a:pt x="1012296" y="0"/>
                  </a:lnTo>
                  <a:cubicBezTo>
                    <a:pt x="1043923" y="0"/>
                    <a:pt x="1074254" y="12564"/>
                    <a:pt x="1096618" y="34927"/>
                  </a:cubicBezTo>
                  <a:cubicBezTo>
                    <a:pt x="1118981" y="57291"/>
                    <a:pt x="1131545" y="87622"/>
                    <a:pt x="1131545" y="119249"/>
                  </a:cubicBezTo>
                  <a:lnTo>
                    <a:pt x="1131545" y="821954"/>
                  </a:lnTo>
                  <a:cubicBezTo>
                    <a:pt x="1131545" y="853580"/>
                    <a:pt x="1118981" y="883912"/>
                    <a:pt x="1096618" y="906275"/>
                  </a:cubicBezTo>
                  <a:cubicBezTo>
                    <a:pt x="1074254" y="928639"/>
                    <a:pt x="1043923" y="941202"/>
                    <a:pt x="1012296" y="941202"/>
                  </a:cubicBezTo>
                  <a:lnTo>
                    <a:pt x="119249" y="941202"/>
                  </a:lnTo>
                  <a:cubicBezTo>
                    <a:pt x="53390" y="941202"/>
                    <a:pt x="0" y="887813"/>
                    <a:pt x="0" y="821954"/>
                  </a:cubicBezTo>
                  <a:lnTo>
                    <a:pt x="0" y="119249"/>
                  </a:lnTo>
                  <a:cubicBezTo>
                    <a:pt x="0" y="87622"/>
                    <a:pt x="12564" y="57291"/>
                    <a:pt x="34927" y="34927"/>
                  </a:cubicBezTo>
                  <a:cubicBezTo>
                    <a:pt x="57291" y="12564"/>
                    <a:pt x="87622" y="0"/>
                    <a:pt x="119249" y="0"/>
                  </a:cubicBezTo>
                  <a:close/>
                </a:path>
              </a:pathLst>
            </a:custGeom>
            <a:solidFill>
              <a:srgbClr val="02285B"/>
            </a:solidFill>
          </p:spPr>
          <p:txBody>
            <a:bodyPr/>
            <a:lstStyle/>
            <a:p>
              <a:endParaRPr lang="en-US"/>
            </a:p>
          </p:txBody>
        </p:sp>
        <p:sp>
          <p:nvSpPr>
            <p:cNvPr id="10" name="TextBox 10"/>
            <p:cNvSpPr txBox="1"/>
            <p:nvPr/>
          </p:nvSpPr>
          <p:spPr>
            <a:xfrm>
              <a:off x="0" y="-38100"/>
              <a:ext cx="1131545" cy="979302"/>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14013180" y="5223691"/>
            <a:ext cx="3246120" cy="2700074"/>
            <a:chOff x="0" y="0"/>
            <a:chExt cx="1131545" cy="941202"/>
          </a:xfrm>
        </p:grpSpPr>
        <p:sp>
          <p:nvSpPr>
            <p:cNvPr id="12" name="Freeform 12">
              <a:extLst>
                <a:ext uri="{C183D7F6-B498-43B3-948B-1728B52AA6E4}">
                  <adec:decorative xmlns:adec="http://schemas.microsoft.com/office/drawing/2017/decorative" val="1"/>
                </a:ext>
              </a:extLst>
            </p:cNvPr>
            <p:cNvSpPr/>
            <p:nvPr/>
          </p:nvSpPr>
          <p:spPr>
            <a:xfrm>
              <a:off x="0" y="0"/>
              <a:ext cx="1131545" cy="941202"/>
            </a:xfrm>
            <a:custGeom>
              <a:avLst/>
              <a:gdLst/>
              <a:ahLst/>
              <a:cxnLst/>
              <a:rect l="l" t="t" r="r" b="b"/>
              <a:pathLst>
                <a:path w="1131545" h="941202">
                  <a:moveTo>
                    <a:pt x="119249" y="0"/>
                  </a:moveTo>
                  <a:lnTo>
                    <a:pt x="1012296" y="0"/>
                  </a:lnTo>
                  <a:cubicBezTo>
                    <a:pt x="1043923" y="0"/>
                    <a:pt x="1074254" y="12564"/>
                    <a:pt x="1096618" y="34927"/>
                  </a:cubicBezTo>
                  <a:cubicBezTo>
                    <a:pt x="1118981" y="57291"/>
                    <a:pt x="1131545" y="87622"/>
                    <a:pt x="1131545" y="119249"/>
                  </a:cubicBezTo>
                  <a:lnTo>
                    <a:pt x="1131545" y="821954"/>
                  </a:lnTo>
                  <a:cubicBezTo>
                    <a:pt x="1131545" y="853580"/>
                    <a:pt x="1118981" y="883912"/>
                    <a:pt x="1096618" y="906275"/>
                  </a:cubicBezTo>
                  <a:cubicBezTo>
                    <a:pt x="1074254" y="928639"/>
                    <a:pt x="1043923" y="941202"/>
                    <a:pt x="1012296" y="941202"/>
                  </a:cubicBezTo>
                  <a:lnTo>
                    <a:pt x="119249" y="941202"/>
                  </a:lnTo>
                  <a:cubicBezTo>
                    <a:pt x="53390" y="941202"/>
                    <a:pt x="0" y="887813"/>
                    <a:pt x="0" y="821954"/>
                  </a:cubicBezTo>
                  <a:lnTo>
                    <a:pt x="0" y="119249"/>
                  </a:lnTo>
                  <a:cubicBezTo>
                    <a:pt x="0" y="87622"/>
                    <a:pt x="12564" y="57291"/>
                    <a:pt x="34927" y="34927"/>
                  </a:cubicBezTo>
                  <a:cubicBezTo>
                    <a:pt x="57291" y="12564"/>
                    <a:pt x="87622" y="0"/>
                    <a:pt x="119249" y="0"/>
                  </a:cubicBezTo>
                  <a:close/>
                </a:path>
              </a:pathLst>
            </a:custGeom>
            <a:solidFill>
              <a:srgbClr val="02285B"/>
            </a:solidFill>
          </p:spPr>
          <p:txBody>
            <a:bodyPr/>
            <a:lstStyle/>
            <a:p>
              <a:endParaRPr lang="en-US"/>
            </a:p>
          </p:txBody>
        </p:sp>
        <p:sp>
          <p:nvSpPr>
            <p:cNvPr id="13" name="TextBox 13"/>
            <p:cNvSpPr txBox="1"/>
            <p:nvPr/>
          </p:nvSpPr>
          <p:spPr>
            <a:xfrm>
              <a:off x="0" y="-38100"/>
              <a:ext cx="1131545" cy="979302"/>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2065709" y="4637640"/>
            <a:ext cx="1172102" cy="1172102"/>
            <a:chOff x="0" y="0"/>
            <a:chExt cx="812800" cy="812800"/>
          </a:xfrm>
        </p:grpSpPr>
        <p:sp>
          <p:nvSpPr>
            <p:cNvPr id="15" name="Freeform 15">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C6DF"/>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5311829" y="4637640"/>
            <a:ext cx="1172102" cy="1172102"/>
            <a:chOff x="0" y="0"/>
            <a:chExt cx="812800" cy="812800"/>
          </a:xfrm>
        </p:grpSpPr>
        <p:sp>
          <p:nvSpPr>
            <p:cNvPr id="18" name="Freeform 18">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C6DF"/>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a:p>
          </p:txBody>
        </p:sp>
      </p:grpSp>
      <p:grpSp>
        <p:nvGrpSpPr>
          <p:cNvPr id="20" name="Group 20"/>
          <p:cNvGrpSpPr/>
          <p:nvPr/>
        </p:nvGrpSpPr>
        <p:grpSpPr>
          <a:xfrm>
            <a:off x="8557949" y="4637640"/>
            <a:ext cx="1172102" cy="1172102"/>
            <a:chOff x="0" y="0"/>
            <a:chExt cx="812800" cy="812800"/>
          </a:xfrm>
        </p:grpSpPr>
        <p:sp>
          <p:nvSpPr>
            <p:cNvPr id="21" name="Freeform 21">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C6DF"/>
            </a:solidFill>
          </p:spPr>
          <p:txBody>
            <a:bodyPr/>
            <a:lstStyle/>
            <a:p>
              <a:endParaRPr lang="en-US"/>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a:p>
          </p:txBody>
        </p:sp>
      </p:grpSp>
      <p:grpSp>
        <p:nvGrpSpPr>
          <p:cNvPr id="23" name="Group 23"/>
          <p:cNvGrpSpPr/>
          <p:nvPr/>
        </p:nvGrpSpPr>
        <p:grpSpPr>
          <a:xfrm>
            <a:off x="11804069" y="4637640"/>
            <a:ext cx="1172102" cy="1172102"/>
            <a:chOff x="0" y="0"/>
            <a:chExt cx="812800" cy="812800"/>
          </a:xfrm>
        </p:grpSpPr>
        <p:sp>
          <p:nvSpPr>
            <p:cNvPr id="24" name="Freeform 24">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C6DF"/>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a:p>
          </p:txBody>
        </p:sp>
      </p:grpSp>
      <p:grpSp>
        <p:nvGrpSpPr>
          <p:cNvPr id="26" name="Group 26"/>
          <p:cNvGrpSpPr/>
          <p:nvPr/>
        </p:nvGrpSpPr>
        <p:grpSpPr>
          <a:xfrm>
            <a:off x="15050189" y="4637640"/>
            <a:ext cx="1172102" cy="1172102"/>
            <a:chOff x="0" y="0"/>
            <a:chExt cx="812800" cy="812800"/>
          </a:xfrm>
        </p:grpSpPr>
        <p:sp>
          <p:nvSpPr>
            <p:cNvPr id="27" name="Freeform 27">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C6DF"/>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a:p>
          </p:txBody>
        </p:sp>
      </p:grpSp>
      <p:sp>
        <p:nvSpPr>
          <p:cNvPr id="29" name="TextBox 29"/>
          <p:cNvSpPr txBox="1"/>
          <p:nvPr/>
        </p:nvSpPr>
        <p:spPr>
          <a:xfrm>
            <a:off x="1036799" y="1646710"/>
            <a:ext cx="10002437" cy="1156969"/>
          </a:xfrm>
          <a:prstGeom prst="rect">
            <a:avLst/>
          </a:prstGeom>
        </p:spPr>
        <p:txBody>
          <a:bodyPr lIns="0" tIns="0" rIns="0" bIns="0" rtlCol="0" anchor="t">
            <a:spAutoFit/>
          </a:bodyPr>
          <a:lstStyle/>
          <a:p>
            <a:pPr algn="l">
              <a:lnSpc>
                <a:spcPts val="8799"/>
              </a:lnSpc>
            </a:pPr>
            <a:r>
              <a:rPr lang="en-US" sz="8799" b="1">
                <a:solidFill>
                  <a:srgbClr val="02285B"/>
                </a:solidFill>
                <a:latin typeface="DM Sans Bold"/>
                <a:ea typeface="DM Sans Bold"/>
                <a:cs typeface="DM Sans Bold"/>
                <a:sym typeface="DM Sans Bold"/>
              </a:rPr>
              <a:t>Library Law</a:t>
            </a:r>
          </a:p>
        </p:txBody>
      </p:sp>
      <p:sp>
        <p:nvSpPr>
          <p:cNvPr id="30" name="TextBox 30"/>
          <p:cNvSpPr txBox="1"/>
          <p:nvPr/>
        </p:nvSpPr>
        <p:spPr bwMode="white">
          <a:xfrm>
            <a:off x="1308974" y="6027488"/>
            <a:ext cx="2685571" cy="1571625"/>
          </a:xfrm>
          <a:prstGeom prst="rect">
            <a:avLst/>
          </a:prstGeom>
        </p:spPr>
        <p:txBody>
          <a:bodyPr lIns="0" tIns="0" rIns="0" bIns="0" rtlCol="0" anchor="t">
            <a:spAutoFit/>
          </a:bodyPr>
          <a:lstStyle/>
          <a:p>
            <a:pPr algn="ctr">
              <a:lnSpc>
                <a:spcPts val="3499"/>
              </a:lnSpc>
            </a:pPr>
            <a:r>
              <a:rPr lang="en-US" sz="2499" dirty="0">
                <a:solidFill>
                  <a:srgbClr val="FFFBF5"/>
                </a:solidFill>
                <a:latin typeface="TT Interphases"/>
                <a:ea typeface="TT Interphases"/>
                <a:cs typeface="TT Interphases"/>
                <a:sym typeface="TT Interphases"/>
              </a:rPr>
              <a:t>Chapter 43</a:t>
            </a:r>
          </a:p>
          <a:p>
            <a:pPr algn="ctr">
              <a:lnSpc>
                <a:spcPts val="3499"/>
              </a:lnSpc>
            </a:pPr>
            <a:endParaRPr lang="en-US" sz="2499" dirty="0">
              <a:solidFill>
                <a:srgbClr val="FFFBF5"/>
              </a:solidFill>
              <a:latin typeface="TT Interphases"/>
              <a:ea typeface="TT Interphases"/>
              <a:cs typeface="TT Interphases"/>
              <a:sym typeface="TT Interphases"/>
            </a:endParaRPr>
          </a:p>
          <a:p>
            <a:pPr algn="ctr">
              <a:lnSpc>
                <a:spcPts val="2800"/>
              </a:lnSpc>
            </a:pPr>
            <a:r>
              <a:rPr lang="en-US" sz="2000" dirty="0">
                <a:solidFill>
                  <a:srgbClr val="FFFBF5"/>
                </a:solidFill>
                <a:latin typeface="TT Interphases"/>
                <a:ea typeface="TT Interphases"/>
                <a:cs typeface="TT Interphases"/>
                <a:sym typeface="TT Interphases"/>
              </a:rPr>
              <a:t>Wis. Stat. about </a:t>
            </a:r>
          </a:p>
          <a:p>
            <a:pPr algn="ctr">
              <a:lnSpc>
                <a:spcPts val="2800"/>
              </a:lnSpc>
            </a:pPr>
            <a:r>
              <a:rPr lang="en-US" sz="2000" dirty="0">
                <a:solidFill>
                  <a:srgbClr val="FFFBF5"/>
                </a:solidFill>
                <a:latin typeface="TT Interphases"/>
                <a:ea typeface="TT Interphases"/>
                <a:cs typeface="TT Interphases"/>
                <a:sym typeface="TT Interphases"/>
              </a:rPr>
              <a:t>Public Libraries</a:t>
            </a:r>
          </a:p>
        </p:txBody>
      </p:sp>
      <p:sp>
        <p:nvSpPr>
          <p:cNvPr id="31" name="TextBox 31"/>
          <p:cNvSpPr txBox="1"/>
          <p:nvPr/>
        </p:nvSpPr>
        <p:spPr>
          <a:xfrm>
            <a:off x="4555094" y="6027488"/>
            <a:ext cx="2685571"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Opening Meeting Law</a:t>
            </a:r>
          </a:p>
        </p:txBody>
      </p:sp>
      <p:sp>
        <p:nvSpPr>
          <p:cNvPr id="32" name="TextBox 32"/>
          <p:cNvSpPr txBox="1"/>
          <p:nvPr/>
        </p:nvSpPr>
        <p:spPr bwMode="white">
          <a:xfrm>
            <a:off x="7801214" y="6027488"/>
            <a:ext cx="2685571" cy="860425"/>
          </a:xfrm>
          <a:prstGeom prst="rect">
            <a:avLst/>
          </a:prstGeom>
        </p:spPr>
        <p:txBody>
          <a:bodyPr lIns="0" tIns="0" rIns="0" bIns="0" rtlCol="0" anchor="t">
            <a:spAutoFit/>
          </a:bodyPr>
          <a:lstStyle/>
          <a:p>
            <a:pPr algn="ctr">
              <a:lnSpc>
                <a:spcPts val="3499"/>
              </a:lnSpc>
            </a:pPr>
            <a:r>
              <a:rPr lang="en-US" sz="2499" dirty="0">
                <a:solidFill>
                  <a:srgbClr val="FFFBF5"/>
                </a:solidFill>
                <a:latin typeface="TT Interphases"/>
                <a:ea typeface="TT Interphases"/>
                <a:cs typeface="TT Interphases"/>
                <a:sym typeface="TT Interphases"/>
              </a:rPr>
              <a:t>Public Record </a:t>
            </a:r>
          </a:p>
          <a:p>
            <a:pPr algn="ctr">
              <a:lnSpc>
                <a:spcPts val="3499"/>
              </a:lnSpc>
            </a:pPr>
            <a:r>
              <a:rPr lang="en-US" sz="2499" dirty="0">
                <a:solidFill>
                  <a:srgbClr val="FFFBF5"/>
                </a:solidFill>
                <a:latin typeface="TT Interphases"/>
                <a:ea typeface="TT Interphases"/>
                <a:cs typeface="TT Interphases"/>
                <a:sym typeface="TT Interphases"/>
              </a:rPr>
              <a:t>Law</a:t>
            </a:r>
          </a:p>
        </p:txBody>
      </p:sp>
      <p:sp>
        <p:nvSpPr>
          <p:cNvPr id="33" name="TextBox 33"/>
          <p:cNvSpPr txBox="1"/>
          <p:nvPr/>
        </p:nvSpPr>
        <p:spPr>
          <a:xfrm>
            <a:off x="11047334" y="6027488"/>
            <a:ext cx="2685571" cy="12985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Americans </a:t>
            </a:r>
          </a:p>
          <a:p>
            <a:pPr algn="ctr">
              <a:lnSpc>
                <a:spcPts val="3499"/>
              </a:lnSpc>
            </a:pPr>
            <a:r>
              <a:rPr lang="en-US" sz="2499">
                <a:solidFill>
                  <a:srgbClr val="121212"/>
                </a:solidFill>
                <a:latin typeface="TT Interphases"/>
                <a:ea typeface="TT Interphases"/>
                <a:cs typeface="TT Interphases"/>
                <a:sym typeface="TT Interphases"/>
              </a:rPr>
              <a:t>with</a:t>
            </a:r>
          </a:p>
          <a:p>
            <a:pPr algn="ctr">
              <a:lnSpc>
                <a:spcPts val="3499"/>
              </a:lnSpc>
            </a:pPr>
            <a:r>
              <a:rPr lang="en-US" sz="2499">
                <a:solidFill>
                  <a:srgbClr val="121212"/>
                </a:solidFill>
                <a:latin typeface="TT Interphases"/>
                <a:ea typeface="TT Interphases"/>
                <a:cs typeface="TT Interphases"/>
                <a:sym typeface="TT Interphases"/>
              </a:rPr>
              <a:t>Disabilities Act</a:t>
            </a:r>
          </a:p>
        </p:txBody>
      </p:sp>
      <p:sp>
        <p:nvSpPr>
          <p:cNvPr id="34" name="TextBox 34"/>
          <p:cNvSpPr txBox="1"/>
          <p:nvPr/>
        </p:nvSpPr>
        <p:spPr bwMode="white">
          <a:xfrm>
            <a:off x="14293454" y="6027488"/>
            <a:ext cx="2685571" cy="422275"/>
          </a:xfrm>
          <a:prstGeom prst="rect">
            <a:avLst/>
          </a:prstGeom>
        </p:spPr>
        <p:txBody>
          <a:bodyPr lIns="0" tIns="0" rIns="0" bIns="0" rtlCol="0" anchor="t">
            <a:spAutoFit/>
          </a:bodyPr>
          <a:lstStyle/>
          <a:p>
            <a:pPr algn="ctr">
              <a:lnSpc>
                <a:spcPts val="3499"/>
              </a:lnSpc>
            </a:pPr>
            <a:r>
              <a:rPr lang="en-US" sz="2499" dirty="0">
                <a:solidFill>
                  <a:srgbClr val="FFFBF5"/>
                </a:solidFill>
                <a:latin typeface="TT Interphases"/>
                <a:ea typeface="TT Interphases"/>
                <a:cs typeface="TT Interphases"/>
                <a:sym typeface="TT Interphases"/>
              </a:rPr>
              <a:t>And More...</a:t>
            </a:r>
          </a:p>
        </p:txBody>
      </p:sp>
      <p:grpSp>
        <p:nvGrpSpPr>
          <p:cNvPr id="35" name="Group 35"/>
          <p:cNvGrpSpPr/>
          <p:nvPr/>
        </p:nvGrpSpPr>
        <p:grpSpPr>
          <a:xfrm>
            <a:off x="-921281" y="9757727"/>
            <a:ext cx="14728666" cy="1781674"/>
            <a:chOff x="0" y="0"/>
            <a:chExt cx="5134176" cy="621063"/>
          </a:xfrm>
        </p:grpSpPr>
        <p:sp>
          <p:nvSpPr>
            <p:cNvPr id="36" name="Freeform 36">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6CC6DF"/>
            </a:solidFill>
          </p:spPr>
          <p:txBody>
            <a:bodyPr/>
            <a:lstStyle/>
            <a:p>
              <a:endParaRPr lang="en-US"/>
            </a:p>
          </p:txBody>
        </p:sp>
        <p:sp>
          <p:nvSpPr>
            <p:cNvPr id="37" name="TextBox 37"/>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38" name="Group 38"/>
          <p:cNvGrpSpPr/>
          <p:nvPr/>
        </p:nvGrpSpPr>
        <p:grpSpPr>
          <a:xfrm>
            <a:off x="9144000" y="9757727"/>
            <a:ext cx="11905298" cy="1426353"/>
            <a:chOff x="0" y="0"/>
            <a:chExt cx="3975611" cy="476311"/>
          </a:xfrm>
        </p:grpSpPr>
        <p:sp>
          <p:nvSpPr>
            <p:cNvPr id="39" name="Freeform 39">
              <a:extLst>
                <a:ext uri="{C183D7F6-B498-43B3-948B-1728B52AA6E4}">
                  <adec:decorative xmlns:adec="http://schemas.microsoft.com/office/drawing/2017/decorative" val="1"/>
                </a:ext>
              </a:extLst>
            </p:cNvPr>
            <p:cNvSpPr/>
            <p:nvPr/>
          </p:nvSpPr>
          <p:spPr>
            <a:xfrm>
              <a:off x="0" y="0"/>
              <a:ext cx="3975611" cy="476311"/>
            </a:xfrm>
            <a:custGeom>
              <a:avLst/>
              <a:gdLst/>
              <a:ahLst/>
              <a:cxnLst/>
              <a:rect l="l" t="t" r="r" b="b"/>
              <a:pathLst>
                <a:path w="3975611" h="476311">
                  <a:moveTo>
                    <a:pt x="65029" y="0"/>
                  </a:moveTo>
                  <a:lnTo>
                    <a:pt x="3910582" y="0"/>
                  </a:lnTo>
                  <a:cubicBezTo>
                    <a:pt x="3927829" y="0"/>
                    <a:pt x="3944369" y="6851"/>
                    <a:pt x="3956565" y="19047"/>
                  </a:cubicBezTo>
                  <a:cubicBezTo>
                    <a:pt x="3968760" y="31242"/>
                    <a:pt x="3975611" y="47782"/>
                    <a:pt x="3975611" y="65029"/>
                  </a:cubicBezTo>
                  <a:lnTo>
                    <a:pt x="3975611" y="411282"/>
                  </a:lnTo>
                  <a:cubicBezTo>
                    <a:pt x="3975611" y="428529"/>
                    <a:pt x="3968760" y="445069"/>
                    <a:pt x="3956565" y="457265"/>
                  </a:cubicBezTo>
                  <a:cubicBezTo>
                    <a:pt x="3944369" y="469460"/>
                    <a:pt x="3927829" y="476311"/>
                    <a:pt x="3910582" y="476311"/>
                  </a:cubicBezTo>
                  <a:lnTo>
                    <a:pt x="65029" y="476311"/>
                  </a:lnTo>
                  <a:cubicBezTo>
                    <a:pt x="47782" y="476311"/>
                    <a:pt x="31242" y="469460"/>
                    <a:pt x="19047" y="457265"/>
                  </a:cubicBezTo>
                  <a:cubicBezTo>
                    <a:pt x="6851" y="445069"/>
                    <a:pt x="0" y="428529"/>
                    <a:pt x="0" y="411282"/>
                  </a:cubicBezTo>
                  <a:lnTo>
                    <a:pt x="0" y="65029"/>
                  </a:lnTo>
                  <a:cubicBezTo>
                    <a:pt x="0" y="47782"/>
                    <a:pt x="6851" y="31242"/>
                    <a:pt x="19047" y="19047"/>
                  </a:cubicBezTo>
                  <a:cubicBezTo>
                    <a:pt x="31242" y="6851"/>
                    <a:pt x="47782" y="0"/>
                    <a:pt x="65029" y="0"/>
                  </a:cubicBezTo>
                  <a:close/>
                </a:path>
              </a:pathLst>
            </a:custGeom>
            <a:solidFill>
              <a:srgbClr val="02285B"/>
            </a:solidFill>
          </p:spPr>
          <p:txBody>
            <a:bodyPr/>
            <a:lstStyle/>
            <a:p>
              <a:endParaRPr lang="en-US"/>
            </a:p>
          </p:txBody>
        </p:sp>
        <p:sp>
          <p:nvSpPr>
            <p:cNvPr id="40" name="TextBox 40"/>
            <p:cNvSpPr txBox="1"/>
            <p:nvPr/>
          </p:nvSpPr>
          <p:spPr>
            <a:xfrm>
              <a:off x="0" y="-38100"/>
              <a:ext cx="3975611" cy="514411"/>
            </a:xfrm>
            <a:prstGeom prst="rect">
              <a:avLst/>
            </a:prstGeom>
          </p:spPr>
          <p:txBody>
            <a:bodyPr lIns="50800" tIns="50800" rIns="50800" bIns="50800" rtlCol="0" anchor="ctr"/>
            <a:lstStyle/>
            <a:p>
              <a:pPr algn="ctr">
                <a:lnSpc>
                  <a:spcPts val="2520"/>
                </a:lnSpc>
              </a:pPr>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00574" y="4956049"/>
            <a:ext cx="10981800" cy="3414713"/>
            <a:chOff x="0" y="0"/>
            <a:chExt cx="3828078" cy="1190314"/>
          </a:xfrm>
        </p:grpSpPr>
        <p:sp>
          <p:nvSpPr>
            <p:cNvPr id="3" name="Freeform 3">
              <a:extLst>
                <a:ext uri="{C183D7F6-B498-43B3-948B-1728B52AA6E4}">
                  <adec:decorative xmlns:adec="http://schemas.microsoft.com/office/drawing/2017/decorative" val="1"/>
                </a:ext>
              </a:extLst>
            </p:cNvPr>
            <p:cNvSpPr/>
            <p:nvPr/>
          </p:nvSpPr>
          <p:spPr>
            <a:xfrm>
              <a:off x="0" y="0"/>
              <a:ext cx="3828078" cy="1190314"/>
            </a:xfrm>
            <a:custGeom>
              <a:avLst/>
              <a:gdLst/>
              <a:ahLst/>
              <a:cxnLst/>
              <a:rect l="l" t="t" r="r" b="b"/>
              <a:pathLst>
                <a:path w="3828078" h="1190314">
                  <a:moveTo>
                    <a:pt x="35249" y="0"/>
                  </a:moveTo>
                  <a:lnTo>
                    <a:pt x="3792829" y="0"/>
                  </a:lnTo>
                  <a:cubicBezTo>
                    <a:pt x="3812297" y="0"/>
                    <a:pt x="3828078" y="15781"/>
                    <a:pt x="3828078" y="35249"/>
                  </a:cubicBezTo>
                  <a:lnTo>
                    <a:pt x="3828078" y="1155065"/>
                  </a:lnTo>
                  <a:cubicBezTo>
                    <a:pt x="3828078" y="1174532"/>
                    <a:pt x="3812297" y="1190314"/>
                    <a:pt x="3792829" y="1190314"/>
                  </a:cubicBezTo>
                  <a:lnTo>
                    <a:pt x="35249" y="1190314"/>
                  </a:lnTo>
                  <a:cubicBezTo>
                    <a:pt x="25900" y="1190314"/>
                    <a:pt x="16935" y="1186600"/>
                    <a:pt x="10324" y="1179990"/>
                  </a:cubicBezTo>
                  <a:cubicBezTo>
                    <a:pt x="3714" y="1173379"/>
                    <a:pt x="0" y="1164414"/>
                    <a:pt x="0" y="1155065"/>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22841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33770" y="374755"/>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200574" y="5677568"/>
            <a:ext cx="11012476" cy="1924050"/>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Wisconsin Statutes are available in print and online in PDF format</a:t>
            </a:r>
          </a:p>
          <a:p>
            <a:pPr algn="ctr">
              <a:lnSpc>
                <a:spcPts val="2800"/>
              </a:lnSpc>
            </a:pPr>
            <a:r>
              <a:rPr lang="en-US" sz="2000" i="1">
                <a:solidFill>
                  <a:srgbClr val="121212"/>
                </a:solidFill>
                <a:latin typeface="TT Interphases Italics"/>
                <a:ea typeface="TT Interphases Italics"/>
                <a:cs typeface="TT Interphases Italics"/>
                <a:sym typeface="TT Interphases Italics"/>
              </a:rPr>
              <a:t>(</a:t>
            </a:r>
            <a:r>
              <a:rPr lang="en-US" sz="2000" i="1" u="sng">
                <a:solidFill>
                  <a:srgbClr val="121212"/>
                </a:solidFill>
                <a:latin typeface="TT Interphases Italics"/>
                <a:ea typeface="TT Interphases Italics"/>
                <a:cs typeface="TT Interphases Italics"/>
                <a:sym typeface="TT Interphases Italics"/>
                <a:hlinkClick r:id="rId2" tooltip="https://docs.legis.wisconsin.gov/statutes/prefaces/toc"/>
              </a:rPr>
              <a:t>https://docs.legis.wisconsin.gov/statutes/prefaces/toc</a:t>
            </a:r>
            <a:r>
              <a:rPr lang="en-US" sz="2000" i="1">
                <a:solidFill>
                  <a:srgbClr val="121212"/>
                </a:solidFill>
                <a:latin typeface="TT Interphases Italics"/>
                <a:ea typeface="TT Interphases Italics"/>
                <a:cs typeface="TT Interphases Italics"/>
                <a:sym typeface="TT Interphases Italics"/>
              </a:rPr>
              <a:t>)</a:t>
            </a:r>
          </a:p>
          <a:p>
            <a:pPr algn="ctr">
              <a:lnSpc>
                <a:spcPts val="2800"/>
              </a:lnSpc>
            </a:pPr>
            <a:endParaRPr lang="en-US" sz="2000" i="1">
              <a:solidFill>
                <a:srgbClr val="121212"/>
              </a:solidFill>
              <a:latin typeface="TT Interphases Italics"/>
              <a:ea typeface="TT Interphases Italics"/>
              <a:cs typeface="TT Interphases Italics"/>
              <a:sym typeface="TT Interphases Italics"/>
            </a:endParaRPr>
          </a:p>
          <a:p>
            <a:pPr algn="ctr">
              <a:lnSpc>
                <a:spcPts val="3499"/>
              </a:lnSpc>
            </a:pPr>
            <a:r>
              <a:rPr lang="en-US" sz="2499">
                <a:solidFill>
                  <a:srgbClr val="121212"/>
                </a:solidFill>
                <a:latin typeface="TT Interphases"/>
                <a:ea typeface="TT Interphases"/>
                <a:cs typeface="TT Interphases"/>
                <a:sym typeface="TT Interphases"/>
              </a:rPr>
              <a:t>A searchable database is also available</a:t>
            </a:r>
          </a:p>
          <a:p>
            <a:pPr algn="ctr">
              <a:lnSpc>
                <a:spcPts val="2800"/>
              </a:lnSpc>
            </a:pPr>
            <a:r>
              <a:rPr lang="en-US" sz="2000" i="1">
                <a:solidFill>
                  <a:srgbClr val="121212"/>
                </a:solidFill>
                <a:latin typeface="TT Interphases Italics"/>
                <a:ea typeface="TT Interphases Italics"/>
                <a:cs typeface="TT Interphases Italics"/>
                <a:sym typeface="TT Interphases Italics"/>
              </a:rPr>
              <a:t>(</a:t>
            </a:r>
            <a:r>
              <a:rPr lang="en-US" sz="2000" i="1" u="sng">
                <a:solidFill>
                  <a:srgbClr val="121212"/>
                </a:solidFill>
                <a:latin typeface="TT Interphases Italics"/>
                <a:ea typeface="TT Interphases Italics"/>
                <a:cs typeface="TT Interphases Italics"/>
                <a:sym typeface="TT Interphases Italics"/>
                <a:hlinkClick r:id="rId3" tooltip="https://docs.legis.wisconsin.gov/search"/>
              </a:rPr>
              <a:t>https://docs.legis.wisconsin.gov/search</a:t>
            </a:r>
            <a:r>
              <a:rPr lang="en-US" sz="2000" i="1">
                <a:solidFill>
                  <a:srgbClr val="121212"/>
                </a:solidFill>
                <a:latin typeface="TT Interphases Italics"/>
                <a:ea typeface="TT Interphases Italics"/>
                <a:cs typeface="TT Interphases Italics"/>
                <a:sym typeface="TT Interphases Italics"/>
              </a:rPr>
              <a:t>)</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24770" y="4597591"/>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Wisconsin Statutes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504023"/>
            <a:chOff x="0" y="0"/>
            <a:chExt cx="3828078" cy="1570030"/>
          </a:xfrm>
        </p:grpSpPr>
        <p:sp>
          <p:nvSpPr>
            <p:cNvPr id="3" name="Freeform 3">
              <a:extLst>
                <a:ext uri="{C183D7F6-B498-43B3-948B-1728B52AA6E4}">
                  <adec:decorative xmlns:adec="http://schemas.microsoft.com/office/drawing/2017/decorative" val="1"/>
                </a:ext>
              </a:extLst>
            </p:cNvPr>
            <p:cNvSpPr/>
            <p:nvPr/>
          </p:nvSpPr>
          <p:spPr>
            <a:xfrm>
              <a:off x="0" y="0"/>
              <a:ext cx="3828078" cy="1570030"/>
            </a:xfrm>
            <a:custGeom>
              <a:avLst/>
              <a:gdLst/>
              <a:ahLst/>
              <a:cxnLst/>
              <a:rect l="l" t="t" r="r" b="b"/>
              <a:pathLst>
                <a:path w="3828078" h="1570030">
                  <a:moveTo>
                    <a:pt x="35249" y="0"/>
                  </a:moveTo>
                  <a:lnTo>
                    <a:pt x="3792829" y="0"/>
                  </a:lnTo>
                  <a:cubicBezTo>
                    <a:pt x="3812297" y="0"/>
                    <a:pt x="3828078" y="15781"/>
                    <a:pt x="3828078" y="35249"/>
                  </a:cubicBezTo>
                  <a:lnTo>
                    <a:pt x="3828078" y="1534781"/>
                  </a:lnTo>
                  <a:cubicBezTo>
                    <a:pt x="3828078" y="1544130"/>
                    <a:pt x="3824365" y="1553095"/>
                    <a:pt x="3817754" y="1559706"/>
                  </a:cubicBezTo>
                  <a:cubicBezTo>
                    <a:pt x="3811144" y="1566316"/>
                    <a:pt x="3802178" y="1570030"/>
                    <a:pt x="3792829" y="1570030"/>
                  </a:cubicBezTo>
                  <a:lnTo>
                    <a:pt x="35249" y="1570030"/>
                  </a:lnTo>
                  <a:cubicBezTo>
                    <a:pt x="15781" y="1570030"/>
                    <a:pt x="0" y="1554248"/>
                    <a:pt x="0" y="1534781"/>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60813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95888"/>
            <a:ext cx="10211513" cy="3505200"/>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Sections pertaining to Public Libraries:</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09"/>
              </a:rPr>
              <a:t>§ 43.09</a:t>
            </a:r>
            <a:r>
              <a:rPr lang="en-US" sz="2499">
                <a:solidFill>
                  <a:srgbClr val="121212"/>
                </a:solidFill>
                <a:latin typeface="TT Interphases"/>
                <a:ea typeface="TT Interphases"/>
                <a:cs typeface="TT Interphases"/>
                <a:sym typeface="TT Interphases"/>
              </a:rPr>
              <a:t> Certificates and Standards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Director Certification Authority (Rules in Administrative Code)</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3" tooltip="https://docs.legis.wisconsin.gov/statutes/statutes/43/11"/>
              </a:rPr>
              <a:t>§ 43.11 </a:t>
            </a:r>
            <a:r>
              <a:rPr lang="en-US" sz="2499">
                <a:solidFill>
                  <a:srgbClr val="121212"/>
                </a:solidFill>
                <a:latin typeface="TT Interphases"/>
                <a:ea typeface="TT Interphases"/>
                <a:cs typeface="TT Interphases"/>
                <a:sym typeface="TT Interphases"/>
              </a:rPr>
              <a:t>County Library Planning Committees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Outlines the creation of a county wide library planning committee and their duties and powers</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4" tooltip="https://docs.legis.wisconsin.gov/statutes/statutes/43/12"/>
              </a:rPr>
              <a:t>§ 43.12</a:t>
            </a:r>
            <a:r>
              <a:rPr lang="en-US" sz="2499">
                <a:solidFill>
                  <a:srgbClr val="121212"/>
                </a:solidFill>
                <a:latin typeface="TT Interphases"/>
                <a:ea typeface="TT Interphases"/>
                <a:cs typeface="TT Interphases"/>
                <a:sym typeface="TT Interphases"/>
              </a:rPr>
              <a:t> County Payment for Library Services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More commonly known as ACT 150; details formula for home county and adjacent counties</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664216"/>
            <a:chOff x="0" y="0"/>
            <a:chExt cx="3828078" cy="1625870"/>
          </a:xfrm>
        </p:grpSpPr>
        <p:sp>
          <p:nvSpPr>
            <p:cNvPr id="3" name="Freeform 3">
              <a:extLst>
                <a:ext uri="{C183D7F6-B498-43B3-948B-1728B52AA6E4}">
                  <adec:decorative xmlns:adec="http://schemas.microsoft.com/office/drawing/2017/decorative" val="1"/>
                </a:ext>
              </a:extLst>
            </p:cNvPr>
            <p:cNvSpPr/>
            <p:nvPr/>
          </p:nvSpPr>
          <p:spPr>
            <a:xfrm>
              <a:off x="0" y="0"/>
              <a:ext cx="3828078" cy="1625871"/>
            </a:xfrm>
            <a:custGeom>
              <a:avLst/>
              <a:gdLst/>
              <a:ahLst/>
              <a:cxnLst/>
              <a:rect l="l" t="t" r="r" b="b"/>
              <a:pathLst>
                <a:path w="3828078" h="1625871">
                  <a:moveTo>
                    <a:pt x="35249" y="0"/>
                  </a:moveTo>
                  <a:lnTo>
                    <a:pt x="3792829" y="0"/>
                  </a:lnTo>
                  <a:cubicBezTo>
                    <a:pt x="3812297" y="0"/>
                    <a:pt x="3828078" y="15781"/>
                    <a:pt x="3828078" y="35249"/>
                  </a:cubicBezTo>
                  <a:lnTo>
                    <a:pt x="3828078" y="1590622"/>
                  </a:lnTo>
                  <a:cubicBezTo>
                    <a:pt x="3828078" y="1599970"/>
                    <a:pt x="3824365" y="1608936"/>
                    <a:pt x="3817754" y="1615546"/>
                  </a:cubicBezTo>
                  <a:cubicBezTo>
                    <a:pt x="3811144" y="1622157"/>
                    <a:pt x="3802178" y="1625871"/>
                    <a:pt x="3792829" y="1625871"/>
                  </a:cubicBezTo>
                  <a:lnTo>
                    <a:pt x="35249" y="1625871"/>
                  </a:lnTo>
                  <a:cubicBezTo>
                    <a:pt x="25900" y="1625871"/>
                    <a:pt x="16935" y="1622157"/>
                    <a:pt x="10324" y="1615546"/>
                  </a:cubicBezTo>
                  <a:cubicBezTo>
                    <a:pt x="3714" y="1608936"/>
                    <a:pt x="0" y="1599970"/>
                    <a:pt x="0" y="1590622"/>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66397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95888"/>
            <a:ext cx="10211513" cy="3771900"/>
          </a:xfrm>
          <a:prstGeom prst="rect">
            <a:avLst/>
          </a:prstGeom>
        </p:spPr>
        <p:txBody>
          <a:bodyPr lIns="0" tIns="0" rIns="0" bIns="0" rtlCol="0" anchor="t">
            <a:spAutoFit/>
          </a:bodyPr>
          <a:lstStyle/>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15"/>
              </a:rPr>
              <a:t>§ 43.15 </a:t>
            </a:r>
            <a:r>
              <a:rPr lang="en-US" sz="2499">
                <a:solidFill>
                  <a:srgbClr val="121212"/>
                </a:solidFill>
                <a:latin typeface="TT Interphases"/>
                <a:ea typeface="TT Interphases"/>
                <a:cs typeface="TT Interphases"/>
                <a:sym typeface="TT Interphases"/>
              </a:rPr>
              <a:t>Standards for Public Library Systems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Population of System</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Financial Support</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Organization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Membership Requirements (County and Local Library)</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3" tooltip="https://docs.legis.wisconsin.gov/statutes/statutes/43/16"/>
              </a:rPr>
              <a:t>§ 43.16 </a:t>
            </a:r>
            <a:r>
              <a:rPr lang="en-US" sz="2499">
                <a:solidFill>
                  <a:srgbClr val="121212"/>
                </a:solidFill>
                <a:latin typeface="TT Interphases"/>
                <a:ea typeface="TT Interphases"/>
                <a:cs typeface="TT Interphases"/>
                <a:sym typeface="TT Interphases"/>
              </a:rPr>
              <a:t>Resource Libraries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Usually the largest library in the system</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4" tooltip="https://docs.legis.wisconsin.gov/statutes/statutes/43/17"/>
              </a:rPr>
              <a:t>§ 43.17</a:t>
            </a:r>
            <a:r>
              <a:rPr lang="en-US" sz="2499">
                <a:solidFill>
                  <a:srgbClr val="121212"/>
                </a:solidFill>
                <a:latin typeface="TT Interphases"/>
                <a:ea typeface="TT Interphases"/>
                <a:cs typeface="TT Interphases"/>
                <a:sym typeface="TT Interphases"/>
              </a:rPr>
              <a:t> Public Library Systems; General Provisions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Board Organization / Terms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Advisory Committee</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extBox 2"/>
          <p:cNvSpPr txBox="1"/>
          <p:nvPr/>
        </p:nvSpPr>
        <p:spPr>
          <a:xfrm>
            <a:off x="926895" y="142105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3" name="Group 3"/>
          <p:cNvGrpSpPr/>
          <p:nvPr/>
        </p:nvGrpSpPr>
        <p:grpSpPr>
          <a:xfrm>
            <a:off x="-921281" y="9757727"/>
            <a:ext cx="14728666" cy="1781674"/>
            <a:chOff x="0" y="0"/>
            <a:chExt cx="5134176" cy="621063"/>
          </a:xfrm>
        </p:grpSpPr>
        <p:sp>
          <p:nvSpPr>
            <p:cNvPr id="4" name="Freeform 4">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5" name="TextBox 5"/>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9315450" y="9757727"/>
            <a:ext cx="11733848" cy="1426353"/>
            <a:chOff x="0" y="0"/>
            <a:chExt cx="3918358" cy="476311"/>
          </a:xfrm>
        </p:grpSpPr>
        <p:sp>
          <p:nvSpPr>
            <p:cNvPr id="7" name="Freeform 7">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8" name="TextBox 8"/>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1487517" y="5048113"/>
            <a:ext cx="15312966" cy="4040601"/>
            <a:chOff x="0" y="0"/>
            <a:chExt cx="5337853" cy="1408488"/>
          </a:xfrm>
        </p:grpSpPr>
        <p:sp>
          <p:nvSpPr>
            <p:cNvPr id="10" name="Freeform 10">
              <a:extLst>
                <a:ext uri="{C183D7F6-B498-43B3-948B-1728B52AA6E4}">
                  <adec:decorative xmlns:adec="http://schemas.microsoft.com/office/drawing/2017/decorative" val="1"/>
                </a:ext>
              </a:extLst>
            </p:cNvPr>
            <p:cNvSpPr/>
            <p:nvPr/>
          </p:nvSpPr>
          <p:spPr>
            <a:xfrm>
              <a:off x="0" y="0"/>
              <a:ext cx="5337853" cy="1408488"/>
            </a:xfrm>
            <a:custGeom>
              <a:avLst/>
              <a:gdLst/>
              <a:ahLst/>
              <a:cxnLst/>
              <a:rect l="l" t="t" r="r" b="b"/>
              <a:pathLst>
                <a:path w="5337853" h="1408488">
                  <a:moveTo>
                    <a:pt x="22751" y="0"/>
                  </a:moveTo>
                  <a:lnTo>
                    <a:pt x="5315102" y="0"/>
                  </a:lnTo>
                  <a:cubicBezTo>
                    <a:pt x="5327667" y="0"/>
                    <a:pt x="5337853" y="10186"/>
                    <a:pt x="5337853" y="22751"/>
                  </a:cubicBezTo>
                  <a:lnTo>
                    <a:pt x="5337853" y="1385737"/>
                  </a:lnTo>
                  <a:cubicBezTo>
                    <a:pt x="5337853" y="1398302"/>
                    <a:pt x="5327667" y="1408488"/>
                    <a:pt x="5315102" y="1408488"/>
                  </a:cubicBezTo>
                  <a:lnTo>
                    <a:pt x="22751" y="1408488"/>
                  </a:lnTo>
                  <a:cubicBezTo>
                    <a:pt x="16717" y="1408488"/>
                    <a:pt x="10930" y="1406091"/>
                    <a:pt x="6664" y="1401825"/>
                  </a:cubicBezTo>
                  <a:cubicBezTo>
                    <a:pt x="2397" y="1397558"/>
                    <a:pt x="0" y="1391771"/>
                    <a:pt x="0" y="1385737"/>
                  </a:cubicBezTo>
                  <a:lnTo>
                    <a:pt x="0" y="22751"/>
                  </a:lnTo>
                  <a:cubicBezTo>
                    <a:pt x="0" y="10186"/>
                    <a:pt x="10186" y="0"/>
                    <a:pt x="22751" y="0"/>
                  </a:cubicBezTo>
                  <a:close/>
                </a:path>
              </a:pathLst>
            </a:custGeom>
            <a:solidFill>
              <a:srgbClr val="F6EEE1"/>
            </a:solidFill>
          </p:spPr>
          <p:txBody>
            <a:bodyPr/>
            <a:lstStyle/>
            <a:p>
              <a:endParaRPr lang="en-US"/>
            </a:p>
          </p:txBody>
        </p:sp>
        <p:sp>
          <p:nvSpPr>
            <p:cNvPr id="11" name="TextBox 11"/>
            <p:cNvSpPr txBox="1"/>
            <p:nvPr/>
          </p:nvSpPr>
          <p:spPr>
            <a:xfrm>
              <a:off x="0" y="-38100"/>
              <a:ext cx="5337853" cy="1446588"/>
            </a:xfrm>
            <a:prstGeom prst="rect">
              <a:avLst/>
            </a:prstGeom>
          </p:spPr>
          <p:txBody>
            <a:bodyPr lIns="50800" tIns="50800" rIns="50800" bIns="50800" rtlCol="0" anchor="ctr"/>
            <a:lstStyle/>
            <a:p>
              <a:pPr algn="ctr">
                <a:lnSpc>
                  <a:spcPts val="2520"/>
                </a:lnSpc>
              </a:pPr>
              <a:endParaRPr/>
            </a:p>
          </p:txBody>
        </p:sp>
      </p:grpSp>
      <p:sp>
        <p:nvSpPr>
          <p:cNvPr id="12" name="TextBox 12"/>
          <p:cNvSpPr txBox="1"/>
          <p:nvPr/>
        </p:nvSpPr>
        <p:spPr>
          <a:xfrm>
            <a:off x="1971832" y="5687017"/>
            <a:ext cx="14366848" cy="30511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Review and update board bylaws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Assist with development and approval of long-range plan </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Advocate for the library</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Attend library conferences, workshops and other library education opportunities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Work as a team member in support of library service</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Provide input on community needs and interest to help guide library services to meet community needs</a:t>
            </a:r>
          </a:p>
        </p:txBody>
      </p:sp>
      <p:grpSp>
        <p:nvGrpSpPr>
          <p:cNvPr id="13" name="Group 13"/>
          <p:cNvGrpSpPr/>
          <p:nvPr/>
        </p:nvGrpSpPr>
        <p:grpSpPr>
          <a:xfrm>
            <a:off x="1971832" y="4618916"/>
            <a:ext cx="7570217" cy="858394"/>
            <a:chOff x="0" y="0"/>
            <a:chExt cx="2638856" cy="299222"/>
          </a:xfrm>
        </p:grpSpPr>
        <p:sp>
          <p:nvSpPr>
            <p:cNvPr id="14" name="Freeform 14">
              <a:extLst>
                <a:ext uri="{C183D7F6-B498-43B3-948B-1728B52AA6E4}">
                  <adec:decorative xmlns:adec="http://schemas.microsoft.com/office/drawing/2017/decorative" val="1"/>
                </a:ext>
              </a:extLst>
            </p:cNvPr>
            <p:cNvSpPr/>
            <p:nvPr/>
          </p:nvSpPr>
          <p:spPr>
            <a:xfrm>
              <a:off x="0" y="0"/>
              <a:ext cx="2638856" cy="299222"/>
            </a:xfrm>
            <a:custGeom>
              <a:avLst/>
              <a:gdLst/>
              <a:ahLst/>
              <a:cxnLst/>
              <a:rect l="l" t="t" r="r" b="b"/>
              <a:pathLst>
                <a:path w="2638856" h="299222">
                  <a:moveTo>
                    <a:pt x="102268" y="0"/>
                  </a:moveTo>
                  <a:lnTo>
                    <a:pt x="2536587" y="0"/>
                  </a:lnTo>
                  <a:cubicBezTo>
                    <a:pt x="2593069" y="0"/>
                    <a:pt x="2638856" y="45787"/>
                    <a:pt x="2638856" y="102268"/>
                  </a:cubicBezTo>
                  <a:lnTo>
                    <a:pt x="2638856" y="196954"/>
                  </a:lnTo>
                  <a:cubicBezTo>
                    <a:pt x="2638856" y="224077"/>
                    <a:pt x="2628081" y="250090"/>
                    <a:pt x="2608902" y="269269"/>
                  </a:cubicBezTo>
                  <a:cubicBezTo>
                    <a:pt x="2589723" y="288448"/>
                    <a:pt x="2563711" y="299222"/>
                    <a:pt x="2536587" y="299222"/>
                  </a:cubicBezTo>
                  <a:lnTo>
                    <a:pt x="102268" y="299222"/>
                  </a:lnTo>
                  <a:cubicBezTo>
                    <a:pt x="45787" y="299222"/>
                    <a:pt x="0" y="253435"/>
                    <a:pt x="0" y="196954"/>
                  </a:cubicBezTo>
                  <a:lnTo>
                    <a:pt x="0" y="102268"/>
                  </a:lnTo>
                  <a:cubicBezTo>
                    <a:pt x="0" y="45787"/>
                    <a:pt x="45787" y="0"/>
                    <a:pt x="102268" y="0"/>
                  </a:cubicBezTo>
                  <a:close/>
                </a:path>
              </a:pathLst>
            </a:custGeom>
            <a:solidFill>
              <a:srgbClr val="02285B"/>
            </a:solidFill>
          </p:spPr>
          <p:txBody>
            <a:bodyPr/>
            <a:lstStyle/>
            <a:p>
              <a:endParaRPr lang="en-US"/>
            </a:p>
          </p:txBody>
        </p:sp>
        <p:sp>
          <p:nvSpPr>
            <p:cNvPr id="15" name="TextBox 15"/>
            <p:cNvSpPr txBox="1"/>
            <p:nvPr/>
          </p:nvSpPr>
          <p:spPr>
            <a:xfrm>
              <a:off x="0" y="-38100"/>
              <a:ext cx="2638856" cy="337322"/>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8702748" y="4618916"/>
            <a:ext cx="2024562" cy="858394"/>
          </a:xfrm>
          <a:custGeom>
            <a:avLst/>
            <a:gdLst/>
            <a:ahLst/>
            <a:cxnLst/>
            <a:rect l="l" t="t" r="r" b="b"/>
            <a:pathLst>
              <a:path w="2024562" h="858394">
                <a:moveTo>
                  <a:pt x="2024562" y="0"/>
                </a:moveTo>
                <a:lnTo>
                  <a:pt x="0" y="0"/>
                </a:lnTo>
                <a:lnTo>
                  <a:pt x="0" y="858394"/>
                </a:lnTo>
                <a:lnTo>
                  <a:pt x="2024562" y="858394"/>
                </a:lnTo>
                <a:lnTo>
                  <a:pt x="20245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bwMode="white">
          <a:xfrm>
            <a:off x="1971832" y="4778873"/>
            <a:ext cx="8385169"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Library Board Job Description cont.</a:t>
            </a:r>
          </a:p>
        </p:txBody>
      </p:sp>
      <p:grpSp>
        <p:nvGrpSpPr>
          <p:cNvPr id="18" name="Group 18"/>
          <p:cNvGrpSpPr/>
          <p:nvPr/>
        </p:nvGrpSpPr>
        <p:grpSpPr>
          <a:xfrm>
            <a:off x="-3577731" y="-713177"/>
            <a:ext cx="11032213" cy="1426353"/>
            <a:chOff x="0" y="0"/>
            <a:chExt cx="3684056" cy="476311"/>
          </a:xfrm>
        </p:grpSpPr>
        <p:sp>
          <p:nvSpPr>
            <p:cNvPr id="19" name="Freeform 19">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20" name="TextBox 20"/>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119561"/>
            <a:chOff x="0" y="0"/>
            <a:chExt cx="3828078" cy="1436012"/>
          </a:xfrm>
        </p:grpSpPr>
        <p:sp>
          <p:nvSpPr>
            <p:cNvPr id="3" name="Freeform 3">
              <a:extLst>
                <a:ext uri="{C183D7F6-B498-43B3-948B-1728B52AA6E4}">
                  <adec:decorative xmlns:adec="http://schemas.microsoft.com/office/drawing/2017/decorative" val="1"/>
                </a:ext>
              </a:extLst>
            </p:cNvPr>
            <p:cNvSpPr/>
            <p:nvPr/>
          </p:nvSpPr>
          <p:spPr>
            <a:xfrm>
              <a:off x="0" y="0"/>
              <a:ext cx="3828078" cy="1436012"/>
            </a:xfrm>
            <a:custGeom>
              <a:avLst/>
              <a:gdLst/>
              <a:ahLst/>
              <a:cxnLst/>
              <a:rect l="l" t="t" r="r" b="b"/>
              <a:pathLst>
                <a:path w="3828078" h="1436012">
                  <a:moveTo>
                    <a:pt x="35249" y="0"/>
                  </a:moveTo>
                  <a:lnTo>
                    <a:pt x="3792829" y="0"/>
                  </a:lnTo>
                  <a:cubicBezTo>
                    <a:pt x="3812297" y="0"/>
                    <a:pt x="3828078" y="15781"/>
                    <a:pt x="3828078" y="35249"/>
                  </a:cubicBezTo>
                  <a:lnTo>
                    <a:pt x="3828078" y="1400764"/>
                  </a:lnTo>
                  <a:cubicBezTo>
                    <a:pt x="3828078" y="1410112"/>
                    <a:pt x="3824365" y="1419078"/>
                    <a:pt x="3817754" y="1425688"/>
                  </a:cubicBezTo>
                  <a:cubicBezTo>
                    <a:pt x="3811144" y="1432299"/>
                    <a:pt x="3802178" y="1436012"/>
                    <a:pt x="3792829" y="1436012"/>
                  </a:cubicBezTo>
                  <a:lnTo>
                    <a:pt x="35249" y="1436012"/>
                  </a:lnTo>
                  <a:cubicBezTo>
                    <a:pt x="15781" y="1436012"/>
                    <a:pt x="0" y="1420231"/>
                    <a:pt x="0" y="1400764"/>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474112"/>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95888"/>
            <a:ext cx="10211513" cy="3152775"/>
          </a:xfrm>
          <a:prstGeom prst="rect">
            <a:avLst/>
          </a:prstGeom>
        </p:spPr>
        <p:txBody>
          <a:bodyPr lIns="0" tIns="0" rIns="0" bIns="0" rtlCol="0" anchor="t">
            <a:spAutoFit/>
          </a:bodyPr>
          <a:lstStyle/>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18"/>
              </a:rPr>
              <a:t>§ 43.18</a:t>
            </a:r>
            <a:r>
              <a:rPr lang="en-US" sz="2499">
                <a:solidFill>
                  <a:srgbClr val="121212"/>
                </a:solidFill>
                <a:latin typeface="TT Interphases"/>
                <a:ea typeface="TT Interphases"/>
                <a:cs typeface="TT Interphases"/>
                <a:sym typeface="TT Interphases"/>
              </a:rPr>
              <a:t> Withdrawal, Abolition and Expulsion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Outlines leaving a system</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3" tooltip="https://docs.legis.wisconsin.gov/statutes/statutes/43/16"/>
              </a:rPr>
              <a:t>§</a:t>
            </a:r>
            <a:r>
              <a:rPr lang="en-US" sz="2499" u="sng">
                <a:solidFill>
                  <a:srgbClr val="121212"/>
                </a:solidFill>
                <a:latin typeface="TT Interphases"/>
                <a:ea typeface="TT Interphases"/>
                <a:cs typeface="TT Interphases"/>
                <a:sym typeface="TT Interphases"/>
                <a:hlinkClick r:id="rId4" tooltip="https://docs.legis.wisconsin.gov/statutes/statutes/43/19"/>
              </a:rPr>
              <a:t> 43.19</a:t>
            </a:r>
            <a:r>
              <a:rPr lang="en-US" sz="2499">
                <a:solidFill>
                  <a:srgbClr val="121212"/>
                </a:solidFill>
                <a:latin typeface="TT Interphases"/>
                <a:ea typeface="TT Interphases"/>
                <a:cs typeface="TT Interphases"/>
                <a:sym typeface="TT Interphases"/>
              </a:rPr>
              <a:t> Federated Public Library Systems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Size of board in multi-county systems</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IFLS has a 20-member board</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5" tooltip="https://docs.legis.wisconsin.gov/statutes/statutes/43/57"/>
              </a:rPr>
              <a:t>§ 43.57</a:t>
            </a:r>
            <a:r>
              <a:rPr lang="en-US" sz="2499">
                <a:solidFill>
                  <a:srgbClr val="121212"/>
                </a:solidFill>
                <a:latin typeface="TT Interphases"/>
                <a:ea typeface="TT Interphases"/>
                <a:cs typeface="TT Interphases"/>
                <a:sym typeface="TT Interphases"/>
              </a:rPr>
              <a:t> Consolidated County Libraries and County Library Services</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6" tooltip="https://docs.legis.wisconsin.gov/statutes/statutes/43/60"/>
              </a:rPr>
              <a:t>§ 43.60</a:t>
            </a:r>
            <a:r>
              <a:rPr lang="en-US" sz="2499">
                <a:solidFill>
                  <a:srgbClr val="121212"/>
                </a:solidFill>
                <a:latin typeface="TT Interphases"/>
                <a:ea typeface="TT Interphases"/>
                <a:cs typeface="TT Interphases"/>
                <a:sym typeface="TT Interphases"/>
              </a:rPr>
              <a:t> County Tax</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Outlines exempting from County Library tax for municipality with a library</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167618"/>
            <a:chOff x="0" y="0"/>
            <a:chExt cx="3828078" cy="1452765"/>
          </a:xfrm>
        </p:grpSpPr>
        <p:sp>
          <p:nvSpPr>
            <p:cNvPr id="3" name="Freeform 3">
              <a:extLst>
                <a:ext uri="{C183D7F6-B498-43B3-948B-1728B52AA6E4}">
                  <adec:decorative xmlns:adec="http://schemas.microsoft.com/office/drawing/2017/decorative" val="1"/>
                </a:ext>
              </a:extLst>
            </p:cNvPr>
            <p:cNvSpPr/>
            <p:nvPr/>
          </p:nvSpPr>
          <p:spPr>
            <a:xfrm>
              <a:off x="0" y="0"/>
              <a:ext cx="3828078" cy="1452765"/>
            </a:xfrm>
            <a:custGeom>
              <a:avLst/>
              <a:gdLst/>
              <a:ahLst/>
              <a:cxnLst/>
              <a:rect l="l" t="t" r="r" b="b"/>
              <a:pathLst>
                <a:path w="3828078" h="1452765">
                  <a:moveTo>
                    <a:pt x="35249" y="0"/>
                  </a:moveTo>
                  <a:lnTo>
                    <a:pt x="3792829" y="0"/>
                  </a:lnTo>
                  <a:cubicBezTo>
                    <a:pt x="3812297" y="0"/>
                    <a:pt x="3828078" y="15781"/>
                    <a:pt x="3828078" y="35249"/>
                  </a:cubicBezTo>
                  <a:lnTo>
                    <a:pt x="3828078" y="1417516"/>
                  </a:lnTo>
                  <a:cubicBezTo>
                    <a:pt x="3828078" y="1426864"/>
                    <a:pt x="3824365" y="1435830"/>
                    <a:pt x="3817754" y="1442440"/>
                  </a:cubicBezTo>
                  <a:cubicBezTo>
                    <a:pt x="3811144" y="1449051"/>
                    <a:pt x="3802178" y="1452765"/>
                    <a:pt x="3792829" y="1452765"/>
                  </a:cubicBezTo>
                  <a:lnTo>
                    <a:pt x="35249" y="1452765"/>
                  </a:lnTo>
                  <a:cubicBezTo>
                    <a:pt x="15781" y="1452765"/>
                    <a:pt x="0" y="1436983"/>
                    <a:pt x="0" y="1417516"/>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490865"/>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95888"/>
            <a:ext cx="10211513" cy="3248025"/>
          </a:xfrm>
          <a:prstGeom prst="rect">
            <a:avLst/>
          </a:prstGeom>
        </p:spPr>
        <p:txBody>
          <a:bodyPr lIns="0" tIns="0" rIns="0" bIns="0" rtlCol="0" anchor="t">
            <a:spAutoFit/>
          </a:bodyPr>
          <a:lstStyle/>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30"/>
              </a:rPr>
              <a:t>§ </a:t>
            </a:r>
            <a:r>
              <a:rPr lang="en-US" sz="2499" u="sng">
                <a:solidFill>
                  <a:srgbClr val="121212"/>
                </a:solidFill>
                <a:latin typeface="TT Interphases"/>
                <a:ea typeface="TT Interphases"/>
                <a:cs typeface="TT Interphases"/>
                <a:sym typeface="TT Interphases"/>
                <a:hlinkClick r:id="rId2" tooltip="https://docs.legis.wisconsin.gov/statutes/statutes/43/30"/>
              </a:rPr>
              <a:t>43.30 </a:t>
            </a:r>
            <a:r>
              <a:rPr lang="en-US" sz="2499">
                <a:solidFill>
                  <a:srgbClr val="121212"/>
                </a:solidFill>
                <a:latin typeface="TT Interphases"/>
                <a:ea typeface="TT Interphases"/>
                <a:cs typeface="TT Interphases"/>
                <a:sym typeface="TT Interphases"/>
              </a:rPr>
              <a:t>Public Library Records (known as library privacy law)</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Library Records are Confidential</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Custodial Parent for children under the age of 16</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Release to other libraries</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Judicial court order is needed</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Surveillance Device release for Law Enforcement if library requests or criminal conduct within the library</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Use of collection agencies or law enforcement is allowable with Library Board approved policy</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616158"/>
            <a:chOff x="0" y="0"/>
            <a:chExt cx="3828078" cy="1609118"/>
          </a:xfrm>
        </p:grpSpPr>
        <p:sp>
          <p:nvSpPr>
            <p:cNvPr id="3" name="Freeform 3">
              <a:extLst>
                <a:ext uri="{C183D7F6-B498-43B3-948B-1728B52AA6E4}">
                  <adec:decorative xmlns:adec="http://schemas.microsoft.com/office/drawing/2017/decorative" val="1"/>
                </a:ext>
              </a:extLst>
            </p:cNvPr>
            <p:cNvSpPr/>
            <p:nvPr/>
          </p:nvSpPr>
          <p:spPr>
            <a:xfrm>
              <a:off x="0" y="0"/>
              <a:ext cx="3828078" cy="1609118"/>
            </a:xfrm>
            <a:custGeom>
              <a:avLst/>
              <a:gdLst/>
              <a:ahLst/>
              <a:cxnLst/>
              <a:rect l="l" t="t" r="r" b="b"/>
              <a:pathLst>
                <a:path w="3828078" h="1609118">
                  <a:moveTo>
                    <a:pt x="35249" y="0"/>
                  </a:moveTo>
                  <a:lnTo>
                    <a:pt x="3792829" y="0"/>
                  </a:lnTo>
                  <a:cubicBezTo>
                    <a:pt x="3812297" y="0"/>
                    <a:pt x="3828078" y="15781"/>
                    <a:pt x="3828078" y="35249"/>
                  </a:cubicBezTo>
                  <a:lnTo>
                    <a:pt x="3828078" y="1573869"/>
                  </a:lnTo>
                  <a:cubicBezTo>
                    <a:pt x="3828078" y="1583218"/>
                    <a:pt x="3824365" y="1592184"/>
                    <a:pt x="3817754" y="1598794"/>
                  </a:cubicBezTo>
                  <a:cubicBezTo>
                    <a:pt x="3811144" y="1605405"/>
                    <a:pt x="3802178" y="1609118"/>
                    <a:pt x="3792829" y="1609118"/>
                  </a:cubicBezTo>
                  <a:lnTo>
                    <a:pt x="35249" y="1609118"/>
                  </a:lnTo>
                  <a:cubicBezTo>
                    <a:pt x="25900" y="1609118"/>
                    <a:pt x="16935" y="1605405"/>
                    <a:pt x="10324" y="1598794"/>
                  </a:cubicBezTo>
                  <a:cubicBezTo>
                    <a:pt x="3714" y="1592184"/>
                    <a:pt x="0" y="1583218"/>
                    <a:pt x="0" y="1573869"/>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647218"/>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3686175"/>
          </a:xfrm>
          <a:prstGeom prst="rect">
            <a:avLst/>
          </a:prstGeom>
        </p:spPr>
        <p:txBody>
          <a:bodyPr lIns="0" tIns="0" rIns="0" bIns="0" rtlCol="0" anchor="t">
            <a:spAutoFit/>
          </a:bodyPr>
          <a:lstStyle/>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52"/>
              </a:rPr>
              <a:t>§ </a:t>
            </a:r>
            <a:r>
              <a:rPr lang="en-US" sz="2499" u="sng">
                <a:solidFill>
                  <a:srgbClr val="121212"/>
                </a:solidFill>
                <a:latin typeface="TT Interphases"/>
                <a:ea typeface="TT Interphases"/>
                <a:cs typeface="TT Interphases"/>
                <a:sym typeface="TT Interphases"/>
                <a:hlinkClick r:id="rId2" tooltip="https://docs.legis.wisconsin.gov/statutes/statutes/43/52"/>
              </a:rPr>
              <a:t>43.52 </a:t>
            </a:r>
            <a:r>
              <a:rPr lang="en-US" sz="2499">
                <a:solidFill>
                  <a:srgbClr val="121212"/>
                </a:solidFill>
                <a:latin typeface="TT Interphases"/>
                <a:ea typeface="TT Interphases"/>
                <a:cs typeface="TT Interphases"/>
                <a:sym typeface="TT Interphases"/>
              </a:rPr>
              <a:t>Municipal Libraries </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Outlines starting a new library</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Libraries shall free for use</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Opinion by Library Division on feasibility</a:t>
            </a:r>
          </a:p>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3" tooltip="https://docs.legis.wisconsin.gov/statutes/statutes/43/53"/>
              </a:rPr>
              <a:t>§ 43.53</a:t>
            </a:r>
            <a:r>
              <a:rPr lang="en-US" sz="2499">
                <a:solidFill>
                  <a:srgbClr val="121212"/>
                </a:solidFill>
                <a:latin typeface="TT Interphases"/>
                <a:ea typeface="TT Interphases"/>
                <a:cs typeface="TT Interphases"/>
                <a:sym typeface="TT Interphases"/>
              </a:rPr>
              <a:t> Joint Libraries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Created by 2 or more municipalities or county and one or more municipalities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Agreement Requirements</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Fiscal Agent</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Distribution of assests if dissolved </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Library Board establishment</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3939288"/>
            <a:ext cx="10981800" cy="5690285"/>
            <a:chOff x="0" y="0"/>
            <a:chExt cx="3828078" cy="1983542"/>
          </a:xfrm>
        </p:grpSpPr>
        <p:sp>
          <p:nvSpPr>
            <p:cNvPr id="3" name="Freeform 3">
              <a:extLst>
                <a:ext uri="{C183D7F6-B498-43B3-948B-1728B52AA6E4}">
                  <adec:decorative xmlns:adec="http://schemas.microsoft.com/office/drawing/2017/decorative" val="1"/>
                </a:ext>
              </a:extLst>
            </p:cNvPr>
            <p:cNvSpPr/>
            <p:nvPr/>
          </p:nvSpPr>
          <p:spPr>
            <a:xfrm>
              <a:off x="0" y="0"/>
              <a:ext cx="3828078" cy="1983542"/>
            </a:xfrm>
            <a:custGeom>
              <a:avLst/>
              <a:gdLst/>
              <a:ahLst/>
              <a:cxnLst/>
              <a:rect l="l" t="t" r="r" b="b"/>
              <a:pathLst>
                <a:path w="3828078" h="1983542">
                  <a:moveTo>
                    <a:pt x="35249" y="0"/>
                  </a:moveTo>
                  <a:lnTo>
                    <a:pt x="3792829" y="0"/>
                  </a:lnTo>
                  <a:cubicBezTo>
                    <a:pt x="3812297" y="0"/>
                    <a:pt x="3828078" y="15781"/>
                    <a:pt x="3828078" y="35249"/>
                  </a:cubicBezTo>
                  <a:lnTo>
                    <a:pt x="3828078" y="1948293"/>
                  </a:lnTo>
                  <a:cubicBezTo>
                    <a:pt x="3828078" y="1957641"/>
                    <a:pt x="3824365" y="1966607"/>
                    <a:pt x="3817754" y="1973217"/>
                  </a:cubicBezTo>
                  <a:cubicBezTo>
                    <a:pt x="3811144" y="1979828"/>
                    <a:pt x="3802178" y="1983542"/>
                    <a:pt x="3792829" y="1983542"/>
                  </a:cubicBezTo>
                  <a:lnTo>
                    <a:pt x="35249" y="1983542"/>
                  </a:lnTo>
                  <a:cubicBezTo>
                    <a:pt x="15781" y="1983542"/>
                    <a:pt x="0" y="1967760"/>
                    <a:pt x="0" y="1948293"/>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2021642"/>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552789"/>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4484495"/>
            <a:ext cx="10211513" cy="5010150"/>
          </a:xfrm>
          <a:prstGeom prst="rect">
            <a:avLst/>
          </a:prstGeom>
        </p:spPr>
        <p:txBody>
          <a:bodyPr lIns="0" tIns="0" rIns="0" bIns="0" rtlCol="0" anchor="t">
            <a:spAutoFit/>
          </a:bodyPr>
          <a:lstStyle/>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54"/>
              </a:rPr>
              <a:t>§ </a:t>
            </a:r>
            <a:r>
              <a:rPr lang="en-US" sz="2499" u="sng">
                <a:solidFill>
                  <a:srgbClr val="121212"/>
                </a:solidFill>
                <a:latin typeface="TT Interphases"/>
                <a:ea typeface="TT Interphases"/>
                <a:cs typeface="TT Interphases"/>
                <a:sym typeface="TT Interphases"/>
                <a:hlinkClick r:id="rId2" tooltip="https://docs.legis.wisconsin.gov/statutes/statutes/43/54"/>
              </a:rPr>
              <a:t>43.54</a:t>
            </a:r>
            <a:r>
              <a:rPr lang="en-US" sz="2499" u="sng">
                <a:solidFill>
                  <a:srgbClr val="121212"/>
                </a:solidFill>
                <a:latin typeface="TT Interphases"/>
                <a:ea typeface="TT Interphases"/>
                <a:cs typeface="TT Interphases"/>
                <a:sym typeface="TT Interphases"/>
                <a:hlinkClick r:id="rId3" tooltip="https://docs.legis.wisconsin.gov/statutes/statutes/43/52"/>
              </a:rPr>
              <a:t> </a:t>
            </a:r>
            <a:r>
              <a:rPr lang="en-US" sz="2499">
                <a:solidFill>
                  <a:srgbClr val="121212"/>
                </a:solidFill>
                <a:latin typeface="TT Interphases"/>
                <a:ea typeface="TT Interphases"/>
                <a:cs typeface="TT Interphases"/>
                <a:sym typeface="TT Interphases"/>
              </a:rPr>
              <a:t>Municipal Library Board Composition </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Appointed by the Mayor, Village President or Town Chairperson with approval of the governing body</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Composition</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School District Administrator or their designee</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Only one governing board member (not required)</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Up to two may be residents of other municipalities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Terms</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Three year staggered</a:t>
            </a:r>
          </a:p>
          <a:p>
            <a:pPr marL="1727209" lvl="4" indent="-345442" algn="l">
              <a:lnSpc>
                <a:spcPts val="2800"/>
              </a:lnSpc>
              <a:buFont typeface="Arial"/>
              <a:buChar char="•"/>
            </a:pPr>
            <a:r>
              <a:rPr lang="en-US" sz="2000">
                <a:solidFill>
                  <a:srgbClr val="121212"/>
                </a:solidFill>
                <a:latin typeface="TT Interphases"/>
                <a:ea typeface="TT Interphases"/>
                <a:cs typeface="TT Interphases"/>
                <a:sym typeface="TT Interphases"/>
              </a:rPr>
              <a:t>No term limit by library board (can be set by the municipal board)</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Size</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Village - 5 (can be increased to 7)</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2nd or 3rd Class City - 9</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4th Class City - 7</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40108" y="3670047"/>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3494809"/>
            <a:chOff x="0" y="0"/>
            <a:chExt cx="3828078" cy="1218234"/>
          </a:xfrm>
        </p:grpSpPr>
        <p:sp>
          <p:nvSpPr>
            <p:cNvPr id="3" name="Freeform 3">
              <a:extLst>
                <a:ext uri="{C183D7F6-B498-43B3-948B-1728B52AA6E4}">
                  <adec:decorative xmlns:adec="http://schemas.microsoft.com/office/drawing/2017/decorative" val="1"/>
                </a:ext>
              </a:extLst>
            </p:cNvPr>
            <p:cNvSpPr/>
            <p:nvPr/>
          </p:nvSpPr>
          <p:spPr>
            <a:xfrm>
              <a:off x="0" y="0"/>
              <a:ext cx="3828078" cy="1218234"/>
            </a:xfrm>
            <a:custGeom>
              <a:avLst/>
              <a:gdLst/>
              <a:ahLst/>
              <a:cxnLst/>
              <a:rect l="l" t="t" r="r" b="b"/>
              <a:pathLst>
                <a:path w="3828078" h="1218234">
                  <a:moveTo>
                    <a:pt x="35249" y="0"/>
                  </a:moveTo>
                  <a:lnTo>
                    <a:pt x="3792829" y="0"/>
                  </a:lnTo>
                  <a:cubicBezTo>
                    <a:pt x="3812297" y="0"/>
                    <a:pt x="3828078" y="15781"/>
                    <a:pt x="3828078" y="35249"/>
                  </a:cubicBezTo>
                  <a:lnTo>
                    <a:pt x="3828078" y="1182985"/>
                  </a:lnTo>
                  <a:cubicBezTo>
                    <a:pt x="3828078" y="1192334"/>
                    <a:pt x="3824365" y="1201299"/>
                    <a:pt x="3817754" y="1207910"/>
                  </a:cubicBezTo>
                  <a:cubicBezTo>
                    <a:pt x="3811144" y="1214520"/>
                    <a:pt x="3802178" y="1218234"/>
                    <a:pt x="3792829" y="1218234"/>
                  </a:cubicBezTo>
                  <a:lnTo>
                    <a:pt x="35249" y="1218234"/>
                  </a:lnTo>
                  <a:cubicBezTo>
                    <a:pt x="15781" y="1218234"/>
                    <a:pt x="0" y="1202453"/>
                    <a:pt x="0" y="1182985"/>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25633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2543175"/>
          </a:xfrm>
          <a:prstGeom prst="rect">
            <a:avLst/>
          </a:prstGeom>
        </p:spPr>
        <p:txBody>
          <a:bodyPr lIns="0" tIns="0" rIns="0" bIns="0" rtlCol="0" anchor="t">
            <a:spAutoFit/>
          </a:bodyPr>
          <a:lstStyle/>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54"/>
              </a:rPr>
              <a:t>§ </a:t>
            </a:r>
            <a:r>
              <a:rPr lang="en-US" sz="2499" u="sng">
                <a:solidFill>
                  <a:srgbClr val="121212"/>
                </a:solidFill>
                <a:latin typeface="TT Interphases"/>
                <a:ea typeface="TT Interphases"/>
                <a:cs typeface="TT Interphases"/>
                <a:sym typeface="TT Interphases"/>
                <a:hlinkClick r:id="rId2" tooltip="https://docs.legis.wisconsin.gov/statutes/statutes/43/54"/>
              </a:rPr>
              <a:t>43.58</a:t>
            </a:r>
            <a:r>
              <a:rPr lang="en-US" sz="2499">
                <a:solidFill>
                  <a:srgbClr val="121212"/>
                </a:solidFill>
                <a:latin typeface="TT Interphases"/>
                <a:ea typeface="TT Interphases"/>
                <a:cs typeface="TT Interphases"/>
                <a:sym typeface="TT Interphases"/>
              </a:rPr>
              <a:t> Powers and Duties </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Exclusive control of all library expenditures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Supervising the administration of the library and appointing a library director</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Prescribing the duties and compensation of all library employees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Purchasing of a library site and the erection of the library building when authorized</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Exclusive control of all lands, buildings, money, and property acquired or leased by the municipality for library purposes. </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5096736"/>
            <a:chOff x="0" y="0"/>
            <a:chExt cx="3828078" cy="1776640"/>
          </a:xfrm>
        </p:grpSpPr>
        <p:sp>
          <p:nvSpPr>
            <p:cNvPr id="3" name="Freeform 3">
              <a:extLst>
                <a:ext uri="{C183D7F6-B498-43B3-948B-1728B52AA6E4}">
                  <adec:decorative xmlns:adec="http://schemas.microsoft.com/office/drawing/2017/decorative" val="1"/>
                </a:ext>
              </a:extLst>
            </p:cNvPr>
            <p:cNvSpPr/>
            <p:nvPr/>
          </p:nvSpPr>
          <p:spPr>
            <a:xfrm>
              <a:off x="0" y="0"/>
              <a:ext cx="3828078" cy="1776640"/>
            </a:xfrm>
            <a:custGeom>
              <a:avLst/>
              <a:gdLst/>
              <a:ahLst/>
              <a:cxnLst/>
              <a:rect l="l" t="t" r="r" b="b"/>
              <a:pathLst>
                <a:path w="3828078" h="1776640">
                  <a:moveTo>
                    <a:pt x="35249" y="0"/>
                  </a:moveTo>
                  <a:lnTo>
                    <a:pt x="3792829" y="0"/>
                  </a:lnTo>
                  <a:cubicBezTo>
                    <a:pt x="3812297" y="0"/>
                    <a:pt x="3828078" y="15781"/>
                    <a:pt x="3828078" y="35249"/>
                  </a:cubicBezTo>
                  <a:lnTo>
                    <a:pt x="3828078" y="1741391"/>
                  </a:lnTo>
                  <a:cubicBezTo>
                    <a:pt x="3828078" y="1750740"/>
                    <a:pt x="3824365" y="1759705"/>
                    <a:pt x="3817754" y="1766316"/>
                  </a:cubicBezTo>
                  <a:cubicBezTo>
                    <a:pt x="3811144" y="1772926"/>
                    <a:pt x="3802178" y="1776640"/>
                    <a:pt x="3792829" y="1776640"/>
                  </a:cubicBezTo>
                  <a:lnTo>
                    <a:pt x="35249" y="1776640"/>
                  </a:lnTo>
                  <a:cubicBezTo>
                    <a:pt x="15781" y="1776640"/>
                    <a:pt x="0" y="1760859"/>
                    <a:pt x="0" y="1741391"/>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81474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grpSp>
        <p:nvGrpSpPr>
          <p:cNvPr id="20" name="Group 20"/>
          <p:cNvGrpSpPr/>
          <p:nvPr/>
        </p:nvGrpSpPr>
        <p:grpSpPr>
          <a:xfrm>
            <a:off x="6279310" y="5927738"/>
            <a:ext cx="6885680" cy="3427168"/>
            <a:chOff x="0" y="0"/>
            <a:chExt cx="1633033" cy="812800"/>
          </a:xfrm>
        </p:grpSpPr>
        <p:sp>
          <p:nvSpPr>
            <p:cNvPr id="21" name="Freeform 21" descr="Screen capture image of Wisconsin State Statute 43.60(1) through 43.60(5)">
              <a:hlinkClick r:id="rId2" tooltip="https://docs.legis.wisconsin.gov/statutes/statutes/43/60"/>
            </p:cNvPr>
            <p:cNvSpPr/>
            <p:nvPr/>
          </p:nvSpPr>
          <p:spPr>
            <a:xfrm>
              <a:off x="0" y="0"/>
              <a:ext cx="1633033" cy="812800"/>
            </a:xfrm>
            <a:custGeom>
              <a:avLst/>
              <a:gdLst/>
              <a:ahLst/>
              <a:cxnLst/>
              <a:rect l="l" t="t" r="r" b="b"/>
              <a:pathLst>
                <a:path w="1633033" h="812800">
                  <a:moveTo>
                    <a:pt x="0" y="0"/>
                  </a:moveTo>
                  <a:lnTo>
                    <a:pt x="1633033" y="0"/>
                  </a:lnTo>
                  <a:lnTo>
                    <a:pt x="1633033" y="812800"/>
                  </a:lnTo>
                  <a:lnTo>
                    <a:pt x="0" y="812800"/>
                  </a:lnTo>
                  <a:close/>
                </a:path>
              </a:pathLst>
            </a:custGeom>
            <a:blipFill>
              <a:blip r:embed="rId3"/>
              <a:stretch>
                <a:fillRect l="-530" r="-530"/>
              </a:stretch>
            </a:blipFill>
          </p:spPr>
          <p:txBody>
            <a:bodyPr/>
            <a:lstStyle/>
            <a:p>
              <a:endParaRPr lang="en-US"/>
            </a:p>
          </p:txBody>
        </p:sp>
      </p:grpSp>
      <p:sp>
        <p:nvSpPr>
          <p:cNvPr id="22" name="TextBox 22"/>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3" name="TextBox 23"/>
          <p:cNvSpPr txBox="1"/>
          <p:nvPr/>
        </p:nvSpPr>
        <p:spPr>
          <a:xfrm>
            <a:off x="4616394" y="5067313"/>
            <a:ext cx="10211513" cy="860425"/>
          </a:xfrm>
          <a:prstGeom prst="rect">
            <a:avLst/>
          </a:prstGeom>
        </p:spPr>
        <p:txBody>
          <a:bodyPr lIns="0" tIns="0" rIns="0" bIns="0" rtlCol="0" anchor="t">
            <a:spAutoFit/>
          </a:bodyPr>
          <a:lstStyle/>
          <a:p>
            <a:pPr marL="539749" lvl="1" indent="-269875" algn="l">
              <a:lnSpc>
                <a:spcPts val="3499"/>
              </a:lnSpc>
              <a:buFont typeface="Arial"/>
              <a:buChar char="•"/>
            </a:pPr>
            <a:r>
              <a:rPr lang="en-US" sz="2499" u="sng">
                <a:solidFill>
                  <a:srgbClr val="121212"/>
                </a:solidFill>
                <a:latin typeface="TT Interphases"/>
                <a:ea typeface="TT Interphases"/>
                <a:cs typeface="TT Interphases"/>
                <a:sym typeface="TT Interphases"/>
                <a:hlinkClick r:id="rId2" tooltip="https://docs.legis.wisconsin.gov/statutes/statutes/43/60"/>
              </a:rPr>
              <a:t>§ </a:t>
            </a:r>
            <a:r>
              <a:rPr lang="en-US" sz="2499" u="sng">
                <a:solidFill>
                  <a:srgbClr val="121212"/>
                </a:solidFill>
                <a:latin typeface="TT Interphases"/>
                <a:ea typeface="TT Interphases"/>
                <a:cs typeface="TT Interphases"/>
                <a:sym typeface="TT Interphases"/>
                <a:hlinkClick r:id="rId2" tooltip="https://docs.legis.wisconsin.gov/statutes/statutes/43/60"/>
              </a:rPr>
              <a:t>43.60 </a:t>
            </a:r>
            <a:r>
              <a:rPr lang="en-US" sz="2499">
                <a:solidFill>
                  <a:srgbClr val="121212"/>
                </a:solidFill>
                <a:latin typeface="TT Interphases"/>
                <a:ea typeface="TT Interphases"/>
                <a:cs typeface="TT Interphases"/>
                <a:sym typeface="TT Interphases"/>
              </a:rPr>
              <a:t>County Appointments to Municipal and Joint Public Library Boards</a:t>
            </a:r>
          </a:p>
        </p:txBody>
      </p:sp>
      <p:sp>
        <p:nvSpPr>
          <p:cNvPr id="24" name="TextBox 24"/>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Wisconsin Statutes</a:t>
            </a:r>
          </a:p>
        </p:txBody>
      </p:sp>
      <p:sp>
        <p:nvSpPr>
          <p:cNvPr id="25" name="TextBox 25"/>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Chapter 43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616158"/>
            <a:chOff x="0" y="0"/>
            <a:chExt cx="3828078" cy="1609118"/>
          </a:xfrm>
        </p:grpSpPr>
        <p:sp>
          <p:nvSpPr>
            <p:cNvPr id="3" name="Freeform 3">
              <a:extLst>
                <a:ext uri="{C183D7F6-B498-43B3-948B-1728B52AA6E4}">
                  <adec:decorative xmlns:adec="http://schemas.microsoft.com/office/drawing/2017/decorative" val="1"/>
                </a:ext>
              </a:extLst>
            </p:cNvPr>
            <p:cNvSpPr/>
            <p:nvPr/>
          </p:nvSpPr>
          <p:spPr>
            <a:xfrm>
              <a:off x="0" y="0"/>
              <a:ext cx="3828078" cy="1609118"/>
            </a:xfrm>
            <a:custGeom>
              <a:avLst/>
              <a:gdLst/>
              <a:ahLst/>
              <a:cxnLst/>
              <a:rect l="l" t="t" r="r" b="b"/>
              <a:pathLst>
                <a:path w="3828078" h="1609118">
                  <a:moveTo>
                    <a:pt x="35249" y="0"/>
                  </a:moveTo>
                  <a:lnTo>
                    <a:pt x="3792829" y="0"/>
                  </a:lnTo>
                  <a:cubicBezTo>
                    <a:pt x="3812297" y="0"/>
                    <a:pt x="3828078" y="15781"/>
                    <a:pt x="3828078" y="35249"/>
                  </a:cubicBezTo>
                  <a:lnTo>
                    <a:pt x="3828078" y="1573869"/>
                  </a:lnTo>
                  <a:cubicBezTo>
                    <a:pt x="3828078" y="1583218"/>
                    <a:pt x="3824365" y="1592184"/>
                    <a:pt x="3817754" y="1598794"/>
                  </a:cubicBezTo>
                  <a:cubicBezTo>
                    <a:pt x="3811144" y="1605405"/>
                    <a:pt x="3802178" y="1609118"/>
                    <a:pt x="3792829" y="1609118"/>
                  </a:cubicBezTo>
                  <a:lnTo>
                    <a:pt x="35249" y="1609118"/>
                  </a:lnTo>
                  <a:cubicBezTo>
                    <a:pt x="25900" y="1609118"/>
                    <a:pt x="16935" y="1605405"/>
                    <a:pt x="10324" y="1598794"/>
                  </a:cubicBezTo>
                  <a:cubicBezTo>
                    <a:pt x="3714" y="1592184"/>
                    <a:pt x="0" y="1583218"/>
                    <a:pt x="0" y="1573869"/>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647218"/>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3771900"/>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Contained in </a:t>
            </a:r>
            <a:r>
              <a:rPr lang="en-US" sz="2499" u="sng">
                <a:solidFill>
                  <a:srgbClr val="121212"/>
                </a:solidFill>
                <a:latin typeface="TT Interphases"/>
                <a:ea typeface="TT Interphases"/>
                <a:cs typeface="TT Interphases"/>
                <a:sym typeface="TT Interphases"/>
                <a:hlinkClick r:id="rId2" tooltip="https://docs.legis.wisconsin.gov/statutes/statutes/19.pdf"/>
              </a:rPr>
              <a:t>Chapter 19, General Duties of Public Officials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Meeting notice posted at least 24 hours in advance</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Provided to the official local newspaper</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Any news organization requesting a copy</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Posted in one or more public locations (usually three locations)</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Library</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City/Village/Town Hall</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Agenda</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Time, Date, Place and all subjects to be discussed or acted upon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Can’t use “other business” as an agenda item</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Open Meeting Law</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Open Meeting Law</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5145783"/>
            <a:chOff x="0" y="0"/>
            <a:chExt cx="3828078" cy="1793737"/>
          </a:xfrm>
        </p:grpSpPr>
        <p:sp>
          <p:nvSpPr>
            <p:cNvPr id="3" name="Freeform 3">
              <a:extLst>
                <a:ext uri="{C183D7F6-B498-43B3-948B-1728B52AA6E4}">
                  <adec:decorative xmlns:adec="http://schemas.microsoft.com/office/drawing/2017/decorative" val="1"/>
                </a:ext>
              </a:extLst>
            </p:cNvPr>
            <p:cNvSpPr/>
            <p:nvPr/>
          </p:nvSpPr>
          <p:spPr>
            <a:xfrm>
              <a:off x="0" y="0"/>
              <a:ext cx="3828078" cy="1793737"/>
            </a:xfrm>
            <a:custGeom>
              <a:avLst/>
              <a:gdLst/>
              <a:ahLst/>
              <a:cxnLst/>
              <a:rect l="l" t="t" r="r" b="b"/>
              <a:pathLst>
                <a:path w="3828078" h="1793737">
                  <a:moveTo>
                    <a:pt x="35249" y="0"/>
                  </a:moveTo>
                  <a:lnTo>
                    <a:pt x="3792829" y="0"/>
                  </a:lnTo>
                  <a:cubicBezTo>
                    <a:pt x="3812297" y="0"/>
                    <a:pt x="3828078" y="15781"/>
                    <a:pt x="3828078" y="35249"/>
                  </a:cubicBezTo>
                  <a:lnTo>
                    <a:pt x="3828078" y="1758488"/>
                  </a:lnTo>
                  <a:cubicBezTo>
                    <a:pt x="3828078" y="1777955"/>
                    <a:pt x="3812297" y="1793737"/>
                    <a:pt x="3792829" y="1793737"/>
                  </a:cubicBezTo>
                  <a:lnTo>
                    <a:pt x="35249" y="1793737"/>
                  </a:lnTo>
                  <a:cubicBezTo>
                    <a:pt x="25900" y="1793737"/>
                    <a:pt x="16935" y="1790023"/>
                    <a:pt x="10324" y="1783413"/>
                  </a:cubicBezTo>
                  <a:cubicBezTo>
                    <a:pt x="3714" y="1776802"/>
                    <a:pt x="0" y="1767836"/>
                    <a:pt x="0" y="1758488"/>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83183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4945545"/>
            <a:ext cx="10211513" cy="45624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Held in an accessible location</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Provide accommodations if requested</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Minutes must be kept and made available to the public</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Meeting Quorum</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Majority of the board</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Purpose to engage in business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Email quorum</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Can’t make decisions or influence decisions via email</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Use email to distribute agenda; not for discussion or poll</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Negative Quorum</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If ⅔ vote is needed then a  block of members that meet/discuss outside of a meeting to oppose an item</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Open Meeting Law</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Open Meeting Law</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151599"/>
            <a:chOff x="0" y="0"/>
            <a:chExt cx="3828078" cy="1447181"/>
          </a:xfrm>
        </p:grpSpPr>
        <p:sp>
          <p:nvSpPr>
            <p:cNvPr id="3" name="Freeform 3">
              <a:extLst>
                <a:ext uri="{C183D7F6-B498-43B3-948B-1728B52AA6E4}">
                  <adec:decorative xmlns:adec="http://schemas.microsoft.com/office/drawing/2017/decorative" val="1"/>
                </a:ext>
              </a:extLst>
            </p:cNvPr>
            <p:cNvSpPr/>
            <p:nvPr/>
          </p:nvSpPr>
          <p:spPr>
            <a:xfrm>
              <a:off x="0" y="0"/>
              <a:ext cx="3828078" cy="1447181"/>
            </a:xfrm>
            <a:custGeom>
              <a:avLst/>
              <a:gdLst/>
              <a:ahLst/>
              <a:cxnLst/>
              <a:rect l="l" t="t" r="r" b="b"/>
              <a:pathLst>
                <a:path w="3828078" h="1447181">
                  <a:moveTo>
                    <a:pt x="35249" y="0"/>
                  </a:moveTo>
                  <a:lnTo>
                    <a:pt x="3792829" y="0"/>
                  </a:lnTo>
                  <a:cubicBezTo>
                    <a:pt x="3812297" y="0"/>
                    <a:pt x="3828078" y="15781"/>
                    <a:pt x="3828078" y="35249"/>
                  </a:cubicBezTo>
                  <a:lnTo>
                    <a:pt x="3828078" y="1411932"/>
                  </a:lnTo>
                  <a:cubicBezTo>
                    <a:pt x="3828078" y="1421280"/>
                    <a:pt x="3824365" y="1430246"/>
                    <a:pt x="3817754" y="1436856"/>
                  </a:cubicBezTo>
                  <a:cubicBezTo>
                    <a:pt x="3811144" y="1443467"/>
                    <a:pt x="3802178" y="1447181"/>
                    <a:pt x="3792829" y="1447181"/>
                  </a:cubicBezTo>
                  <a:lnTo>
                    <a:pt x="35249" y="1447181"/>
                  </a:lnTo>
                  <a:cubicBezTo>
                    <a:pt x="25900" y="1447181"/>
                    <a:pt x="16935" y="1443467"/>
                    <a:pt x="10324" y="1436856"/>
                  </a:cubicBezTo>
                  <a:cubicBezTo>
                    <a:pt x="3714" y="1430246"/>
                    <a:pt x="0" y="1421280"/>
                    <a:pt x="0" y="1411932"/>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485281"/>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324802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Closed Session - Limited reasons to go into closed session</a:t>
            </a:r>
          </a:p>
          <a:p>
            <a:pPr marL="863604" lvl="2" indent="-287868" algn="l">
              <a:lnSpc>
                <a:spcPts val="2800"/>
              </a:lnSpc>
              <a:buFont typeface="Arial"/>
              <a:buChar char="⚬"/>
            </a:pPr>
            <a:r>
              <a:rPr lang="en-US" sz="2000" u="sng">
                <a:solidFill>
                  <a:srgbClr val="121212"/>
                </a:solidFill>
                <a:latin typeface="TT Interphases"/>
                <a:ea typeface="TT Interphases"/>
                <a:cs typeface="TT Interphases"/>
                <a:sym typeface="TT Interphases"/>
                <a:hlinkClick r:id="rId2" tooltip="https://docs.legis.wisconsin.gov/statutes/statutes/19/v/85"/>
              </a:rPr>
              <a:t>Wis. Stat. § 19.85</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Consider employment, promotion, compensation, or performance evaluation data of any employee*</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Consider dismissal, demotion, or discipline of an employee</a:t>
            </a:r>
          </a:p>
          <a:p>
            <a:pPr marL="1727209" lvl="4" indent="-345442" algn="l">
              <a:lnSpc>
                <a:spcPts val="2800"/>
              </a:lnSpc>
              <a:buFont typeface="Arial"/>
              <a:buChar char="•"/>
            </a:pPr>
            <a:r>
              <a:rPr lang="en-US" sz="2000">
                <a:solidFill>
                  <a:srgbClr val="121212"/>
                </a:solidFill>
                <a:latin typeface="TT Interphases"/>
                <a:ea typeface="TT Interphases"/>
                <a:cs typeface="TT Interphases"/>
                <a:sym typeface="TT Interphases"/>
              </a:rPr>
              <a:t>Employee can request discussion be done in open session</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Deliberate the purchase of public property</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Confer with legal counsel</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There are additional reasons, but most often do not apply to libraries</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Open Meeting Law</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Open Meeting Law</a:t>
            </a:r>
          </a:p>
        </p:txBody>
      </p:sp>
      <p:sp>
        <p:nvSpPr>
          <p:cNvPr id="24" name="TextBox 24"/>
          <p:cNvSpPr txBox="1"/>
          <p:nvPr/>
        </p:nvSpPr>
        <p:spPr>
          <a:xfrm>
            <a:off x="9869731" y="9016604"/>
            <a:ext cx="10211513" cy="621030"/>
          </a:xfrm>
          <a:prstGeom prst="rect">
            <a:avLst/>
          </a:prstGeom>
        </p:spPr>
        <p:txBody>
          <a:bodyPr lIns="0" tIns="0" rIns="0" bIns="0" rtlCol="0" anchor="t">
            <a:spAutoFit/>
          </a:bodyPr>
          <a:lstStyle/>
          <a:p>
            <a:pPr algn="ctr">
              <a:lnSpc>
                <a:spcPts val="2520"/>
              </a:lnSpc>
            </a:pPr>
            <a:r>
              <a:rPr lang="en-US" sz="1800" i="1">
                <a:solidFill>
                  <a:srgbClr val="121212"/>
                </a:solidFill>
                <a:latin typeface="TT Interphases Italics"/>
                <a:ea typeface="TT Interphases Italics"/>
                <a:cs typeface="TT Interphases Italics"/>
                <a:sym typeface="TT Interphases Italics"/>
              </a:rPr>
              <a:t>*For specific individuals, not for general wage increases, </a:t>
            </a:r>
          </a:p>
          <a:p>
            <a:pPr algn="ctr">
              <a:lnSpc>
                <a:spcPts val="2520"/>
              </a:lnSpc>
            </a:pPr>
            <a:r>
              <a:rPr lang="en-US" sz="1800" i="1">
                <a:solidFill>
                  <a:srgbClr val="121212"/>
                </a:solidFill>
                <a:latin typeface="TT Interphases Italics"/>
                <a:ea typeface="TT Interphases Italics"/>
                <a:cs typeface="TT Interphases Italics"/>
                <a:sym typeface="TT Interphases Italics"/>
              </a:rPr>
              <a:t>compensation, or personnel policies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984601"/>
            <a:chOff x="0" y="0"/>
            <a:chExt cx="3828078" cy="1737552"/>
          </a:xfrm>
        </p:grpSpPr>
        <p:sp>
          <p:nvSpPr>
            <p:cNvPr id="3" name="Freeform 3">
              <a:extLst>
                <a:ext uri="{C183D7F6-B498-43B3-948B-1728B52AA6E4}">
                  <adec:decorative xmlns:adec="http://schemas.microsoft.com/office/drawing/2017/decorative" val="1"/>
                </a:ext>
              </a:extLst>
            </p:cNvPr>
            <p:cNvSpPr/>
            <p:nvPr/>
          </p:nvSpPr>
          <p:spPr>
            <a:xfrm>
              <a:off x="0" y="0"/>
              <a:ext cx="3828078" cy="1737552"/>
            </a:xfrm>
            <a:custGeom>
              <a:avLst/>
              <a:gdLst/>
              <a:ahLst/>
              <a:cxnLst/>
              <a:rect l="l" t="t" r="r" b="b"/>
              <a:pathLst>
                <a:path w="3828078" h="1737552">
                  <a:moveTo>
                    <a:pt x="35249" y="0"/>
                  </a:moveTo>
                  <a:lnTo>
                    <a:pt x="3792829" y="0"/>
                  </a:lnTo>
                  <a:cubicBezTo>
                    <a:pt x="3812297" y="0"/>
                    <a:pt x="3828078" y="15781"/>
                    <a:pt x="3828078" y="35249"/>
                  </a:cubicBezTo>
                  <a:lnTo>
                    <a:pt x="3828078" y="1702303"/>
                  </a:lnTo>
                  <a:cubicBezTo>
                    <a:pt x="3828078" y="1721770"/>
                    <a:pt x="3812297" y="1737552"/>
                    <a:pt x="3792829" y="1737552"/>
                  </a:cubicBezTo>
                  <a:lnTo>
                    <a:pt x="35249" y="1737552"/>
                  </a:lnTo>
                  <a:cubicBezTo>
                    <a:pt x="25900" y="1737552"/>
                    <a:pt x="16935" y="1733838"/>
                    <a:pt x="10324" y="1727228"/>
                  </a:cubicBezTo>
                  <a:cubicBezTo>
                    <a:pt x="3714" y="1720617"/>
                    <a:pt x="0" y="1711651"/>
                    <a:pt x="0" y="1702303"/>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775652"/>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412432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Agenda must indicate any contemplated closed session, subject matter of closed session, and the specific provision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Example: 19.85(1)(c) Considering employment, compensation, promotion, or performance evaluation data of any public employee over which the governmental body has jurisdiction or exercises responsibility. </a:t>
            </a:r>
            <a:r>
              <a:rPr lang="en-US" sz="2000" i="1">
                <a:solidFill>
                  <a:srgbClr val="121212"/>
                </a:solidFill>
                <a:latin typeface="TT Interphases Italics"/>
                <a:ea typeface="TT Interphases Italics"/>
                <a:cs typeface="TT Interphases Italics"/>
                <a:sym typeface="TT Interphases Italics"/>
              </a:rPr>
              <a:t>Conduct Library Director Evaluation</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Process for going into closed session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Board must first convene in open session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Announce intention to go into closed session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Must state the reason for going into closed session</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Requires a motion, second, and roll call to go into closed session</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Open Meeting Law</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Open Meeting Law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6068584" y="-145217"/>
            <a:ext cx="10659686" cy="1495364"/>
            <a:chOff x="0" y="0"/>
            <a:chExt cx="3715795" cy="521260"/>
          </a:xfrm>
        </p:grpSpPr>
        <p:sp>
          <p:nvSpPr>
            <p:cNvPr id="9" name="Freeform 9">
              <a:extLst>
                <a:ext uri="{C183D7F6-B498-43B3-948B-1728B52AA6E4}">
                  <adec:decorative xmlns:adec="http://schemas.microsoft.com/office/drawing/2017/decorative" val="1"/>
                </a:ext>
              </a:extLst>
            </p:cNvPr>
            <p:cNvSpPr/>
            <p:nvPr/>
          </p:nvSpPr>
          <p:spPr>
            <a:xfrm>
              <a:off x="0" y="0"/>
              <a:ext cx="3715795" cy="521260"/>
            </a:xfrm>
            <a:custGeom>
              <a:avLst/>
              <a:gdLst/>
              <a:ahLst/>
              <a:cxnLst/>
              <a:rect l="l" t="t" r="r" b="b"/>
              <a:pathLst>
                <a:path w="3715795" h="521260">
                  <a:moveTo>
                    <a:pt x="72628" y="0"/>
                  </a:moveTo>
                  <a:lnTo>
                    <a:pt x="3643167" y="0"/>
                  </a:lnTo>
                  <a:cubicBezTo>
                    <a:pt x="3662429" y="0"/>
                    <a:pt x="3680902" y="7652"/>
                    <a:pt x="3694523" y="21272"/>
                  </a:cubicBezTo>
                  <a:cubicBezTo>
                    <a:pt x="3708143" y="34893"/>
                    <a:pt x="3715795" y="53366"/>
                    <a:pt x="3715795" y="72628"/>
                  </a:cubicBezTo>
                  <a:lnTo>
                    <a:pt x="3715795" y="448632"/>
                  </a:lnTo>
                  <a:cubicBezTo>
                    <a:pt x="3715795" y="467894"/>
                    <a:pt x="3708143" y="486367"/>
                    <a:pt x="3694523" y="499987"/>
                  </a:cubicBezTo>
                  <a:cubicBezTo>
                    <a:pt x="3680902" y="513608"/>
                    <a:pt x="3662429" y="521260"/>
                    <a:pt x="3643167" y="521260"/>
                  </a:cubicBezTo>
                  <a:lnTo>
                    <a:pt x="72628" y="521260"/>
                  </a:lnTo>
                  <a:cubicBezTo>
                    <a:pt x="32517" y="521260"/>
                    <a:pt x="0" y="488743"/>
                    <a:pt x="0" y="448632"/>
                  </a:cubicBezTo>
                  <a:lnTo>
                    <a:pt x="0" y="72628"/>
                  </a:lnTo>
                  <a:cubicBezTo>
                    <a:pt x="0" y="53366"/>
                    <a:pt x="7652" y="34893"/>
                    <a:pt x="21272" y="21272"/>
                  </a:cubicBezTo>
                  <a:cubicBezTo>
                    <a:pt x="34893" y="7652"/>
                    <a:pt x="53366" y="0"/>
                    <a:pt x="72628" y="0"/>
                  </a:cubicBezTo>
                  <a:close/>
                </a:path>
              </a:pathLst>
            </a:custGeom>
            <a:solidFill>
              <a:srgbClr val="02285B"/>
            </a:solidFill>
          </p:spPr>
          <p:txBody>
            <a:bodyPr/>
            <a:lstStyle/>
            <a:p>
              <a:endParaRPr lang="en-US"/>
            </a:p>
          </p:txBody>
        </p:sp>
        <p:sp>
          <p:nvSpPr>
            <p:cNvPr id="10" name="TextBox 10"/>
            <p:cNvSpPr txBox="1"/>
            <p:nvPr/>
          </p:nvSpPr>
          <p:spPr>
            <a:xfrm>
              <a:off x="0" y="-38100"/>
              <a:ext cx="3715795" cy="559360"/>
            </a:xfrm>
            <a:prstGeom prst="rect">
              <a:avLst/>
            </a:prstGeom>
          </p:spPr>
          <p:txBody>
            <a:bodyPr lIns="50800" tIns="50800" rIns="50800" bIns="50800" rtlCol="0" anchor="ctr"/>
            <a:lstStyle/>
            <a:p>
              <a:pPr algn="ctr">
                <a:lnSpc>
                  <a:spcPts val="2520"/>
                </a:lnSpc>
              </a:pPr>
              <a:endParaRPr/>
            </a:p>
          </p:txBody>
        </p:sp>
      </p:grpSp>
      <p:sp>
        <p:nvSpPr>
          <p:cNvPr id="11" name="Freeform 11">
            <a:extLst>
              <a:ext uri="{C183D7F6-B498-43B3-948B-1728B52AA6E4}">
                <adec:decorative xmlns:adec="http://schemas.microsoft.com/office/drawing/2017/decorative" val="1"/>
              </a:ext>
            </a:extLst>
          </p:cNvPr>
          <p:cNvSpPr/>
          <p:nvPr/>
        </p:nvSpPr>
        <p:spPr>
          <a:xfrm flipH="1">
            <a:off x="14255202" y="-145217"/>
            <a:ext cx="3526885" cy="1495364"/>
          </a:xfrm>
          <a:custGeom>
            <a:avLst/>
            <a:gdLst/>
            <a:ahLst/>
            <a:cxnLst/>
            <a:rect l="l" t="t" r="r" b="b"/>
            <a:pathLst>
              <a:path w="3526885" h="1495364">
                <a:moveTo>
                  <a:pt x="3526884" y="0"/>
                </a:moveTo>
                <a:lnTo>
                  <a:pt x="0" y="0"/>
                </a:lnTo>
                <a:lnTo>
                  <a:pt x="0" y="1495363"/>
                </a:lnTo>
                <a:lnTo>
                  <a:pt x="3526884" y="1495363"/>
                </a:lnTo>
                <a:lnTo>
                  <a:pt x="35268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3577731" y="-713177"/>
            <a:ext cx="11032213" cy="1426353"/>
            <a:chOff x="0" y="0"/>
            <a:chExt cx="3684056" cy="476311"/>
          </a:xfrm>
        </p:grpSpPr>
        <p:sp>
          <p:nvSpPr>
            <p:cNvPr id="13" name="Freeform 13">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4" name="TextBox 14"/>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graphicFrame>
        <p:nvGraphicFramePr>
          <p:cNvPr id="15" name="Table 15"/>
          <p:cNvGraphicFramePr>
            <a:graphicFrameLocks noGrp="1"/>
          </p:cNvGraphicFramePr>
          <p:nvPr/>
        </p:nvGraphicFramePr>
        <p:xfrm>
          <a:off x="2014915" y="4290435"/>
          <a:ext cx="14258170" cy="5290948"/>
        </p:xfrm>
        <a:graphic>
          <a:graphicData uri="http://schemas.openxmlformats.org/drawingml/2006/table">
            <a:tbl>
              <a:tblPr/>
              <a:tblGrid>
                <a:gridCol w="7129085">
                  <a:extLst>
                    <a:ext uri="{9D8B030D-6E8A-4147-A177-3AD203B41FA5}">
                      <a16:colId xmlns:a16="http://schemas.microsoft.com/office/drawing/2014/main" val="20000"/>
                    </a:ext>
                  </a:extLst>
                </a:gridCol>
                <a:gridCol w="7129085">
                  <a:extLst>
                    <a:ext uri="{9D8B030D-6E8A-4147-A177-3AD203B41FA5}">
                      <a16:colId xmlns:a16="http://schemas.microsoft.com/office/drawing/2014/main" val="20001"/>
                    </a:ext>
                  </a:extLst>
                </a:gridCol>
              </a:tblGrid>
              <a:tr h="921186">
                <a:tc>
                  <a:txBody>
                    <a:bodyPr/>
                    <a:lstStyle/>
                    <a:p>
                      <a:pPr algn="ctr">
                        <a:lnSpc>
                          <a:spcPts val="3500"/>
                        </a:lnSpc>
                        <a:defRPr/>
                      </a:pPr>
                      <a:r>
                        <a:rPr lang="en-US" sz="2500">
                          <a:solidFill>
                            <a:srgbClr val="FFFBF5"/>
                          </a:solidFill>
                          <a:latin typeface="DM Sans"/>
                          <a:ea typeface="DM Sans"/>
                          <a:cs typeface="DM Sans"/>
                          <a:sym typeface="DM Sans"/>
                        </a:rPr>
                        <a:t>Library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tc>
                  <a:txBody>
                    <a:bodyPr/>
                    <a:lstStyle/>
                    <a:p>
                      <a:pPr algn="ctr">
                        <a:lnSpc>
                          <a:spcPts val="3499"/>
                        </a:lnSpc>
                        <a:defRPr/>
                      </a:pPr>
                      <a:r>
                        <a:rPr lang="en-US" sz="2499">
                          <a:solidFill>
                            <a:srgbClr val="FFFBF5"/>
                          </a:solidFill>
                          <a:latin typeface="DM Sans"/>
                          <a:ea typeface="DM Sans"/>
                          <a:cs typeface="DM Sans"/>
                          <a:sym typeface="DM Sans"/>
                        </a:rPr>
                        <a:t>Library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extLst>
                  <a:ext uri="{0D108BD9-81ED-4DB2-BD59-A6C34878D82A}">
                    <a16:rowId xmlns:a16="http://schemas.microsoft.com/office/drawing/2014/main" val="10000"/>
                  </a:ext>
                </a:extLst>
              </a:tr>
              <a:tr h="721699">
                <a:tc>
                  <a:txBody>
                    <a:bodyPr/>
                    <a:lstStyle/>
                    <a:p>
                      <a:pPr algn="ctr">
                        <a:lnSpc>
                          <a:spcPts val="2800"/>
                        </a:lnSpc>
                        <a:defRPr/>
                      </a:pPr>
                      <a:r>
                        <a:rPr lang="en-US" sz="2000">
                          <a:solidFill>
                            <a:srgbClr val="000000"/>
                          </a:solidFill>
                          <a:latin typeface="DM Sans"/>
                          <a:ea typeface="DM Sans"/>
                          <a:cs typeface="DM Sans"/>
                          <a:sym typeface="DM Sans"/>
                        </a:rPr>
                        <a:t>Review Agenda before the meeting</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Prepare agenda with the Board President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1"/>
                  </a:ext>
                </a:extLst>
              </a:tr>
              <a:tr h="721699">
                <a:tc>
                  <a:txBody>
                    <a:bodyPr/>
                    <a:lstStyle/>
                    <a:p>
                      <a:pPr algn="ctr">
                        <a:lnSpc>
                          <a:spcPts val="2800"/>
                        </a:lnSpc>
                        <a:defRPr/>
                      </a:pPr>
                      <a:r>
                        <a:rPr lang="en-US" sz="2000">
                          <a:solidFill>
                            <a:srgbClr val="000000"/>
                          </a:solidFill>
                          <a:latin typeface="DM Sans"/>
                          <a:ea typeface="DM Sans"/>
                          <a:cs typeface="DM Sans"/>
                          <a:sym typeface="DM Sans"/>
                        </a:rPr>
                        <a:t>Study background materials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Prepare background materials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2"/>
                  </a:ext>
                </a:extLst>
              </a:tr>
              <a:tr h="731591">
                <a:tc>
                  <a:txBody>
                    <a:bodyPr/>
                    <a:lstStyle/>
                    <a:p>
                      <a:pPr algn="ctr">
                        <a:lnSpc>
                          <a:spcPts val="2800"/>
                        </a:lnSpc>
                        <a:defRPr/>
                      </a:pPr>
                      <a:r>
                        <a:rPr lang="en-US" sz="2000">
                          <a:solidFill>
                            <a:srgbClr val="000000"/>
                          </a:solidFill>
                          <a:latin typeface="DM Sans"/>
                          <a:ea typeface="DM Sans"/>
                          <a:cs typeface="DM Sans"/>
                          <a:sym typeface="DM Sans"/>
                        </a:rPr>
                        <a:t>Know Open Meetings Law</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Know Open Meetings Law</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3"/>
                  </a:ext>
                </a:extLst>
              </a:tr>
              <a:tr h="731591">
                <a:tc>
                  <a:txBody>
                    <a:bodyPr/>
                    <a:lstStyle/>
                    <a:p>
                      <a:pPr algn="ctr">
                        <a:lnSpc>
                          <a:spcPts val="2800"/>
                        </a:lnSpc>
                        <a:defRPr/>
                      </a:pPr>
                      <a:r>
                        <a:rPr lang="en-US" sz="2000">
                          <a:solidFill>
                            <a:srgbClr val="000000"/>
                          </a:solidFill>
                          <a:latin typeface="DM Sans"/>
                          <a:ea typeface="DM Sans"/>
                          <a:cs typeface="DM Sans"/>
                          <a:sym typeface="DM Sans"/>
                        </a:rPr>
                        <a:t>Support Board Decisions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Support Board Decisions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4"/>
                  </a:ext>
                </a:extLst>
              </a:tr>
              <a:tr h="731591">
                <a:tc>
                  <a:txBody>
                    <a:bodyPr/>
                    <a:lstStyle/>
                    <a:p>
                      <a:pPr algn="ctr">
                        <a:lnSpc>
                          <a:spcPts val="2800"/>
                        </a:lnSpc>
                        <a:defRPr/>
                      </a:pPr>
                      <a:r>
                        <a:rPr lang="en-US" sz="2000">
                          <a:solidFill>
                            <a:srgbClr val="000000"/>
                          </a:solidFill>
                          <a:latin typeface="DM Sans"/>
                          <a:ea typeface="DM Sans"/>
                          <a:cs typeface="DM Sans"/>
                          <a:sym typeface="DM Sans"/>
                        </a:rPr>
                        <a:t>Approve Minutes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Maintain meeting records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5"/>
                  </a:ext>
                </a:extLst>
              </a:tr>
              <a:tr h="731591">
                <a:tc>
                  <a:txBody>
                    <a:bodyPr/>
                    <a:lstStyle/>
                    <a:p>
                      <a:pPr algn="ctr">
                        <a:lnSpc>
                          <a:spcPts val="2800"/>
                        </a:lnSpc>
                        <a:defRPr/>
                      </a:pPr>
                      <a:r>
                        <a:rPr lang="en-US" sz="2000">
                          <a:solidFill>
                            <a:srgbClr val="000000"/>
                          </a:solidFill>
                          <a:latin typeface="DM Sans"/>
                          <a:ea typeface="DM Sans"/>
                          <a:cs typeface="DM Sans"/>
                          <a:sym typeface="DM Sans"/>
                        </a:rPr>
                        <a:t>Be an active participant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Act as technical advisor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6"/>
                  </a:ext>
                </a:extLst>
              </a:tr>
            </a:tbl>
          </a:graphicData>
        </a:graphic>
      </p:graphicFrame>
      <p:sp>
        <p:nvSpPr>
          <p:cNvPr id="16" name="TextBox 16"/>
          <p:cNvSpPr txBox="1"/>
          <p:nvPr/>
        </p:nvSpPr>
        <p:spPr>
          <a:xfrm>
            <a:off x="926895" y="122872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sp>
        <p:nvSpPr>
          <p:cNvPr id="17" name="TextBox 17"/>
          <p:cNvSpPr txBox="1"/>
          <p:nvPr/>
        </p:nvSpPr>
        <p:spPr>
          <a:xfrm>
            <a:off x="9763175" y="316865"/>
            <a:ext cx="8385169" cy="530860"/>
          </a:xfrm>
          <a:prstGeom prst="rect">
            <a:avLst/>
          </a:prstGeom>
        </p:spPr>
        <p:txBody>
          <a:bodyPr lIns="0" tIns="0" rIns="0" bIns="0" rtlCol="0" anchor="t">
            <a:spAutoFit/>
          </a:bodyPr>
          <a:lstStyle/>
          <a:p>
            <a:pPr algn="ctr">
              <a:lnSpc>
                <a:spcPts val="4339"/>
              </a:lnSpc>
            </a:pPr>
            <a:r>
              <a:rPr lang="en-US" sz="3099">
                <a:solidFill>
                  <a:srgbClr val="FFFBF5"/>
                </a:solidFill>
                <a:latin typeface="DM Sans"/>
                <a:ea typeface="DM Sans"/>
                <a:cs typeface="DM Sans"/>
                <a:sym typeface="DM Sans"/>
              </a:rPr>
              <a:t>Board Meetings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375869"/>
            <a:chOff x="0" y="0"/>
            <a:chExt cx="3828078" cy="1525357"/>
          </a:xfrm>
        </p:grpSpPr>
        <p:sp>
          <p:nvSpPr>
            <p:cNvPr id="3" name="Freeform 3">
              <a:extLst>
                <a:ext uri="{C183D7F6-B498-43B3-948B-1728B52AA6E4}">
                  <adec:decorative xmlns:adec="http://schemas.microsoft.com/office/drawing/2017/decorative" val="1"/>
                </a:ext>
              </a:extLst>
            </p:cNvPr>
            <p:cNvSpPr/>
            <p:nvPr/>
          </p:nvSpPr>
          <p:spPr>
            <a:xfrm>
              <a:off x="0" y="0"/>
              <a:ext cx="3828078" cy="1525357"/>
            </a:xfrm>
            <a:custGeom>
              <a:avLst/>
              <a:gdLst/>
              <a:ahLst/>
              <a:cxnLst/>
              <a:rect l="l" t="t" r="r" b="b"/>
              <a:pathLst>
                <a:path w="3828078" h="1525357">
                  <a:moveTo>
                    <a:pt x="35249" y="0"/>
                  </a:moveTo>
                  <a:lnTo>
                    <a:pt x="3792829" y="0"/>
                  </a:lnTo>
                  <a:cubicBezTo>
                    <a:pt x="3812297" y="0"/>
                    <a:pt x="3828078" y="15781"/>
                    <a:pt x="3828078" y="35249"/>
                  </a:cubicBezTo>
                  <a:lnTo>
                    <a:pt x="3828078" y="1490109"/>
                  </a:lnTo>
                  <a:cubicBezTo>
                    <a:pt x="3828078" y="1499457"/>
                    <a:pt x="3824365" y="1508423"/>
                    <a:pt x="3817754" y="1515033"/>
                  </a:cubicBezTo>
                  <a:cubicBezTo>
                    <a:pt x="3811144" y="1521644"/>
                    <a:pt x="3802178" y="1525357"/>
                    <a:pt x="3792829" y="1525357"/>
                  </a:cubicBezTo>
                  <a:lnTo>
                    <a:pt x="35249" y="1525357"/>
                  </a:lnTo>
                  <a:cubicBezTo>
                    <a:pt x="15781" y="1525357"/>
                    <a:pt x="0" y="1509576"/>
                    <a:pt x="0" y="1490109"/>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563457"/>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348932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Attendance is limited to board members, necessary staff, and others whose presence is needed</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Discussion in closed sessiont is limited to the stated agenda purpose</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Most, if not all, votes should be taken in open session</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Must notice on the agenda that the board will reconvene in open session</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Legal penalties range from $25 to $300 per violation</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Actions can be voided if the law was violated</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Open Meeting Law</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Open Meeting Law</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664216"/>
            <a:chOff x="0" y="0"/>
            <a:chExt cx="3828078" cy="1625870"/>
          </a:xfrm>
        </p:grpSpPr>
        <p:sp>
          <p:nvSpPr>
            <p:cNvPr id="3" name="Freeform 3">
              <a:extLst>
                <a:ext uri="{C183D7F6-B498-43B3-948B-1728B52AA6E4}">
                  <adec:decorative xmlns:adec="http://schemas.microsoft.com/office/drawing/2017/decorative" val="1"/>
                </a:ext>
              </a:extLst>
            </p:cNvPr>
            <p:cNvSpPr/>
            <p:nvPr/>
          </p:nvSpPr>
          <p:spPr>
            <a:xfrm>
              <a:off x="0" y="0"/>
              <a:ext cx="3828078" cy="1625871"/>
            </a:xfrm>
            <a:custGeom>
              <a:avLst/>
              <a:gdLst/>
              <a:ahLst/>
              <a:cxnLst/>
              <a:rect l="l" t="t" r="r" b="b"/>
              <a:pathLst>
                <a:path w="3828078" h="1625871">
                  <a:moveTo>
                    <a:pt x="35249" y="0"/>
                  </a:moveTo>
                  <a:lnTo>
                    <a:pt x="3792829" y="0"/>
                  </a:lnTo>
                  <a:cubicBezTo>
                    <a:pt x="3812297" y="0"/>
                    <a:pt x="3828078" y="15781"/>
                    <a:pt x="3828078" y="35249"/>
                  </a:cubicBezTo>
                  <a:lnTo>
                    <a:pt x="3828078" y="1590622"/>
                  </a:lnTo>
                  <a:cubicBezTo>
                    <a:pt x="3828078" y="1599970"/>
                    <a:pt x="3824365" y="1608936"/>
                    <a:pt x="3817754" y="1615546"/>
                  </a:cubicBezTo>
                  <a:cubicBezTo>
                    <a:pt x="3811144" y="1622157"/>
                    <a:pt x="3802178" y="1625871"/>
                    <a:pt x="3792829" y="1625871"/>
                  </a:cubicBezTo>
                  <a:lnTo>
                    <a:pt x="35249" y="1625871"/>
                  </a:lnTo>
                  <a:cubicBezTo>
                    <a:pt x="25900" y="1625871"/>
                    <a:pt x="16935" y="1622157"/>
                    <a:pt x="10324" y="1615546"/>
                  </a:cubicBezTo>
                  <a:cubicBezTo>
                    <a:pt x="3714" y="1608936"/>
                    <a:pt x="0" y="1599970"/>
                    <a:pt x="0" y="1590622"/>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66397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385762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Must respond to requests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Don’t have to be written requests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Can view or receive copies regardless of format</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Personnel Records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Balance test - public good vs. privacy</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Personal information, such as SSN, can be removed/redacted</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Need a records retention policy</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Staff Email</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Personal emails are not public per recent Supreme Court Ruling</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Schill v Wis. Rapids Sch. Dist., 2010 WI 86. ¶ 137.</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Public Records Law</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Public Records Law</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2469576"/>
            <a:chOff x="0" y="0"/>
            <a:chExt cx="3828078" cy="860854"/>
          </a:xfrm>
        </p:grpSpPr>
        <p:sp>
          <p:nvSpPr>
            <p:cNvPr id="3" name="Freeform 3">
              <a:extLst>
                <a:ext uri="{C183D7F6-B498-43B3-948B-1728B52AA6E4}">
                  <adec:decorative xmlns:adec="http://schemas.microsoft.com/office/drawing/2017/decorative" val="1"/>
                </a:ext>
              </a:extLst>
            </p:cNvPr>
            <p:cNvSpPr/>
            <p:nvPr/>
          </p:nvSpPr>
          <p:spPr>
            <a:xfrm>
              <a:off x="0" y="0"/>
              <a:ext cx="3828078" cy="860854"/>
            </a:xfrm>
            <a:custGeom>
              <a:avLst/>
              <a:gdLst/>
              <a:ahLst/>
              <a:cxnLst/>
              <a:rect l="l" t="t" r="r" b="b"/>
              <a:pathLst>
                <a:path w="3828078" h="860854">
                  <a:moveTo>
                    <a:pt x="35249" y="0"/>
                  </a:moveTo>
                  <a:lnTo>
                    <a:pt x="3792829" y="0"/>
                  </a:lnTo>
                  <a:cubicBezTo>
                    <a:pt x="3812297" y="0"/>
                    <a:pt x="3828078" y="15781"/>
                    <a:pt x="3828078" y="35249"/>
                  </a:cubicBezTo>
                  <a:lnTo>
                    <a:pt x="3828078" y="825605"/>
                  </a:lnTo>
                  <a:cubicBezTo>
                    <a:pt x="3828078" y="834954"/>
                    <a:pt x="3824365" y="843920"/>
                    <a:pt x="3817754" y="850530"/>
                  </a:cubicBezTo>
                  <a:cubicBezTo>
                    <a:pt x="3811144" y="857141"/>
                    <a:pt x="3802178" y="860854"/>
                    <a:pt x="3792829" y="860854"/>
                  </a:cubicBezTo>
                  <a:lnTo>
                    <a:pt x="35249" y="860854"/>
                  </a:lnTo>
                  <a:cubicBezTo>
                    <a:pt x="15781" y="860854"/>
                    <a:pt x="0" y="845073"/>
                    <a:pt x="0" y="825605"/>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89895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67313"/>
            <a:ext cx="10211513" cy="1651000"/>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State Law contained in Chapter 19</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Code of Ethics </a:t>
            </a:r>
            <a:r>
              <a:rPr lang="en-US" sz="2000" u="sng">
                <a:solidFill>
                  <a:srgbClr val="121212"/>
                </a:solidFill>
                <a:latin typeface="TT Interphases"/>
                <a:ea typeface="TT Interphases"/>
                <a:cs typeface="TT Interphases"/>
                <a:sym typeface="TT Interphases"/>
                <a:hlinkClick r:id="rId2" tooltip="https://docs.legis.wisconsin.gov/statutes/statutes/19/iii/59"/>
              </a:rPr>
              <a:t>Wis. Stat. § 19.59</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Local ethics ordinances</a:t>
            </a:r>
          </a:p>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Public contracts</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Ethics &amp; Conflict of Interest</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Ethics and Conflict of Interest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3414713"/>
            <a:chOff x="0" y="0"/>
            <a:chExt cx="3828078" cy="1190314"/>
          </a:xfrm>
        </p:grpSpPr>
        <p:sp>
          <p:nvSpPr>
            <p:cNvPr id="3" name="Freeform 3">
              <a:extLst>
                <a:ext uri="{C183D7F6-B498-43B3-948B-1728B52AA6E4}">
                  <adec:decorative xmlns:adec="http://schemas.microsoft.com/office/drawing/2017/decorative" val="1"/>
                </a:ext>
              </a:extLst>
            </p:cNvPr>
            <p:cNvSpPr/>
            <p:nvPr/>
          </p:nvSpPr>
          <p:spPr>
            <a:xfrm>
              <a:off x="0" y="0"/>
              <a:ext cx="3828078" cy="1190314"/>
            </a:xfrm>
            <a:custGeom>
              <a:avLst/>
              <a:gdLst/>
              <a:ahLst/>
              <a:cxnLst/>
              <a:rect l="l" t="t" r="r" b="b"/>
              <a:pathLst>
                <a:path w="3828078" h="1190314">
                  <a:moveTo>
                    <a:pt x="35249" y="0"/>
                  </a:moveTo>
                  <a:lnTo>
                    <a:pt x="3792829" y="0"/>
                  </a:lnTo>
                  <a:cubicBezTo>
                    <a:pt x="3812297" y="0"/>
                    <a:pt x="3828078" y="15781"/>
                    <a:pt x="3828078" y="35249"/>
                  </a:cubicBezTo>
                  <a:lnTo>
                    <a:pt x="3828078" y="1155065"/>
                  </a:lnTo>
                  <a:cubicBezTo>
                    <a:pt x="3828078" y="1174532"/>
                    <a:pt x="3812297" y="1190314"/>
                    <a:pt x="3792829" y="1190314"/>
                  </a:cubicBezTo>
                  <a:lnTo>
                    <a:pt x="35249" y="1190314"/>
                  </a:lnTo>
                  <a:cubicBezTo>
                    <a:pt x="25900" y="1190314"/>
                    <a:pt x="16935" y="1186600"/>
                    <a:pt x="10324" y="1179990"/>
                  </a:cubicBezTo>
                  <a:cubicBezTo>
                    <a:pt x="3714" y="1173379"/>
                    <a:pt x="0" y="1164414"/>
                    <a:pt x="0" y="1155065"/>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228414"/>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Library Law</a:t>
            </a:r>
          </a:p>
        </p:txBody>
      </p:sp>
      <p:sp>
        <p:nvSpPr>
          <p:cNvPr id="21" name="TextBox 21"/>
          <p:cNvSpPr txBox="1"/>
          <p:nvPr/>
        </p:nvSpPr>
        <p:spPr>
          <a:xfrm>
            <a:off x="4616394" y="5076838"/>
            <a:ext cx="10211513" cy="25431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121212"/>
                </a:solidFill>
                <a:latin typeface="TT Interphases"/>
                <a:ea typeface="TT Interphases"/>
                <a:cs typeface="TT Interphases"/>
                <a:sym typeface="TT Interphases"/>
              </a:rPr>
              <a:t>Meeting Rooms</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Can a public library’s meeting room policy deny use by religious groups?</a:t>
            </a:r>
          </a:p>
          <a:p>
            <a:pPr marL="1295406" lvl="3" indent="-323852" algn="l">
              <a:lnSpc>
                <a:spcPts val="2800"/>
              </a:lnSpc>
              <a:buFont typeface="Arial"/>
              <a:buChar char="￭"/>
            </a:pPr>
            <a:r>
              <a:rPr lang="en-US" sz="2000">
                <a:solidFill>
                  <a:srgbClr val="121212"/>
                </a:solidFill>
                <a:latin typeface="TT Interphases"/>
                <a:ea typeface="TT Interphases"/>
                <a:cs typeface="TT Interphases"/>
                <a:sym typeface="TT Interphases"/>
              </a:rPr>
              <a:t>No. By making their meeting room available to local groups, the library has created a “designated public forum” and denial of use by religious groups would constitute a restriction on free speech. </a:t>
            </a:r>
          </a:p>
          <a:p>
            <a:pPr marL="863604" lvl="2" indent="-287868" algn="l">
              <a:lnSpc>
                <a:spcPts val="2800"/>
              </a:lnSpc>
              <a:buFont typeface="Arial"/>
              <a:buChar char="⚬"/>
            </a:pPr>
            <a:r>
              <a:rPr lang="en-US" sz="2000">
                <a:solidFill>
                  <a:srgbClr val="121212"/>
                </a:solidFill>
                <a:latin typeface="TT Interphases"/>
                <a:ea typeface="TT Interphases"/>
                <a:cs typeface="TT Interphases"/>
                <a:sym typeface="TT Interphases"/>
              </a:rPr>
              <a:t>Policy can include limits on the frequency of meetings, scheduling, and staff availability</a:t>
            </a:r>
          </a:p>
        </p:txBody>
      </p:sp>
      <p:sp>
        <p:nvSpPr>
          <p:cNvPr id="22" name="TextBox 22"/>
          <p:cNvSpPr txBox="1"/>
          <p:nvPr/>
        </p:nvSpPr>
        <p:spPr>
          <a:xfrm>
            <a:off x="1251197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Freedom of Speech</a:t>
            </a:r>
          </a:p>
        </p:txBody>
      </p:sp>
      <p:sp>
        <p:nvSpPr>
          <p:cNvPr id="23" name="TextBox 23"/>
          <p:cNvSpPr txBox="1"/>
          <p:nvPr/>
        </p:nvSpPr>
        <p:spPr>
          <a:xfrm>
            <a:off x="6240108" y="4214765"/>
            <a:ext cx="6964084"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Freedom of Speech</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2285B"/>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2780" y="3294569"/>
            <a:ext cx="15502439" cy="1378586"/>
          </a:xfrm>
          <a:prstGeom prst="rect">
            <a:avLst/>
          </a:prstGeom>
        </p:spPr>
        <p:txBody>
          <a:bodyPr lIns="0" tIns="0" rIns="0" bIns="0" rtlCol="0" anchor="t">
            <a:spAutoFit/>
          </a:bodyPr>
          <a:lstStyle/>
          <a:p>
            <a:pPr algn="ctr">
              <a:lnSpc>
                <a:spcPts val="10400"/>
              </a:lnSpc>
            </a:pPr>
            <a:r>
              <a:rPr lang="en-US" sz="10400" b="1">
                <a:solidFill>
                  <a:srgbClr val="FFFBF5"/>
                </a:solidFill>
                <a:latin typeface="DM Sans Bold"/>
                <a:ea typeface="DM Sans Bold"/>
                <a:cs typeface="DM Sans Bold"/>
                <a:sym typeface="DM Sans Bold"/>
              </a:rPr>
              <a:t>Library Law</a:t>
            </a:r>
          </a:p>
        </p:txBody>
      </p:sp>
      <p:grpSp>
        <p:nvGrpSpPr>
          <p:cNvPr id="6" name="Group 6"/>
          <p:cNvGrpSpPr/>
          <p:nvPr/>
        </p:nvGrpSpPr>
        <p:grpSpPr>
          <a:xfrm>
            <a:off x="-1272250" y="-752974"/>
            <a:ext cx="20069935" cy="1781674"/>
            <a:chOff x="0" y="0"/>
            <a:chExt cx="6996056" cy="621063"/>
          </a:xfrm>
        </p:grpSpPr>
        <p:sp>
          <p:nvSpPr>
            <p:cNvPr id="7" name="Freeform 7">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FFFBF5"/>
            </a:solidFill>
          </p:spPr>
          <p:txBody>
            <a:bodyPr/>
            <a:lstStyle/>
            <a:p>
              <a:endParaRPr lang="en-US"/>
            </a:p>
          </p:txBody>
        </p:sp>
        <p:sp>
          <p:nvSpPr>
            <p:cNvPr id="8" name="TextBox 8"/>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9" name="AutoShape 9">
            <a:extLst>
              <a:ext uri="{C183D7F6-B498-43B3-948B-1728B52AA6E4}">
                <adec:decorative xmlns:adec="http://schemas.microsoft.com/office/drawing/2017/decorative" val="1"/>
              </a:ext>
            </a:extLst>
          </p:cNvPr>
          <p:cNvSpPr/>
          <p:nvPr/>
        </p:nvSpPr>
        <p:spPr>
          <a:xfrm>
            <a:off x="4145300" y="6810437"/>
            <a:ext cx="9997400" cy="0"/>
          </a:xfrm>
          <a:prstGeom prst="line">
            <a:avLst/>
          </a:prstGeom>
          <a:ln w="142875" cap="flat">
            <a:solidFill>
              <a:srgbClr val="6CC6DF"/>
            </a:solidFill>
            <a:prstDash val="solid"/>
            <a:headEnd type="oval" w="lg" len="lg"/>
            <a:tailEnd type="oval" w="lg" len="lg"/>
          </a:ln>
        </p:spPr>
        <p:txBody>
          <a:bodyPr/>
          <a:lstStyle/>
          <a:p>
            <a:endParaRPr lang="en-US"/>
          </a:p>
        </p:txBody>
      </p:sp>
      <p:sp>
        <p:nvSpPr>
          <p:cNvPr id="10" name="TextBox 10"/>
          <p:cNvSpPr txBox="1"/>
          <p:nvPr/>
        </p:nvSpPr>
        <p:spPr>
          <a:xfrm>
            <a:off x="1554698" y="5118470"/>
            <a:ext cx="15502439" cy="1012208"/>
          </a:xfrm>
          <a:prstGeom prst="rect">
            <a:avLst/>
          </a:prstGeom>
        </p:spPr>
        <p:txBody>
          <a:bodyPr lIns="0" tIns="0" rIns="0" bIns="0" rtlCol="0" anchor="t">
            <a:spAutoFit/>
          </a:bodyPr>
          <a:lstStyle/>
          <a:p>
            <a:pPr algn="ctr">
              <a:lnSpc>
                <a:spcPts val="7600"/>
              </a:lnSpc>
            </a:pPr>
            <a:r>
              <a:rPr lang="en-US" sz="7600" b="1">
                <a:solidFill>
                  <a:srgbClr val="FFFBF5"/>
                </a:solidFill>
                <a:latin typeface="DM Sans Bold"/>
                <a:ea typeface="DM Sans Bold"/>
                <a:cs typeface="DM Sans Bold"/>
                <a:sym typeface="DM Sans Bold"/>
              </a:rPr>
              <a:t>Americans with Disabilities Act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1204289" y="4371870"/>
            <a:ext cx="6752713" cy="1476381"/>
            <a:chOff x="0" y="0"/>
            <a:chExt cx="2353887" cy="514643"/>
          </a:xfrm>
        </p:grpSpPr>
        <p:sp>
          <p:nvSpPr>
            <p:cNvPr id="3" name="Freeform 3">
              <a:extLst>
                <a:ext uri="{C183D7F6-B498-43B3-948B-1728B52AA6E4}">
                  <adec:decorative xmlns:adec="http://schemas.microsoft.com/office/drawing/2017/decorative" val="1"/>
                </a:ext>
              </a:extLst>
            </p:cNvPr>
            <p:cNvSpPr/>
            <p:nvPr/>
          </p:nvSpPr>
          <p:spPr>
            <a:xfrm>
              <a:off x="0" y="0"/>
              <a:ext cx="2353887" cy="514643"/>
            </a:xfrm>
            <a:custGeom>
              <a:avLst/>
              <a:gdLst/>
              <a:ahLst/>
              <a:cxnLst/>
              <a:rect l="l" t="t" r="r" b="b"/>
              <a:pathLst>
                <a:path w="2353887" h="514643">
                  <a:moveTo>
                    <a:pt x="57325" y="0"/>
                  </a:moveTo>
                  <a:lnTo>
                    <a:pt x="2296562" y="0"/>
                  </a:lnTo>
                  <a:cubicBezTo>
                    <a:pt x="2311766" y="0"/>
                    <a:pt x="2326346" y="6040"/>
                    <a:pt x="2337097" y="16790"/>
                  </a:cubicBezTo>
                  <a:cubicBezTo>
                    <a:pt x="2347847" y="27540"/>
                    <a:pt x="2353887" y="42121"/>
                    <a:pt x="2353887" y="57325"/>
                  </a:cubicBezTo>
                  <a:lnTo>
                    <a:pt x="2353887" y="457318"/>
                  </a:lnTo>
                  <a:cubicBezTo>
                    <a:pt x="2353887" y="488978"/>
                    <a:pt x="2328222" y="514643"/>
                    <a:pt x="2296562" y="514643"/>
                  </a:cubicBezTo>
                  <a:lnTo>
                    <a:pt x="57325" y="514643"/>
                  </a:lnTo>
                  <a:cubicBezTo>
                    <a:pt x="25665" y="514643"/>
                    <a:pt x="0" y="488978"/>
                    <a:pt x="0" y="457318"/>
                  </a:cubicBezTo>
                  <a:lnTo>
                    <a:pt x="0" y="57325"/>
                  </a:lnTo>
                  <a:cubicBezTo>
                    <a:pt x="0" y="25665"/>
                    <a:pt x="25665" y="0"/>
                    <a:pt x="57325" y="0"/>
                  </a:cubicBezTo>
                  <a:close/>
                </a:path>
              </a:pathLst>
            </a:custGeom>
            <a:solidFill>
              <a:srgbClr val="F6EEE1"/>
            </a:solidFill>
          </p:spPr>
          <p:txBody>
            <a:bodyPr/>
            <a:lstStyle/>
            <a:p>
              <a:endParaRPr lang="en-US"/>
            </a:p>
          </p:txBody>
        </p:sp>
        <p:sp>
          <p:nvSpPr>
            <p:cNvPr id="4" name="TextBox 4"/>
            <p:cNvSpPr txBox="1"/>
            <p:nvPr/>
          </p:nvSpPr>
          <p:spPr>
            <a:xfrm>
              <a:off x="0" y="-38100"/>
              <a:ext cx="2353887" cy="55274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4117035" y="1600801"/>
            <a:ext cx="946084" cy="5495970"/>
            <a:chOff x="0" y="0"/>
            <a:chExt cx="329789" cy="1915806"/>
          </a:xfrm>
        </p:grpSpPr>
        <p:sp>
          <p:nvSpPr>
            <p:cNvPr id="6" name="Freeform 6">
              <a:extLst>
                <a:ext uri="{C183D7F6-B498-43B3-948B-1728B52AA6E4}">
                  <adec:decorative xmlns:adec="http://schemas.microsoft.com/office/drawing/2017/decorative" val="1"/>
                </a:ext>
              </a:extLst>
            </p:cNvPr>
            <p:cNvSpPr/>
            <p:nvPr/>
          </p:nvSpPr>
          <p:spPr>
            <a:xfrm>
              <a:off x="0" y="0"/>
              <a:ext cx="329789" cy="1915807"/>
            </a:xfrm>
            <a:custGeom>
              <a:avLst/>
              <a:gdLst/>
              <a:ahLst/>
              <a:cxnLst/>
              <a:rect l="l" t="t" r="r" b="b"/>
              <a:pathLst>
                <a:path w="329789" h="1915807">
                  <a:moveTo>
                    <a:pt x="164895" y="0"/>
                  </a:moveTo>
                  <a:lnTo>
                    <a:pt x="164895" y="0"/>
                  </a:lnTo>
                  <a:cubicBezTo>
                    <a:pt x="208628" y="0"/>
                    <a:pt x="250569" y="17373"/>
                    <a:pt x="281493" y="48297"/>
                  </a:cubicBezTo>
                  <a:cubicBezTo>
                    <a:pt x="312417" y="79220"/>
                    <a:pt x="329789" y="121162"/>
                    <a:pt x="329789" y="164895"/>
                  </a:cubicBezTo>
                  <a:lnTo>
                    <a:pt x="329789" y="1750912"/>
                  </a:lnTo>
                  <a:cubicBezTo>
                    <a:pt x="329789" y="1841981"/>
                    <a:pt x="255964" y="1915807"/>
                    <a:pt x="164895" y="1915807"/>
                  </a:cubicBezTo>
                  <a:lnTo>
                    <a:pt x="164895" y="1915807"/>
                  </a:lnTo>
                  <a:cubicBezTo>
                    <a:pt x="73826" y="1915807"/>
                    <a:pt x="0" y="1841981"/>
                    <a:pt x="0" y="1750912"/>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1953906"/>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Services</a:t>
            </a:r>
          </a:p>
        </p:txBody>
      </p:sp>
      <p:sp>
        <p:nvSpPr>
          <p:cNvPr id="21" name="TextBox 21"/>
          <p:cNvSpPr txBox="1"/>
          <p:nvPr/>
        </p:nvSpPr>
        <p:spPr>
          <a:xfrm>
            <a:off x="1450546" y="4964703"/>
            <a:ext cx="6279063" cy="4222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Accessible</a:t>
            </a:r>
          </a:p>
        </p:txBody>
      </p:sp>
      <p:sp>
        <p:nvSpPr>
          <p:cNvPr id="22" name="TextBox 22"/>
          <p:cNvSpPr txBox="1"/>
          <p:nvPr/>
        </p:nvSpPr>
        <p:spPr>
          <a:xfrm>
            <a:off x="1230372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Americans with Disabilities Act</a:t>
            </a:r>
          </a:p>
        </p:txBody>
      </p:sp>
      <p:sp>
        <p:nvSpPr>
          <p:cNvPr id="23" name="TextBox 23"/>
          <p:cNvSpPr txBox="1"/>
          <p:nvPr/>
        </p:nvSpPr>
        <p:spPr>
          <a:xfrm>
            <a:off x="2448968" y="4102630"/>
            <a:ext cx="4282217"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Website</a:t>
            </a:r>
          </a:p>
        </p:txBody>
      </p:sp>
      <p:grpSp>
        <p:nvGrpSpPr>
          <p:cNvPr id="24" name="Group 24"/>
          <p:cNvGrpSpPr/>
          <p:nvPr/>
        </p:nvGrpSpPr>
        <p:grpSpPr>
          <a:xfrm>
            <a:off x="1204289" y="7082225"/>
            <a:ext cx="6752713" cy="2533653"/>
            <a:chOff x="0" y="0"/>
            <a:chExt cx="2353887" cy="883191"/>
          </a:xfrm>
        </p:grpSpPr>
        <p:sp>
          <p:nvSpPr>
            <p:cNvPr id="25" name="Freeform 25">
              <a:extLst>
                <a:ext uri="{C183D7F6-B498-43B3-948B-1728B52AA6E4}">
                  <adec:decorative xmlns:adec="http://schemas.microsoft.com/office/drawing/2017/decorative" val="1"/>
                </a:ext>
              </a:extLst>
            </p:cNvPr>
            <p:cNvSpPr/>
            <p:nvPr/>
          </p:nvSpPr>
          <p:spPr>
            <a:xfrm>
              <a:off x="0" y="0"/>
              <a:ext cx="2353887" cy="883190"/>
            </a:xfrm>
            <a:custGeom>
              <a:avLst/>
              <a:gdLst/>
              <a:ahLst/>
              <a:cxnLst/>
              <a:rect l="l" t="t" r="r" b="b"/>
              <a:pathLst>
                <a:path w="2353887" h="883190">
                  <a:moveTo>
                    <a:pt x="57325" y="0"/>
                  </a:moveTo>
                  <a:lnTo>
                    <a:pt x="2296562" y="0"/>
                  </a:lnTo>
                  <a:cubicBezTo>
                    <a:pt x="2311766" y="0"/>
                    <a:pt x="2326346" y="6040"/>
                    <a:pt x="2337097" y="16790"/>
                  </a:cubicBezTo>
                  <a:cubicBezTo>
                    <a:pt x="2347847" y="27540"/>
                    <a:pt x="2353887" y="42121"/>
                    <a:pt x="2353887" y="57325"/>
                  </a:cubicBezTo>
                  <a:lnTo>
                    <a:pt x="2353887" y="825866"/>
                  </a:lnTo>
                  <a:cubicBezTo>
                    <a:pt x="2353887" y="857525"/>
                    <a:pt x="2328222" y="883190"/>
                    <a:pt x="2296562" y="883190"/>
                  </a:cubicBezTo>
                  <a:lnTo>
                    <a:pt x="57325" y="883190"/>
                  </a:lnTo>
                  <a:cubicBezTo>
                    <a:pt x="42121" y="883190"/>
                    <a:pt x="27540" y="877151"/>
                    <a:pt x="16790" y="866401"/>
                  </a:cubicBezTo>
                  <a:cubicBezTo>
                    <a:pt x="6040" y="855650"/>
                    <a:pt x="0" y="841069"/>
                    <a:pt x="0" y="825866"/>
                  </a:cubicBezTo>
                  <a:lnTo>
                    <a:pt x="0" y="57325"/>
                  </a:lnTo>
                  <a:cubicBezTo>
                    <a:pt x="0" y="25665"/>
                    <a:pt x="25665" y="0"/>
                    <a:pt x="57325" y="0"/>
                  </a:cubicBezTo>
                  <a:close/>
                </a:path>
              </a:pathLst>
            </a:custGeom>
            <a:solidFill>
              <a:srgbClr val="F6EEE1"/>
            </a:solidFill>
          </p:spPr>
          <p:txBody>
            <a:bodyPr/>
            <a:lstStyle/>
            <a:p>
              <a:endParaRPr lang="en-US"/>
            </a:p>
          </p:txBody>
        </p:sp>
        <p:sp>
          <p:nvSpPr>
            <p:cNvPr id="26" name="TextBox 26"/>
            <p:cNvSpPr txBox="1"/>
            <p:nvPr/>
          </p:nvSpPr>
          <p:spPr>
            <a:xfrm>
              <a:off x="0" y="-38100"/>
              <a:ext cx="2353887" cy="921291"/>
            </a:xfrm>
            <a:prstGeom prst="rect">
              <a:avLst/>
            </a:prstGeom>
          </p:spPr>
          <p:txBody>
            <a:bodyPr lIns="50800" tIns="50800" rIns="50800" bIns="50800" rtlCol="0" anchor="ctr"/>
            <a:lstStyle/>
            <a:p>
              <a:pPr algn="ctr">
                <a:lnSpc>
                  <a:spcPts val="2520"/>
                </a:lnSpc>
              </a:pPr>
              <a:endParaRPr/>
            </a:p>
          </p:txBody>
        </p:sp>
      </p:grpSp>
      <p:grpSp>
        <p:nvGrpSpPr>
          <p:cNvPr id="27" name="Group 27"/>
          <p:cNvGrpSpPr/>
          <p:nvPr/>
        </p:nvGrpSpPr>
        <p:grpSpPr>
          <a:xfrm rot="5400000">
            <a:off x="4117035" y="4311156"/>
            <a:ext cx="946084" cy="5495970"/>
            <a:chOff x="0" y="0"/>
            <a:chExt cx="329789" cy="1915806"/>
          </a:xfrm>
        </p:grpSpPr>
        <p:sp>
          <p:nvSpPr>
            <p:cNvPr id="28" name="Freeform 28">
              <a:extLst>
                <a:ext uri="{C183D7F6-B498-43B3-948B-1728B52AA6E4}">
                  <adec:decorative xmlns:adec="http://schemas.microsoft.com/office/drawing/2017/decorative" val="1"/>
                </a:ext>
              </a:extLst>
            </p:cNvPr>
            <p:cNvSpPr/>
            <p:nvPr/>
          </p:nvSpPr>
          <p:spPr>
            <a:xfrm>
              <a:off x="0" y="0"/>
              <a:ext cx="329789" cy="1915807"/>
            </a:xfrm>
            <a:custGeom>
              <a:avLst/>
              <a:gdLst/>
              <a:ahLst/>
              <a:cxnLst/>
              <a:rect l="l" t="t" r="r" b="b"/>
              <a:pathLst>
                <a:path w="329789" h="1915807">
                  <a:moveTo>
                    <a:pt x="164895" y="0"/>
                  </a:moveTo>
                  <a:lnTo>
                    <a:pt x="164895" y="0"/>
                  </a:lnTo>
                  <a:cubicBezTo>
                    <a:pt x="208628" y="0"/>
                    <a:pt x="250569" y="17373"/>
                    <a:pt x="281493" y="48297"/>
                  </a:cubicBezTo>
                  <a:cubicBezTo>
                    <a:pt x="312417" y="79220"/>
                    <a:pt x="329789" y="121162"/>
                    <a:pt x="329789" y="164895"/>
                  </a:cubicBezTo>
                  <a:lnTo>
                    <a:pt x="329789" y="1750912"/>
                  </a:lnTo>
                  <a:cubicBezTo>
                    <a:pt x="329789" y="1841981"/>
                    <a:pt x="255964" y="1915807"/>
                    <a:pt x="164895" y="1915807"/>
                  </a:cubicBezTo>
                  <a:lnTo>
                    <a:pt x="164895" y="1915807"/>
                  </a:lnTo>
                  <a:cubicBezTo>
                    <a:pt x="73826" y="1915807"/>
                    <a:pt x="0" y="1841981"/>
                    <a:pt x="0" y="1750912"/>
                  </a:cubicBezTo>
                  <a:lnTo>
                    <a:pt x="0" y="164895"/>
                  </a:lnTo>
                  <a:cubicBezTo>
                    <a:pt x="0" y="73826"/>
                    <a:pt x="73826" y="0"/>
                    <a:pt x="164895" y="0"/>
                  </a:cubicBezTo>
                  <a:close/>
                </a:path>
              </a:pathLst>
            </a:custGeom>
            <a:solidFill>
              <a:srgbClr val="02285B"/>
            </a:solidFill>
          </p:spPr>
          <p:txBody>
            <a:bodyPr/>
            <a:lstStyle/>
            <a:p>
              <a:endParaRPr lang="en-US"/>
            </a:p>
          </p:txBody>
        </p:sp>
        <p:sp>
          <p:nvSpPr>
            <p:cNvPr id="29" name="TextBox 29"/>
            <p:cNvSpPr txBox="1"/>
            <p:nvPr/>
          </p:nvSpPr>
          <p:spPr>
            <a:xfrm>
              <a:off x="0" y="-38100"/>
              <a:ext cx="329789" cy="1953906"/>
            </a:xfrm>
            <a:prstGeom prst="rect">
              <a:avLst/>
            </a:prstGeom>
          </p:spPr>
          <p:txBody>
            <a:bodyPr lIns="50800" tIns="50800" rIns="50800" bIns="50800" rtlCol="0" anchor="ctr"/>
            <a:lstStyle/>
            <a:p>
              <a:pPr algn="ctr">
                <a:lnSpc>
                  <a:spcPts val="2520"/>
                </a:lnSpc>
              </a:pPr>
              <a:endParaRPr/>
            </a:p>
          </p:txBody>
        </p:sp>
      </p:grpSp>
      <p:sp>
        <p:nvSpPr>
          <p:cNvPr id="30" name="TextBox 30"/>
          <p:cNvSpPr txBox="1"/>
          <p:nvPr/>
        </p:nvSpPr>
        <p:spPr>
          <a:xfrm>
            <a:off x="1450546" y="7675057"/>
            <a:ext cx="6279063" cy="17367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Large Print</a:t>
            </a:r>
          </a:p>
          <a:p>
            <a:pPr algn="ctr">
              <a:lnSpc>
                <a:spcPts val="3499"/>
              </a:lnSpc>
            </a:pPr>
            <a:r>
              <a:rPr lang="en-US" sz="2499">
                <a:solidFill>
                  <a:srgbClr val="121212"/>
                </a:solidFill>
                <a:latin typeface="TT Interphases"/>
                <a:ea typeface="TT Interphases"/>
                <a:cs typeface="TT Interphases"/>
                <a:sym typeface="TT Interphases"/>
              </a:rPr>
              <a:t>Close-Captioned Videos</a:t>
            </a:r>
          </a:p>
          <a:p>
            <a:pPr algn="ctr">
              <a:lnSpc>
                <a:spcPts val="3499"/>
              </a:lnSpc>
            </a:pPr>
            <a:r>
              <a:rPr lang="en-US" sz="2499">
                <a:solidFill>
                  <a:srgbClr val="121212"/>
                </a:solidFill>
                <a:latin typeface="TT Interphases"/>
                <a:ea typeface="TT Interphases"/>
                <a:cs typeface="TT Interphases"/>
                <a:sym typeface="TT Interphases"/>
              </a:rPr>
              <a:t>Descriptive Videos</a:t>
            </a:r>
          </a:p>
          <a:p>
            <a:pPr algn="ctr">
              <a:lnSpc>
                <a:spcPts val="3499"/>
              </a:lnSpc>
            </a:pPr>
            <a:r>
              <a:rPr lang="en-US" sz="2499">
                <a:solidFill>
                  <a:srgbClr val="121212"/>
                </a:solidFill>
                <a:latin typeface="TT Interphases"/>
                <a:ea typeface="TT Interphases"/>
                <a:cs typeface="TT Interphases"/>
                <a:sym typeface="TT Interphases"/>
              </a:rPr>
              <a:t>Braille</a:t>
            </a:r>
          </a:p>
        </p:txBody>
      </p:sp>
      <p:sp>
        <p:nvSpPr>
          <p:cNvPr id="31" name="TextBox 31"/>
          <p:cNvSpPr txBox="1"/>
          <p:nvPr/>
        </p:nvSpPr>
        <p:spPr bwMode="white">
          <a:xfrm>
            <a:off x="2448968" y="6812984"/>
            <a:ext cx="4282217"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Materials</a:t>
            </a:r>
          </a:p>
        </p:txBody>
      </p:sp>
      <p:grpSp>
        <p:nvGrpSpPr>
          <p:cNvPr id="32" name="Group 32"/>
          <p:cNvGrpSpPr/>
          <p:nvPr/>
        </p:nvGrpSpPr>
        <p:grpSpPr>
          <a:xfrm>
            <a:off x="10172043" y="7082225"/>
            <a:ext cx="6752713" cy="2149190"/>
            <a:chOff x="0" y="0"/>
            <a:chExt cx="2353887" cy="749173"/>
          </a:xfrm>
        </p:grpSpPr>
        <p:sp>
          <p:nvSpPr>
            <p:cNvPr id="33" name="Freeform 33">
              <a:extLst>
                <a:ext uri="{C183D7F6-B498-43B3-948B-1728B52AA6E4}">
                  <adec:decorative xmlns:adec="http://schemas.microsoft.com/office/drawing/2017/decorative" val="1"/>
                </a:ext>
              </a:extLst>
            </p:cNvPr>
            <p:cNvSpPr/>
            <p:nvPr/>
          </p:nvSpPr>
          <p:spPr>
            <a:xfrm>
              <a:off x="0" y="0"/>
              <a:ext cx="2353887" cy="749173"/>
            </a:xfrm>
            <a:custGeom>
              <a:avLst/>
              <a:gdLst/>
              <a:ahLst/>
              <a:cxnLst/>
              <a:rect l="l" t="t" r="r" b="b"/>
              <a:pathLst>
                <a:path w="2353887" h="749173">
                  <a:moveTo>
                    <a:pt x="57325" y="0"/>
                  </a:moveTo>
                  <a:lnTo>
                    <a:pt x="2296562" y="0"/>
                  </a:lnTo>
                  <a:cubicBezTo>
                    <a:pt x="2311766" y="0"/>
                    <a:pt x="2326346" y="6040"/>
                    <a:pt x="2337097" y="16790"/>
                  </a:cubicBezTo>
                  <a:cubicBezTo>
                    <a:pt x="2347847" y="27540"/>
                    <a:pt x="2353887" y="42121"/>
                    <a:pt x="2353887" y="57325"/>
                  </a:cubicBezTo>
                  <a:lnTo>
                    <a:pt x="2353887" y="691849"/>
                  </a:lnTo>
                  <a:cubicBezTo>
                    <a:pt x="2353887" y="723508"/>
                    <a:pt x="2328222" y="749173"/>
                    <a:pt x="2296562" y="749173"/>
                  </a:cubicBezTo>
                  <a:lnTo>
                    <a:pt x="57325" y="749173"/>
                  </a:lnTo>
                  <a:cubicBezTo>
                    <a:pt x="42121" y="749173"/>
                    <a:pt x="27540" y="743134"/>
                    <a:pt x="16790" y="732383"/>
                  </a:cubicBezTo>
                  <a:cubicBezTo>
                    <a:pt x="6040" y="721633"/>
                    <a:pt x="0" y="707052"/>
                    <a:pt x="0" y="691849"/>
                  </a:cubicBezTo>
                  <a:lnTo>
                    <a:pt x="0" y="57325"/>
                  </a:lnTo>
                  <a:cubicBezTo>
                    <a:pt x="0" y="25665"/>
                    <a:pt x="25665" y="0"/>
                    <a:pt x="57325" y="0"/>
                  </a:cubicBezTo>
                  <a:close/>
                </a:path>
              </a:pathLst>
            </a:custGeom>
            <a:solidFill>
              <a:srgbClr val="F6EEE1"/>
            </a:solidFill>
          </p:spPr>
          <p:txBody>
            <a:bodyPr/>
            <a:lstStyle/>
            <a:p>
              <a:endParaRPr lang="en-US"/>
            </a:p>
          </p:txBody>
        </p:sp>
        <p:sp>
          <p:nvSpPr>
            <p:cNvPr id="34" name="TextBox 34"/>
            <p:cNvSpPr txBox="1"/>
            <p:nvPr/>
          </p:nvSpPr>
          <p:spPr>
            <a:xfrm>
              <a:off x="0" y="-38100"/>
              <a:ext cx="2353887" cy="787273"/>
            </a:xfrm>
            <a:prstGeom prst="rect">
              <a:avLst/>
            </a:prstGeom>
          </p:spPr>
          <p:txBody>
            <a:bodyPr lIns="50800" tIns="50800" rIns="50800" bIns="50800" rtlCol="0" anchor="ctr"/>
            <a:lstStyle/>
            <a:p>
              <a:pPr algn="ctr">
                <a:lnSpc>
                  <a:spcPts val="2520"/>
                </a:lnSpc>
              </a:pPr>
              <a:endParaRPr/>
            </a:p>
          </p:txBody>
        </p:sp>
      </p:grpSp>
      <p:grpSp>
        <p:nvGrpSpPr>
          <p:cNvPr id="35" name="Group 35"/>
          <p:cNvGrpSpPr/>
          <p:nvPr/>
        </p:nvGrpSpPr>
        <p:grpSpPr>
          <a:xfrm rot="5400000">
            <a:off x="13084789" y="4311156"/>
            <a:ext cx="946084" cy="5495970"/>
            <a:chOff x="0" y="0"/>
            <a:chExt cx="329789" cy="1915806"/>
          </a:xfrm>
        </p:grpSpPr>
        <p:sp>
          <p:nvSpPr>
            <p:cNvPr id="36" name="Freeform 36">
              <a:extLst>
                <a:ext uri="{C183D7F6-B498-43B3-948B-1728B52AA6E4}">
                  <adec:decorative xmlns:adec="http://schemas.microsoft.com/office/drawing/2017/decorative" val="1"/>
                </a:ext>
              </a:extLst>
            </p:cNvPr>
            <p:cNvSpPr/>
            <p:nvPr/>
          </p:nvSpPr>
          <p:spPr>
            <a:xfrm>
              <a:off x="0" y="0"/>
              <a:ext cx="329789" cy="1915807"/>
            </a:xfrm>
            <a:custGeom>
              <a:avLst/>
              <a:gdLst/>
              <a:ahLst/>
              <a:cxnLst/>
              <a:rect l="l" t="t" r="r" b="b"/>
              <a:pathLst>
                <a:path w="329789" h="1915807">
                  <a:moveTo>
                    <a:pt x="164895" y="0"/>
                  </a:moveTo>
                  <a:lnTo>
                    <a:pt x="164895" y="0"/>
                  </a:lnTo>
                  <a:cubicBezTo>
                    <a:pt x="208628" y="0"/>
                    <a:pt x="250569" y="17373"/>
                    <a:pt x="281493" y="48297"/>
                  </a:cubicBezTo>
                  <a:cubicBezTo>
                    <a:pt x="312417" y="79220"/>
                    <a:pt x="329789" y="121162"/>
                    <a:pt x="329789" y="164895"/>
                  </a:cubicBezTo>
                  <a:lnTo>
                    <a:pt x="329789" y="1750912"/>
                  </a:lnTo>
                  <a:cubicBezTo>
                    <a:pt x="329789" y="1841981"/>
                    <a:pt x="255964" y="1915807"/>
                    <a:pt x="164895" y="1915807"/>
                  </a:cubicBezTo>
                  <a:lnTo>
                    <a:pt x="164895" y="1915807"/>
                  </a:lnTo>
                  <a:cubicBezTo>
                    <a:pt x="73826" y="1915807"/>
                    <a:pt x="0" y="1841981"/>
                    <a:pt x="0" y="1750912"/>
                  </a:cubicBezTo>
                  <a:lnTo>
                    <a:pt x="0" y="164895"/>
                  </a:lnTo>
                  <a:cubicBezTo>
                    <a:pt x="0" y="73826"/>
                    <a:pt x="73826" y="0"/>
                    <a:pt x="164895" y="0"/>
                  </a:cubicBezTo>
                  <a:close/>
                </a:path>
              </a:pathLst>
            </a:custGeom>
            <a:solidFill>
              <a:srgbClr val="6CC6DF"/>
            </a:solidFill>
          </p:spPr>
          <p:txBody>
            <a:bodyPr/>
            <a:lstStyle/>
            <a:p>
              <a:endParaRPr lang="en-US"/>
            </a:p>
          </p:txBody>
        </p:sp>
        <p:sp>
          <p:nvSpPr>
            <p:cNvPr id="37" name="TextBox 37"/>
            <p:cNvSpPr txBox="1"/>
            <p:nvPr/>
          </p:nvSpPr>
          <p:spPr>
            <a:xfrm>
              <a:off x="0" y="-38100"/>
              <a:ext cx="329789" cy="1953906"/>
            </a:xfrm>
            <a:prstGeom prst="rect">
              <a:avLst/>
            </a:prstGeom>
          </p:spPr>
          <p:txBody>
            <a:bodyPr lIns="50800" tIns="50800" rIns="50800" bIns="50800" rtlCol="0" anchor="ctr"/>
            <a:lstStyle/>
            <a:p>
              <a:pPr algn="ctr">
                <a:lnSpc>
                  <a:spcPts val="2520"/>
                </a:lnSpc>
              </a:pPr>
              <a:endParaRPr/>
            </a:p>
          </p:txBody>
        </p:sp>
      </p:grpSp>
      <p:sp>
        <p:nvSpPr>
          <p:cNvPr id="38" name="TextBox 38"/>
          <p:cNvSpPr txBox="1"/>
          <p:nvPr/>
        </p:nvSpPr>
        <p:spPr>
          <a:xfrm>
            <a:off x="10418299" y="7675057"/>
            <a:ext cx="6279063" cy="129857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Assistive Devices for Computers</a:t>
            </a:r>
          </a:p>
          <a:p>
            <a:pPr algn="ctr">
              <a:lnSpc>
                <a:spcPts val="3499"/>
              </a:lnSpc>
            </a:pPr>
            <a:r>
              <a:rPr lang="en-US" sz="2499">
                <a:solidFill>
                  <a:srgbClr val="121212"/>
                </a:solidFill>
                <a:latin typeface="TT Interphases"/>
                <a:ea typeface="TT Interphases"/>
                <a:cs typeface="TT Interphases"/>
                <a:sym typeface="TT Interphases"/>
              </a:rPr>
              <a:t>Larger Screen Monitors</a:t>
            </a:r>
          </a:p>
          <a:p>
            <a:pPr algn="ctr">
              <a:lnSpc>
                <a:spcPts val="3499"/>
              </a:lnSpc>
            </a:pPr>
            <a:r>
              <a:rPr lang="en-US" sz="2499">
                <a:solidFill>
                  <a:srgbClr val="121212"/>
                </a:solidFill>
                <a:latin typeface="TT Interphases"/>
                <a:ea typeface="TT Interphases"/>
                <a:cs typeface="TT Interphases"/>
                <a:sym typeface="TT Interphases"/>
              </a:rPr>
              <a:t>Lighting</a:t>
            </a:r>
          </a:p>
        </p:txBody>
      </p:sp>
      <p:sp>
        <p:nvSpPr>
          <p:cNvPr id="39" name="TextBox 39"/>
          <p:cNvSpPr txBox="1"/>
          <p:nvPr/>
        </p:nvSpPr>
        <p:spPr>
          <a:xfrm>
            <a:off x="11416722" y="6812984"/>
            <a:ext cx="4282217"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Equipment</a:t>
            </a:r>
          </a:p>
        </p:txBody>
      </p:sp>
      <p:grpSp>
        <p:nvGrpSpPr>
          <p:cNvPr id="40" name="Group 40"/>
          <p:cNvGrpSpPr/>
          <p:nvPr/>
        </p:nvGrpSpPr>
        <p:grpSpPr>
          <a:xfrm>
            <a:off x="10181474" y="4331700"/>
            <a:ext cx="6752713" cy="1730524"/>
            <a:chOff x="0" y="0"/>
            <a:chExt cx="2353887" cy="603233"/>
          </a:xfrm>
        </p:grpSpPr>
        <p:sp>
          <p:nvSpPr>
            <p:cNvPr id="41" name="Freeform 41">
              <a:extLst>
                <a:ext uri="{C183D7F6-B498-43B3-948B-1728B52AA6E4}">
                  <adec:decorative xmlns:adec="http://schemas.microsoft.com/office/drawing/2017/decorative" val="1"/>
                </a:ext>
              </a:extLst>
            </p:cNvPr>
            <p:cNvSpPr/>
            <p:nvPr/>
          </p:nvSpPr>
          <p:spPr>
            <a:xfrm>
              <a:off x="0" y="0"/>
              <a:ext cx="2353887" cy="603233"/>
            </a:xfrm>
            <a:custGeom>
              <a:avLst/>
              <a:gdLst/>
              <a:ahLst/>
              <a:cxnLst/>
              <a:rect l="l" t="t" r="r" b="b"/>
              <a:pathLst>
                <a:path w="2353887" h="603233">
                  <a:moveTo>
                    <a:pt x="57325" y="0"/>
                  </a:moveTo>
                  <a:lnTo>
                    <a:pt x="2296562" y="0"/>
                  </a:lnTo>
                  <a:cubicBezTo>
                    <a:pt x="2311766" y="0"/>
                    <a:pt x="2326346" y="6040"/>
                    <a:pt x="2337097" y="16790"/>
                  </a:cubicBezTo>
                  <a:cubicBezTo>
                    <a:pt x="2347847" y="27540"/>
                    <a:pt x="2353887" y="42121"/>
                    <a:pt x="2353887" y="57325"/>
                  </a:cubicBezTo>
                  <a:lnTo>
                    <a:pt x="2353887" y="545908"/>
                  </a:lnTo>
                  <a:cubicBezTo>
                    <a:pt x="2353887" y="577568"/>
                    <a:pt x="2328222" y="603233"/>
                    <a:pt x="2296562" y="603233"/>
                  </a:cubicBezTo>
                  <a:lnTo>
                    <a:pt x="57325" y="603233"/>
                  </a:lnTo>
                  <a:cubicBezTo>
                    <a:pt x="25665" y="603233"/>
                    <a:pt x="0" y="577568"/>
                    <a:pt x="0" y="545908"/>
                  </a:cubicBezTo>
                  <a:lnTo>
                    <a:pt x="0" y="57325"/>
                  </a:lnTo>
                  <a:cubicBezTo>
                    <a:pt x="0" y="25665"/>
                    <a:pt x="25665" y="0"/>
                    <a:pt x="57325" y="0"/>
                  </a:cubicBezTo>
                  <a:close/>
                </a:path>
              </a:pathLst>
            </a:custGeom>
            <a:solidFill>
              <a:srgbClr val="F6EEE1"/>
            </a:solidFill>
          </p:spPr>
          <p:txBody>
            <a:bodyPr/>
            <a:lstStyle/>
            <a:p>
              <a:endParaRPr lang="en-US"/>
            </a:p>
          </p:txBody>
        </p:sp>
        <p:sp>
          <p:nvSpPr>
            <p:cNvPr id="42" name="TextBox 42"/>
            <p:cNvSpPr txBox="1"/>
            <p:nvPr/>
          </p:nvSpPr>
          <p:spPr>
            <a:xfrm>
              <a:off x="0" y="-38100"/>
              <a:ext cx="2353887" cy="641333"/>
            </a:xfrm>
            <a:prstGeom prst="rect">
              <a:avLst/>
            </a:prstGeom>
          </p:spPr>
          <p:txBody>
            <a:bodyPr lIns="50800" tIns="50800" rIns="50800" bIns="50800" rtlCol="0" anchor="ctr"/>
            <a:lstStyle/>
            <a:p>
              <a:pPr algn="ctr">
                <a:lnSpc>
                  <a:spcPts val="2520"/>
                </a:lnSpc>
              </a:pPr>
              <a:endParaRPr/>
            </a:p>
          </p:txBody>
        </p:sp>
      </p:grpSp>
      <p:grpSp>
        <p:nvGrpSpPr>
          <p:cNvPr id="43" name="Group 43"/>
          <p:cNvGrpSpPr/>
          <p:nvPr/>
        </p:nvGrpSpPr>
        <p:grpSpPr>
          <a:xfrm rot="5400000">
            <a:off x="13094220" y="1560631"/>
            <a:ext cx="946084" cy="5495970"/>
            <a:chOff x="0" y="0"/>
            <a:chExt cx="329789" cy="1915806"/>
          </a:xfrm>
        </p:grpSpPr>
        <p:sp>
          <p:nvSpPr>
            <p:cNvPr id="44" name="Freeform 44">
              <a:extLst>
                <a:ext uri="{C183D7F6-B498-43B3-948B-1728B52AA6E4}">
                  <adec:decorative xmlns:adec="http://schemas.microsoft.com/office/drawing/2017/decorative" val="1"/>
                </a:ext>
              </a:extLst>
            </p:cNvPr>
            <p:cNvSpPr/>
            <p:nvPr/>
          </p:nvSpPr>
          <p:spPr>
            <a:xfrm>
              <a:off x="0" y="0"/>
              <a:ext cx="329789" cy="1915807"/>
            </a:xfrm>
            <a:custGeom>
              <a:avLst/>
              <a:gdLst/>
              <a:ahLst/>
              <a:cxnLst/>
              <a:rect l="l" t="t" r="r" b="b"/>
              <a:pathLst>
                <a:path w="329789" h="1915807">
                  <a:moveTo>
                    <a:pt x="164895" y="0"/>
                  </a:moveTo>
                  <a:lnTo>
                    <a:pt x="164895" y="0"/>
                  </a:lnTo>
                  <a:cubicBezTo>
                    <a:pt x="208628" y="0"/>
                    <a:pt x="250569" y="17373"/>
                    <a:pt x="281493" y="48297"/>
                  </a:cubicBezTo>
                  <a:cubicBezTo>
                    <a:pt x="312417" y="79220"/>
                    <a:pt x="329789" y="121162"/>
                    <a:pt x="329789" y="164895"/>
                  </a:cubicBezTo>
                  <a:lnTo>
                    <a:pt x="329789" y="1750912"/>
                  </a:lnTo>
                  <a:cubicBezTo>
                    <a:pt x="329789" y="1841981"/>
                    <a:pt x="255964" y="1915807"/>
                    <a:pt x="164895" y="1915807"/>
                  </a:cubicBezTo>
                  <a:lnTo>
                    <a:pt x="164895" y="1915807"/>
                  </a:lnTo>
                  <a:cubicBezTo>
                    <a:pt x="73826" y="1915807"/>
                    <a:pt x="0" y="1841981"/>
                    <a:pt x="0" y="1750912"/>
                  </a:cubicBezTo>
                  <a:lnTo>
                    <a:pt x="0" y="164895"/>
                  </a:lnTo>
                  <a:cubicBezTo>
                    <a:pt x="0" y="73826"/>
                    <a:pt x="73826" y="0"/>
                    <a:pt x="164895" y="0"/>
                  </a:cubicBezTo>
                  <a:close/>
                </a:path>
              </a:pathLst>
            </a:custGeom>
            <a:solidFill>
              <a:srgbClr val="02285B"/>
            </a:solidFill>
          </p:spPr>
          <p:txBody>
            <a:bodyPr/>
            <a:lstStyle/>
            <a:p>
              <a:endParaRPr lang="en-US"/>
            </a:p>
          </p:txBody>
        </p:sp>
        <p:sp>
          <p:nvSpPr>
            <p:cNvPr id="45" name="TextBox 45"/>
            <p:cNvSpPr txBox="1"/>
            <p:nvPr/>
          </p:nvSpPr>
          <p:spPr>
            <a:xfrm>
              <a:off x="0" y="-38100"/>
              <a:ext cx="329789" cy="1953906"/>
            </a:xfrm>
            <a:prstGeom prst="rect">
              <a:avLst/>
            </a:prstGeom>
          </p:spPr>
          <p:txBody>
            <a:bodyPr lIns="50800" tIns="50800" rIns="50800" bIns="50800" rtlCol="0" anchor="ctr"/>
            <a:lstStyle/>
            <a:p>
              <a:pPr algn="ctr">
                <a:lnSpc>
                  <a:spcPts val="2520"/>
                </a:lnSpc>
              </a:pPr>
              <a:endParaRPr/>
            </a:p>
          </p:txBody>
        </p:sp>
      </p:grpSp>
      <p:sp>
        <p:nvSpPr>
          <p:cNvPr id="46" name="TextBox 46"/>
          <p:cNvSpPr txBox="1"/>
          <p:nvPr/>
        </p:nvSpPr>
        <p:spPr>
          <a:xfrm>
            <a:off x="10427730" y="4924533"/>
            <a:ext cx="6279063" cy="860425"/>
          </a:xfrm>
          <a:prstGeom prst="rect">
            <a:avLst/>
          </a:prstGeom>
        </p:spPr>
        <p:txBody>
          <a:bodyPr lIns="0" tIns="0" rIns="0" bIns="0" rtlCol="0" anchor="t">
            <a:spAutoFit/>
          </a:bodyPr>
          <a:lstStyle/>
          <a:p>
            <a:pPr algn="ctr">
              <a:lnSpc>
                <a:spcPts val="3499"/>
              </a:lnSpc>
            </a:pPr>
            <a:r>
              <a:rPr lang="en-US" sz="2499">
                <a:solidFill>
                  <a:srgbClr val="121212"/>
                </a:solidFill>
                <a:latin typeface="TT Interphases"/>
                <a:ea typeface="TT Interphases"/>
                <a:cs typeface="TT Interphases"/>
                <a:sym typeface="TT Interphases"/>
              </a:rPr>
              <a:t>Sound Amplification</a:t>
            </a:r>
          </a:p>
          <a:p>
            <a:pPr algn="ctr">
              <a:lnSpc>
                <a:spcPts val="3499"/>
              </a:lnSpc>
            </a:pPr>
            <a:r>
              <a:rPr lang="en-US" sz="2499">
                <a:solidFill>
                  <a:srgbClr val="121212"/>
                </a:solidFill>
                <a:latin typeface="TT Interphases"/>
                <a:ea typeface="TT Interphases"/>
                <a:cs typeface="TT Interphases"/>
                <a:sym typeface="TT Interphases"/>
              </a:rPr>
              <a:t>Sign Language Interpreter</a:t>
            </a:r>
          </a:p>
        </p:txBody>
      </p:sp>
      <p:sp>
        <p:nvSpPr>
          <p:cNvPr id="47" name="TextBox 47"/>
          <p:cNvSpPr txBox="1"/>
          <p:nvPr/>
        </p:nvSpPr>
        <p:spPr bwMode="white">
          <a:xfrm>
            <a:off x="11426153" y="4062460"/>
            <a:ext cx="4282217"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Programs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1204289" y="4371870"/>
            <a:ext cx="6752713" cy="5144794"/>
            <a:chOff x="0" y="0"/>
            <a:chExt cx="2353887" cy="1793392"/>
          </a:xfrm>
        </p:grpSpPr>
        <p:sp>
          <p:nvSpPr>
            <p:cNvPr id="3" name="Freeform 3">
              <a:extLst>
                <a:ext uri="{C183D7F6-B498-43B3-948B-1728B52AA6E4}">
                  <adec:decorative xmlns:adec="http://schemas.microsoft.com/office/drawing/2017/decorative" val="1"/>
                </a:ext>
              </a:extLst>
            </p:cNvPr>
            <p:cNvSpPr/>
            <p:nvPr/>
          </p:nvSpPr>
          <p:spPr>
            <a:xfrm>
              <a:off x="0" y="0"/>
              <a:ext cx="2353887" cy="1793392"/>
            </a:xfrm>
            <a:custGeom>
              <a:avLst/>
              <a:gdLst/>
              <a:ahLst/>
              <a:cxnLst/>
              <a:rect l="l" t="t" r="r" b="b"/>
              <a:pathLst>
                <a:path w="2353887" h="1793392">
                  <a:moveTo>
                    <a:pt x="57325" y="0"/>
                  </a:moveTo>
                  <a:lnTo>
                    <a:pt x="2296562" y="0"/>
                  </a:lnTo>
                  <a:cubicBezTo>
                    <a:pt x="2311766" y="0"/>
                    <a:pt x="2326346" y="6040"/>
                    <a:pt x="2337097" y="16790"/>
                  </a:cubicBezTo>
                  <a:cubicBezTo>
                    <a:pt x="2347847" y="27540"/>
                    <a:pt x="2353887" y="42121"/>
                    <a:pt x="2353887" y="57325"/>
                  </a:cubicBezTo>
                  <a:lnTo>
                    <a:pt x="2353887" y="1736068"/>
                  </a:lnTo>
                  <a:cubicBezTo>
                    <a:pt x="2353887" y="1767727"/>
                    <a:pt x="2328222" y="1793392"/>
                    <a:pt x="2296562" y="1793392"/>
                  </a:cubicBezTo>
                  <a:lnTo>
                    <a:pt x="57325" y="1793392"/>
                  </a:lnTo>
                  <a:cubicBezTo>
                    <a:pt x="25665" y="1793392"/>
                    <a:pt x="0" y="1767727"/>
                    <a:pt x="0" y="1736068"/>
                  </a:cubicBezTo>
                  <a:lnTo>
                    <a:pt x="0" y="57325"/>
                  </a:lnTo>
                  <a:cubicBezTo>
                    <a:pt x="0" y="25665"/>
                    <a:pt x="25665" y="0"/>
                    <a:pt x="57325" y="0"/>
                  </a:cubicBezTo>
                  <a:close/>
                </a:path>
              </a:pathLst>
            </a:custGeom>
            <a:solidFill>
              <a:srgbClr val="F6EEE1"/>
            </a:solidFill>
          </p:spPr>
          <p:txBody>
            <a:bodyPr/>
            <a:lstStyle/>
            <a:p>
              <a:endParaRPr lang="en-US"/>
            </a:p>
          </p:txBody>
        </p:sp>
        <p:sp>
          <p:nvSpPr>
            <p:cNvPr id="4" name="TextBox 4"/>
            <p:cNvSpPr txBox="1"/>
            <p:nvPr/>
          </p:nvSpPr>
          <p:spPr>
            <a:xfrm>
              <a:off x="0" y="-38100"/>
              <a:ext cx="2353887" cy="1831492"/>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4117035" y="1600801"/>
            <a:ext cx="946084" cy="5495970"/>
            <a:chOff x="0" y="0"/>
            <a:chExt cx="329789" cy="1915806"/>
          </a:xfrm>
        </p:grpSpPr>
        <p:sp>
          <p:nvSpPr>
            <p:cNvPr id="6" name="Freeform 6">
              <a:extLst>
                <a:ext uri="{C183D7F6-B498-43B3-948B-1728B52AA6E4}">
                  <adec:decorative xmlns:adec="http://schemas.microsoft.com/office/drawing/2017/decorative" val="1"/>
                </a:ext>
              </a:extLst>
            </p:cNvPr>
            <p:cNvSpPr/>
            <p:nvPr/>
          </p:nvSpPr>
          <p:spPr>
            <a:xfrm>
              <a:off x="0" y="0"/>
              <a:ext cx="329789" cy="1915807"/>
            </a:xfrm>
            <a:custGeom>
              <a:avLst/>
              <a:gdLst/>
              <a:ahLst/>
              <a:cxnLst/>
              <a:rect l="l" t="t" r="r" b="b"/>
              <a:pathLst>
                <a:path w="329789" h="1915807">
                  <a:moveTo>
                    <a:pt x="164895" y="0"/>
                  </a:moveTo>
                  <a:lnTo>
                    <a:pt x="164895" y="0"/>
                  </a:lnTo>
                  <a:cubicBezTo>
                    <a:pt x="208628" y="0"/>
                    <a:pt x="250569" y="17373"/>
                    <a:pt x="281493" y="48297"/>
                  </a:cubicBezTo>
                  <a:cubicBezTo>
                    <a:pt x="312417" y="79220"/>
                    <a:pt x="329789" y="121162"/>
                    <a:pt x="329789" y="164895"/>
                  </a:cubicBezTo>
                  <a:lnTo>
                    <a:pt x="329789" y="1750912"/>
                  </a:lnTo>
                  <a:cubicBezTo>
                    <a:pt x="329789" y="1841981"/>
                    <a:pt x="255964" y="1915807"/>
                    <a:pt x="164895" y="1915807"/>
                  </a:cubicBezTo>
                  <a:lnTo>
                    <a:pt x="164895" y="1915807"/>
                  </a:lnTo>
                  <a:cubicBezTo>
                    <a:pt x="73826" y="1915807"/>
                    <a:pt x="0" y="1841981"/>
                    <a:pt x="0" y="1750912"/>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1953906"/>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115300"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Facilities</a:t>
            </a:r>
          </a:p>
        </p:txBody>
      </p:sp>
      <p:sp>
        <p:nvSpPr>
          <p:cNvPr id="21" name="TextBox 21"/>
          <p:cNvSpPr txBox="1"/>
          <p:nvPr/>
        </p:nvSpPr>
        <p:spPr>
          <a:xfrm>
            <a:off x="1450546" y="4964703"/>
            <a:ext cx="6279063" cy="3771900"/>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Doors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Automatic opener not required, but must have limited pressure to open</a:t>
            </a:r>
          </a:p>
          <a:p>
            <a:pPr algn="l">
              <a:lnSpc>
                <a:spcPts val="3499"/>
              </a:lnSpc>
            </a:pPr>
            <a:r>
              <a:rPr lang="en-US" sz="2499">
                <a:solidFill>
                  <a:srgbClr val="121212"/>
                </a:solidFill>
                <a:latin typeface="TT Interphases"/>
                <a:ea typeface="TT Interphases"/>
                <a:cs typeface="TT Interphases"/>
                <a:sym typeface="TT Interphases"/>
              </a:rPr>
              <a:t>Ramps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Slope of ramp 1:12</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Landings at the top and change of direction must be 5'x5'</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Handrails if the ramp is longer than 6'</a:t>
            </a:r>
          </a:p>
          <a:p>
            <a:pPr algn="l">
              <a:lnSpc>
                <a:spcPts val="3499"/>
              </a:lnSpc>
            </a:pPr>
            <a:r>
              <a:rPr lang="en-US" sz="2499">
                <a:solidFill>
                  <a:srgbClr val="121212"/>
                </a:solidFill>
                <a:latin typeface="TT Interphases"/>
                <a:ea typeface="TT Interphases"/>
                <a:cs typeface="TT Interphases"/>
                <a:sym typeface="TT Interphases"/>
              </a:rPr>
              <a:t>Parking</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Must have one van accessible space</a:t>
            </a:r>
          </a:p>
        </p:txBody>
      </p:sp>
      <p:sp>
        <p:nvSpPr>
          <p:cNvPr id="22" name="TextBox 22"/>
          <p:cNvSpPr txBox="1"/>
          <p:nvPr/>
        </p:nvSpPr>
        <p:spPr>
          <a:xfrm>
            <a:off x="12303720" y="5934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Americans with Disabilities Act</a:t>
            </a:r>
          </a:p>
        </p:txBody>
      </p:sp>
      <p:sp>
        <p:nvSpPr>
          <p:cNvPr id="23" name="TextBox 23"/>
          <p:cNvSpPr txBox="1"/>
          <p:nvPr/>
        </p:nvSpPr>
        <p:spPr>
          <a:xfrm>
            <a:off x="2448968" y="4102630"/>
            <a:ext cx="4282217" cy="481330"/>
          </a:xfrm>
          <a:prstGeom prst="rect">
            <a:avLst/>
          </a:prstGeom>
        </p:spPr>
        <p:txBody>
          <a:bodyPr lIns="0" tIns="0" rIns="0" bIns="0" rtlCol="0" anchor="t">
            <a:spAutoFit/>
          </a:bodyPr>
          <a:lstStyle/>
          <a:p>
            <a:pPr algn="ctr">
              <a:lnSpc>
                <a:spcPts val="3919"/>
              </a:lnSpc>
            </a:pPr>
            <a:r>
              <a:rPr lang="en-US" sz="2799">
                <a:solidFill>
                  <a:srgbClr val="02285B"/>
                </a:solidFill>
                <a:latin typeface="DM Sans"/>
                <a:ea typeface="DM Sans"/>
                <a:cs typeface="DM Sans"/>
                <a:sym typeface="DM Sans"/>
              </a:rPr>
              <a:t>Building Exterior</a:t>
            </a:r>
          </a:p>
        </p:txBody>
      </p:sp>
      <p:grpSp>
        <p:nvGrpSpPr>
          <p:cNvPr id="24" name="Group 24"/>
          <p:cNvGrpSpPr/>
          <p:nvPr/>
        </p:nvGrpSpPr>
        <p:grpSpPr>
          <a:xfrm>
            <a:off x="10181474" y="4331700"/>
            <a:ext cx="6752713" cy="4926600"/>
            <a:chOff x="0" y="0"/>
            <a:chExt cx="2353887" cy="1717333"/>
          </a:xfrm>
        </p:grpSpPr>
        <p:sp>
          <p:nvSpPr>
            <p:cNvPr id="25" name="Freeform 25">
              <a:extLst>
                <a:ext uri="{C183D7F6-B498-43B3-948B-1728B52AA6E4}">
                  <adec:decorative xmlns:adec="http://schemas.microsoft.com/office/drawing/2017/decorative" val="1"/>
                </a:ext>
              </a:extLst>
            </p:cNvPr>
            <p:cNvSpPr/>
            <p:nvPr/>
          </p:nvSpPr>
          <p:spPr>
            <a:xfrm>
              <a:off x="0" y="0"/>
              <a:ext cx="2353887" cy="1717333"/>
            </a:xfrm>
            <a:custGeom>
              <a:avLst/>
              <a:gdLst/>
              <a:ahLst/>
              <a:cxnLst/>
              <a:rect l="l" t="t" r="r" b="b"/>
              <a:pathLst>
                <a:path w="2353887" h="1717333">
                  <a:moveTo>
                    <a:pt x="57325" y="0"/>
                  </a:moveTo>
                  <a:lnTo>
                    <a:pt x="2296562" y="0"/>
                  </a:lnTo>
                  <a:cubicBezTo>
                    <a:pt x="2311766" y="0"/>
                    <a:pt x="2326346" y="6040"/>
                    <a:pt x="2337097" y="16790"/>
                  </a:cubicBezTo>
                  <a:cubicBezTo>
                    <a:pt x="2347847" y="27540"/>
                    <a:pt x="2353887" y="42121"/>
                    <a:pt x="2353887" y="57325"/>
                  </a:cubicBezTo>
                  <a:lnTo>
                    <a:pt x="2353887" y="1660009"/>
                  </a:lnTo>
                  <a:cubicBezTo>
                    <a:pt x="2353887" y="1691668"/>
                    <a:pt x="2328222" y="1717333"/>
                    <a:pt x="2296562" y="1717333"/>
                  </a:cubicBezTo>
                  <a:lnTo>
                    <a:pt x="57325" y="1717333"/>
                  </a:lnTo>
                  <a:cubicBezTo>
                    <a:pt x="25665" y="1717333"/>
                    <a:pt x="0" y="1691668"/>
                    <a:pt x="0" y="1660009"/>
                  </a:cubicBezTo>
                  <a:lnTo>
                    <a:pt x="0" y="57325"/>
                  </a:lnTo>
                  <a:cubicBezTo>
                    <a:pt x="0" y="25665"/>
                    <a:pt x="25665" y="0"/>
                    <a:pt x="57325" y="0"/>
                  </a:cubicBezTo>
                  <a:close/>
                </a:path>
              </a:pathLst>
            </a:custGeom>
            <a:solidFill>
              <a:srgbClr val="F6EEE1"/>
            </a:solidFill>
          </p:spPr>
          <p:txBody>
            <a:bodyPr/>
            <a:lstStyle/>
            <a:p>
              <a:endParaRPr lang="en-US"/>
            </a:p>
          </p:txBody>
        </p:sp>
        <p:sp>
          <p:nvSpPr>
            <p:cNvPr id="26" name="TextBox 26"/>
            <p:cNvSpPr txBox="1"/>
            <p:nvPr/>
          </p:nvSpPr>
          <p:spPr>
            <a:xfrm>
              <a:off x="0" y="-38100"/>
              <a:ext cx="2353887" cy="1755433"/>
            </a:xfrm>
            <a:prstGeom prst="rect">
              <a:avLst/>
            </a:prstGeom>
          </p:spPr>
          <p:txBody>
            <a:bodyPr lIns="50800" tIns="50800" rIns="50800" bIns="50800" rtlCol="0" anchor="ctr"/>
            <a:lstStyle/>
            <a:p>
              <a:pPr algn="ctr">
                <a:lnSpc>
                  <a:spcPts val="2520"/>
                </a:lnSpc>
              </a:pPr>
              <a:endParaRPr/>
            </a:p>
          </p:txBody>
        </p:sp>
      </p:grpSp>
      <p:grpSp>
        <p:nvGrpSpPr>
          <p:cNvPr id="27" name="Group 27"/>
          <p:cNvGrpSpPr/>
          <p:nvPr/>
        </p:nvGrpSpPr>
        <p:grpSpPr>
          <a:xfrm rot="5400000">
            <a:off x="13094220" y="1560631"/>
            <a:ext cx="946084" cy="5495970"/>
            <a:chOff x="0" y="0"/>
            <a:chExt cx="329789" cy="1915806"/>
          </a:xfrm>
        </p:grpSpPr>
        <p:sp>
          <p:nvSpPr>
            <p:cNvPr id="28" name="Freeform 28">
              <a:extLst>
                <a:ext uri="{C183D7F6-B498-43B3-948B-1728B52AA6E4}">
                  <adec:decorative xmlns:adec="http://schemas.microsoft.com/office/drawing/2017/decorative" val="1"/>
                </a:ext>
              </a:extLst>
            </p:cNvPr>
            <p:cNvSpPr/>
            <p:nvPr/>
          </p:nvSpPr>
          <p:spPr>
            <a:xfrm>
              <a:off x="0" y="0"/>
              <a:ext cx="329789" cy="1915807"/>
            </a:xfrm>
            <a:custGeom>
              <a:avLst/>
              <a:gdLst/>
              <a:ahLst/>
              <a:cxnLst/>
              <a:rect l="l" t="t" r="r" b="b"/>
              <a:pathLst>
                <a:path w="329789" h="1915807">
                  <a:moveTo>
                    <a:pt x="164895" y="0"/>
                  </a:moveTo>
                  <a:lnTo>
                    <a:pt x="164895" y="0"/>
                  </a:lnTo>
                  <a:cubicBezTo>
                    <a:pt x="208628" y="0"/>
                    <a:pt x="250569" y="17373"/>
                    <a:pt x="281493" y="48297"/>
                  </a:cubicBezTo>
                  <a:cubicBezTo>
                    <a:pt x="312417" y="79220"/>
                    <a:pt x="329789" y="121162"/>
                    <a:pt x="329789" y="164895"/>
                  </a:cubicBezTo>
                  <a:lnTo>
                    <a:pt x="329789" y="1750912"/>
                  </a:lnTo>
                  <a:cubicBezTo>
                    <a:pt x="329789" y="1841981"/>
                    <a:pt x="255964" y="1915807"/>
                    <a:pt x="164895" y="1915807"/>
                  </a:cubicBezTo>
                  <a:lnTo>
                    <a:pt x="164895" y="1915807"/>
                  </a:lnTo>
                  <a:cubicBezTo>
                    <a:pt x="73826" y="1915807"/>
                    <a:pt x="0" y="1841981"/>
                    <a:pt x="0" y="1750912"/>
                  </a:cubicBezTo>
                  <a:lnTo>
                    <a:pt x="0" y="164895"/>
                  </a:lnTo>
                  <a:cubicBezTo>
                    <a:pt x="0" y="73826"/>
                    <a:pt x="73826" y="0"/>
                    <a:pt x="164895" y="0"/>
                  </a:cubicBezTo>
                  <a:close/>
                </a:path>
              </a:pathLst>
            </a:custGeom>
            <a:solidFill>
              <a:srgbClr val="02285B"/>
            </a:solidFill>
          </p:spPr>
          <p:txBody>
            <a:bodyPr/>
            <a:lstStyle/>
            <a:p>
              <a:endParaRPr lang="en-US"/>
            </a:p>
          </p:txBody>
        </p:sp>
        <p:sp>
          <p:nvSpPr>
            <p:cNvPr id="29" name="TextBox 29"/>
            <p:cNvSpPr txBox="1"/>
            <p:nvPr/>
          </p:nvSpPr>
          <p:spPr>
            <a:xfrm>
              <a:off x="0" y="-38100"/>
              <a:ext cx="329789" cy="1953906"/>
            </a:xfrm>
            <a:prstGeom prst="rect">
              <a:avLst/>
            </a:prstGeom>
          </p:spPr>
          <p:txBody>
            <a:bodyPr lIns="50800" tIns="50800" rIns="50800" bIns="50800" rtlCol="0" anchor="ctr"/>
            <a:lstStyle/>
            <a:p>
              <a:pPr algn="ctr">
                <a:lnSpc>
                  <a:spcPts val="2520"/>
                </a:lnSpc>
              </a:pPr>
              <a:endParaRPr/>
            </a:p>
          </p:txBody>
        </p:sp>
      </p:grpSp>
      <p:sp>
        <p:nvSpPr>
          <p:cNvPr id="30" name="TextBox 30"/>
          <p:cNvSpPr txBox="1"/>
          <p:nvPr/>
        </p:nvSpPr>
        <p:spPr>
          <a:xfrm>
            <a:off x="10427730" y="4924533"/>
            <a:ext cx="6279063" cy="4029075"/>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Aisle with 36" minimum</a:t>
            </a:r>
          </a:p>
          <a:p>
            <a:pPr algn="l">
              <a:lnSpc>
                <a:spcPts val="3499"/>
              </a:lnSpc>
            </a:pPr>
            <a:r>
              <a:rPr lang="en-US" sz="2499">
                <a:solidFill>
                  <a:srgbClr val="121212"/>
                </a:solidFill>
                <a:latin typeface="TT Interphases"/>
                <a:ea typeface="TT Interphases"/>
                <a:cs typeface="TT Interphases"/>
                <a:sym typeface="TT Interphases"/>
              </a:rPr>
              <a:t>Shelf height no limit except for magazines </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Side reach 54"; front reach 48"</a:t>
            </a:r>
          </a:p>
          <a:p>
            <a:pPr algn="l">
              <a:lnSpc>
                <a:spcPts val="3499"/>
              </a:lnSpc>
            </a:pPr>
            <a:r>
              <a:rPr lang="en-US" sz="2499">
                <a:solidFill>
                  <a:srgbClr val="121212"/>
                </a:solidFill>
                <a:latin typeface="TT Interphases"/>
                <a:ea typeface="TT Interphases"/>
                <a:cs typeface="TT Interphases"/>
                <a:sym typeface="TT Interphases"/>
              </a:rPr>
              <a:t>Accessible seating</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5% with minimum of 1</a:t>
            </a:r>
          </a:p>
          <a:p>
            <a:pPr algn="l">
              <a:lnSpc>
                <a:spcPts val="3499"/>
              </a:lnSpc>
            </a:pPr>
            <a:r>
              <a:rPr lang="en-US" sz="2499">
                <a:solidFill>
                  <a:srgbClr val="121212"/>
                </a:solidFill>
                <a:latin typeface="TT Interphases"/>
                <a:ea typeface="TT Interphases"/>
                <a:cs typeface="TT Interphases"/>
                <a:sym typeface="TT Interphases"/>
              </a:rPr>
              <a:t>Desk height</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28"-34"</a:t>
            </a:r>
          </a:p>
          <a:p>
            <a:pPr algn="l">
              <a:lnSpc>
                <a:spcPts val="3499"/>
              </a:lnSpc>
            </a:pPr>
            <a:r>
              <a:rPr lang="en-US" sz="2499">
                <a:solidFill>
                  <a:srgbClr val="121212"/>
                </a:solidFill>
                <a:latin typeface="TT Interphases"/>
                <a:ea typeface="TT Interphases"/>
                <a:cs typeface="TT Interphases"/>
                <a:sym typeface="TT Interphases"/>
              </a:rPr>
              <a:t>Braille required on permanent signage</a:t>
            </a:r>
          </a:p>
          <a:p>
            <a:pPr algn="l">
              <a:lnSpc>
                <a:spcPts val="3499"/>
              </a:lnSpc>
            </a:pPr>
            <a:r>
              <a:rPr lang="en-US" sz="2499">
                <a:solidFill>
                  <a:srgbClr val="121212"/>
                </a:solidFill>
                <a:latin typeface="TT Interphases"/>
                <a:ea typeface="TT Interphases"/>
                <a:cs typeface="TT Interphases"/>
                <a:sym typeface="TT Interphases"/>
              </a:rPr>
              <a:t>Restrooms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Sink height, turning radius, fixtures</a:t>
            </a:r>
          </a:p>
        </p:txBody>
      </p:sp>
      <p:sp>
        <p:nvSpPr>
          <p:cNvPr id="31" name="TextBox 31"/>
          <p:cNvSpPr txBox="1"/>
          <p:nvPr/>
        </p:nvSpPr>
        <p:spPr bwMode="white">
          <a:xfrm>
            <a:off x="11426153" y="4062460"/>
            <a:ext cx="4282217" cy="481330"/>
          </a:xfrm>
          <a:prstGeom prst="rect">
            <a:avLst/>
          </a:prstGeom>
        </p:spPr>
        <p:txBody>
          <a:bodyPr lIns="0" tIns="0" rIns="0" bIns="0" rtlCol="0" anchor="t">
            <a:spAutoFit/>
          </a:bodyPr>
          <a:lstStyle/>
          <a:p>
            <a:pPr algn="ctr">
              <a:lnSpc>
                <a:spcPts val="3919"/>
              </a:lnSpc>
            </a:pPr>
            <a:r>
              <a:rPr lang="en-US" sz="2799" dirty="0">
                <a:solidFill>
                  <a:srgbClr val="FFFBF5"/>
                </a:solidFill>
                <a:latin typeface="DM Sans"/>
                <a:ea typeface="DM Sans"/>
                <a:cs typeface="DM Sans"/>
                <a:sym typeface="DM Sans"/>
              </a:rPr>
              <a:t>Building Interior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4215912" y="4484005"/>
            <a:ext cx="10981800" cy="4327811"/>
            <a:chOff x="0" y="0"/>
            <a:chExt cx="3828078" cy="1508605"/>
          </a:xfrm>
        </p:grpSpPr>
        <p:sp>
          <p:nvSpPr>
            <p:cNvPr id="3" name="Freeform 3">
              <a:extLst>
                <a:ext uri="{C183D7F6-B498-43B3-948B-1728B52AA6E4}">
                  <adec:decorative xmlns:adec="http://schemas.microsoft.com/office/drawing/2017/decorative" val="1"/>
                </a:ext>
              </a:extLst>
            </p:cNvPr>
            <p:cNvSpPr/>
            <p:nvPr/>
          </p:nvSpPr>
          <p:spPr>
            <a:xfrm>
              <a:off x="0" y="0"/>
              <a:ext cx="3828078" cy="1508605"/>
            </a:xfrm>
            <a:custGeom>
              <a:avLst/>
              <a:gdLst/>
              <a:ahLst/>
              <a:cxnLst/>
              <a:rect l="l" t="t" r="r" b="b"/>
              <a:pathLst>
                <a:path w="3828078" h="1508605">
                  <a:moveTo>
                    <a:pt x="35249" y="0"/>
                  </a:moveTo>
                  <a:lnTo>
                    <a:pt x="3792829" y="0"/>
                  </a:lnTo>
                  <a:cubicBezTo>
                    <a:pt x="3812297" y="0"/>
                    <a:pt x="3828078" y="15781"/>
                    <a:pt x="3828078" y="35249"/>
                  </a:cubicBezTo>
                  <a:lnTo>
                    <a:pt x="3828078" y="1473356"/>
                  </a:lnTo>
                  <a:cubicBezTo>
                    <a:pt x="3828078" y="1482705"/>
                    <a:pt x="3824365" y="1491671"/>
                    <a:pt x="3817754" y="1498281"/>
                  </a:cubicBezTo>
                  <a:cubicBezTo>
                    <a:pt x="3811144" y="1504891"/>
                    <a:pt x="3802178" y="1508605"/>
                    <a:pt x="3792829" y="1508605"/>
                  </a:cubicBezTo>
                  <a:lnTo>
                    <a:pt x="35249" y="1508605"/>
                  </a:lnTo>
                  <a:cubicBezTo>
                    <a:pt x="15781" y="1508605"/>
                    <a:pt x="0" y="1492824"/>
                    <a:pt x="0" y="1473356"/>
                  </a:cubicBezTo>
                  <a:lnTo>
                    <a:pt x="0" y="35249"/>
                  </a:lnTo>
                  <a:cubicBezTo>
                    <a:pt x="0" y="25900"/>
                    <a:pt x="3714" y="16935"/>
                    <a:pt x="10324" y="10324"/>
                  </a:cubicBezTo>
                  <a:cubicBezTo>
                    <a:pt x="16935" y="3714"/>
                    <a:pt x="25900" y="0"/>
                    <a:pt x="35249" y="0"/>
                  </a:cubicBezTo>
                  <a:close/>
                </a:path>
              </a:pathLst>
            </a:custGeom>
            <a:solidFill>
              <a:srgbClr val="F6EEE1"/>
            </a:solidFill>
          </p:spPr>
          <p:txBody>
            <a:bodyPr/>
            <a:lstStyle/>
            <a:p>
              <a:endParaRPr lang="en-US"/>
            </a:p>
          </p:txBody>
        </p:sp>
        <p:sp>
          <p:nvSpPr>
            <p:cNvPr id="4" name="TextBox 4"/>
            <p:cNvSpPr txBox="1"/>
            <p:nvPr/>
          </p:nvSpPr>
          <p:spPr>
            <a:xfrm>
              <a:off x="0" y="-38100"/>
              <a:ext cx="3828078" cy="1546705"/>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rot="5400000">
            <a:off x="9249109" y="-8071"/>
            <a:ext cx="946084" cy="8937985"/>
            <a:chOff x="0" y="0"/>
            <a:chExt cx="329789" cy="3115637"/>
          </a:xfrm>
        </p:grpSpPr>
        <p:sp>
          <p:nvSpPr>
            <p:cNvPr id="6" name="Freeform 6">
              <a:extLst>
                <a:ext uri="{C183D7F6-B498-43B3-948B-1728B52AA6E4}">
                  <adec:decorative xmlns:adec="http://schemas.microsoft.com/office/drawing/2017/decorative" val="1"/>
                </a:ext>
              </a:extLst>
            </p:cNvPr>
            <p:cNvSpPr/>
            <p:nvPr/>
          </p:nvSpPr>
          <p:spPr>
            <a:xfrm>
              <a:off x="0" y="0"/>
              <a:ext cx="329789" cy="3115637"/>
            </a:xfrm>
            <a:custGeom>
              <a:avLst/>
              <a:gdLst/>
              <a:ahLst/>
              <a:cxnLst/>
              <a:rect l="l" t="t" r="r" b="b"/>
              <a:pathLst>
                <a:path w="329789" h="3115637">
                  <a:moveTo>
                    <a:pt x="164895" y="0"/>
                  </a:moveTo>
                  <a:lnTo>
                    <a:pt x="164895" y="0"/>
                  </a:lnTo>
                  <a:cubicBezTo>
                    <a:pt x="208628" y="0"/>
                    <a:pt x="250569" y="17373"/>
                    <a:pt x="281493" y="48297"/>
                  </a:cubicBezTo>
                  <a:cubicBezTo>
                    <a:pt x="312417" y="79220"/>
                    <a:pt x="329789" y="121162"/>
                    <a:pt x="329789" y="164895"/>
                  </a:cubicBezTo>
                  <a:lnTo>
                    <a:pt x="329789" y="2950743"/>
                  </a:lnTo>
                  <a:cubicBezTo>
                    <a:pt x="329789" y="3041811"/>
                    <a:pt x="255964" y="3115637"/>
                    <a:pt x="164895" y="3115637"/>
                  </a:cubicBezTo>
                  <a:lnTo>
                    <a:pt x="164895" y="3115637"/>
                  </a:lnTo>
                  <a:cubicBezTo>
                    <a:pt x="73826" y="3115637"/>
                    <a:pt x="0" y="3041811"/>
                    <a:pt x="0" y="2950743"/>
                  </a:cubicBezTo>
                  <a:lnTo>
                    <a:pt x="0" y="164895"/>
                  </a:lnTo>
                  <a:cubicBezTo>
                    <a:pt x="0" y="73826"/>
                    <a:pt x="73826" y="0"/>
                    <a:pt x="164895" y="0"/>
                  </a:cubicBezTo>
                  <a:close/>
                </a:path>
              </a:pathLst>
            </a:custGeom>
            <a:solidFill>
              <a:srgbClr val="6CC6DF"/>
            </a:solidFill>
          </p:spPr>
          <p:txBody>
            <a:bodyPr/>
            <a:lstStyle/>
            <a:p>
              <a:endParaRPr lang="en-US"/>
            </a:p>
          </p:txBody>
        </p:sp>
        <p:sp>
          <p:nvSpPr>
            <p:cNvPr id="7" name="TextBox 7"/>
            <p:cNvSpPr txBox="1"/>
            <p:nvPr/>
          </p:nvSpPr>
          <p:spPr>
            <a:xfrm>
              <a:off x="0" y="-38100"/>
              <a:ext cx="329789" cy="3153737"/>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21281" y="9757727"/>
            <a:ext cx="14728666" cy="1781674"/>
            <a:chOff x="0" y="0"/>
            <a:chExt cx="5134176" cy="621063"/>
          </a:xfrm>
        </p:grpSpPr>
        <p:sp>
          <p:nvSpPr>
            <p:cNvPr id="9" name="Freeform 9">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10" name="TextBox 10"/>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9706812" y="9757727"/>
            <a:ext cx="11342486" cy="1426353"/>
            <a:chOff x="0" y="0"/>
            <a:chExt cx="3787668" cy="476311"/>
          </a:xfrm>
        </p:grpSpPr>
        <p:sp>
          <p:nvSpPr>
            <p:cNvPr id="12" name="Freeform 12">
              <a:extLst>
                <a:ext uri="{C183D7F6-B498-43B3-948B-1728B52AA6E4}">
                  <adec:decorative xmlns:adec="http://schemas.microsoft.com/office/drawing/2017/decorative" val="1"/>
                </a:ext>
              </a:extLst>
            </p:cNvPr>
            <p:cNvSpPr/>
            <p:nvPr/>
          </p:nvSpPr>
          <p:spPr>
            <a:xfrm>
              <a:off x="0" y="0"/>
              <a:ext cx="3787668" cy="476311"/>
            </a:xfrm>
            <a:custGeom>
              <a:avLst/>
              <a:gdLst/>
              <a:ahLst/>
              <a:cxnLst/>
              <a:rect l="l" t="t" r="r" b="b"/>
              <a:pathLst>
                <a:path w="3787668" h="476311">
                  <a:moveTo>
                    <a:pt x="68256" y="0"/>
                  </a:moveTo>
                  <a:lnTo>
                    <a:pt x="3719412" y="0"/>
                  </a:lnTo>
                  <a:cubicBezTo>
                    <a:pt x="3737515" y="0"/>
                    <a:pt x="3754876" y="7191"/>
                    <a:pt x="3767676" y="19992"/>
                  </a:cubicBezTo>
                  <a:cubicBezTo>
                    <a:pt x="3780477" y="32792"/>
                    <a:pt x="3787668" y="50153"/>
                    <a:pt x="3787668" y="68256"/>
                  </a:cubicBezTo>
                  <a:lnTo>
                    <a:pt x="3787668" y="408055"/>
                  </a:lnTo>
                  <a:cubicBezTo>
                    <a:pt x="3787668" y="426158"/>
                    <a:pt x="3780477" y="443519"/>
                    <a:pt x="3767676" y="456319"/>
                  </a:cubicBezTo>
                  <a:cubicBezTo>
                    <a:pt x="3754876" y="469120"/>
                    <a:pt x="3737515" y="476311"/>
                    <a:pt x="3719412" y="476311"/>
                  </a:cubicBezTo>
                  <a:lnTo>
                    <a:pt x="68256" y="476311"/>
                  </a:lnTo>
                  <a:cubicBezTo>
                    <a:pt x="30559" y="476311"/>
                    <a:pt x="0" y="445752"/>
                    <a:pt x="0" y="408055"/>
                  </a:cubicBezTo>
                  <a:lnTo>
                    <a:pt x="0" y="68256"/>
                  </a:lnTo>
                  <a:cubicBezTo>
                    <a:pt x="0" y="50153"/>
                    <a:pt x="7191" y="32792"/>
                    <a:pt x="19992" y="19992"/>
                  </a:cubicBezTo>
                  <a:cubicBezTo>
                    <a:pt x="32792" y="7191"/>
                    <a:pt x="50153" y="0"/>
                    <a:pt x="68256" y="0"/>
                  </a:cubicBezTo>
                  <a:close/>
                </a:path>
              </a:pathLst>
            </a:custGeom>
            <a:solidFill>
              <a:srgbClr val="6CC6DF"/>
            </a:solidFill>
          </p:spPr>
          <p:txBody>
            <a:bodyPr/>
            <a:lstStyle/>
            <a:p>
              <a:endParaRPr lang="en-US"/>
            </a:p>
          </p:txBody>
        </p:sp>
        <p:sp>
          <p:nvSpPr>
            <p:cNvPr id="13" name="TextBox 13"/>
            <p:cNvSpPr txBox="1"/>
            <p:nvPr/>
          </p:nvSpPr>
          <p:spPr>
            <a:xfrm>
              <a:off x="0" y="-38100"/>
              <a:ext cx="3787668" cy="514411"/>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11971410" y="298147"/>
            <a:ext cx="6950565" cy="1131035"/>
            <a:chOff x="0" y="0"/>
            <a:chExt cx="2321046" cy="377694"/>
          </a:xfrm>
        </p:grpSpPr>
        <p:sp>
          <p:nvSpPr>
            <p:cNvPr id="15" name="Freeform 15">
              <a:extLst>
                <a:ext uri="{C183D7F6-B498-43B3-948B-1728B52AA6E4}">
                  <adec:decorative xmlns:adec="http://schemas.microsoft.com/office/drawing/2017/decorative" val="1"/>
                </a:ext>
              </a:extLst>
            </p:cNvPr>
            <p:cNvSpPr/>
            <p:nvPr/>
          </p:nvSpPr>
          <p:spPr>
            <a:xfrm>
              <a:off x="0" y="0"/>
              <a:ext cx="2321046" cy="377694"/>
            </a:xfrm>
            <a:custGeom>
              <a:avLst/>
              <a:gdLst/>
              <a:ahLst/>
              <a:cxnLst/>
              <a:rect l="l" t="t" r="r" b="b"/>
              <a:pathLst>
                <a:path w="2321046" h="377694">
                  <a:moveTo>
                    <a:pt x="111385" y="0"/>
                  </a:moveTo>
                  <a:lnTo>
                    <a:pt x="2209660" y="0"/>
                  </a:lnTo>
                  <a:cubicBezTo>
                    <a:pt x="2271177" y="0"/>
                    <a:pt x="2321046" y="49869"/>
                    <a:pt x="2321046" y="111385"/>
                  </a:cubicBezTo>
                  <a:lnTo>
                    <a:pt x="2321046" y="266308"/>
                  </a:lnTo>
                  <a:cubicBezTo>
                    <a:pt x="2321046" y="295849"/>
                    <a:pt x="2309311" y="324181"/>
                    <a:pt x="2288422" y="345070"/>
                  </a:cubicBezTo>
                  <a:cubicBezTo>
                    <a:pt x="2267533" y="365958"/>
                    <a:pt x="2239202" y="377694"/>
                    <a:pt x="2209660" y="377694"/>
                  </a:cubicBezTo>
                  <a:lnTo>
                    <a:pt x="111385" y="377694"/>
                  </a:lnTo>
                  <a:cubicBezTo>
                    <a:pt x="81844" y="377694"/>
                    <a:pt x="53513" y="365958"/>
                    <a:pt x="32624" y="345070"/>
                  </a:cubicBezTo>
                  <a:cubicBezTo>
                    <a:pt x="11735" y="324181"/>
                    <a:pt x="0" y="295849"/>
                    <a:pt x="0" y="266308"/>
                  </a:cubicBezTo>
                  <a:lnTo>
                    <a:pt x="0" y="111385"/>
                  </a:lnTo>
                  <a:cubicBezTo>
                    <a:pt x="0" y="81844"/>
                    <a:pt x="11735" y="53513"/>
                    <a:pt x="32624" y="32624"/>
                  </a:cubicBezTo>
                  <a:cubicBezTo>
                    <a:pt x="53513" y="11735"/>
                    <a:pt x="81844" y="0"/>
                    <a:pt x="111385" y="0"/>
                  </a:cubicBezTo>
                  <a:close/>
                </a:path>
              </a:pathLst>
            </a:custGeom>
            <a:solidFill>
              <a:srgbClr val="6CC6DF"/>
            </a:solidFill>
          </p:spPr>
          <p:txBody>
            <a:bodyPr/>
            <a:lstStyle/>
            <a:p>
              <a:endParaRPr lang="en-US"/>
            </a:p>
          </p:txBody>
        </p:sp>
        <p:sp>
          <p:nvSpPr>
            <p:cNvPr id="16" name="TextBox 16"/>
            <p:cNvSpPr txBox="1"/>
            <p:nvPr/>
          </p:nvSpPr>
          <p:spPr>
            <a:xfrm>
              <a:off x="0" y="-38100"/>
              <a:ext cx="2321046" cy="415794"/>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9706812" y="-524329"/>
            <a:ext cx="10951124" cy="1007434"/>
            <a:chOff x="0" y="0"/>
            <a:chExt cx="3656978" cy="336419"/>
          </a:xfrm>
        </p:grpSpPr>
        <p:sp>
          <p:nvSpPr>
            <p:cNvPr id="18" name="Freeform 18">
              <a:extLst>
                <a:ext uri="{C183D7F6-B498-43B3-948B-1728B52AA6E4}">
                  <adec:decorative xmlns:adec="http://schemas.microsoft.com/office/drawing/2017/decorative" val="1"/>
                </a:ext>
              </a:extLst>
            </p:cNvPr>
            <p:cNvSpPr/>
            <p:nvPr/>
          </p:nvSpPr>
          <p:spPr>
            <a:xfrm>
              <a:off x="0" y="0"/>
              <a:ext cx="3656978" cy="336419"/>
            </a:xfrm>
            <a:custGeom>
              <a:avLst/>
              <a:gdLst/>
              <a:ahLst/>
              <a:cxnLst/>
              <a:rect l="l" t="t" r="r" b="b"/>
              <a:pathLst>
                <a:path w="3656978" h="336419">
                  <a:moveTo>
                    <a:pt x="70695" y="0"/>
                  </a:moveTo>
                  <a:lnTo>
                    <a:pt x="3586283" y="0"/>
                  </a:lnTo>
                  <a:cubicBezTo>
                    <a:pt x="3605032" y="0"/>
                    <a:pt x="3623014" y="7448"/>
                    <a:pt x="3636272" y="20706"/>
                  </a:cubicBezTo>
                  <a:cubicBezTo>
                    <a:pt x="3649530" y="33964"/>
                    <a:pt x="3656978" y="51946"/>
                    <a:pt x="3656978" y="70695"/>
                  </a:cubicBezTo>
                  <a:lnTo>
                    <a:pt x="3656978" y="265724"/>
                  </a:lnTo>
                  <a:cubicBezTo>
                    <a:pt x="3656978" y="284473"/>
                    <a:pt x="3649530" y="302455"/>
                    <a:pt x="3636272" y="315713"/>
                  </a:cubicBezTo>
                  <a:cubicBezTo>
                    <a:pt x="3623014" y="328971"/>
                    <a:pt x="3605032" y="336419"/>
                    <a:pt x="3586283" y="336419"/>
                  </a:cubicBezTo>
                  <a:lnTo>
                    <a:pt x="70695" y="336419"/>
                  </a:lnTo>
                  <a:cubicBezTo>
                    <a:pt x="51946" y="336419"/>
                    <a:pt x="33964" y="328971"/>
                    <a:pt x="20706" y="315713"/>
                  </a:cubicBezTo>
                  <a:cubicBezTo>
                    <a:pt x="7448" y="302455"/>
                    <a:pt x="0" y="284473"/>
                    <a:pt x="0" y="265724"/>
                  </a:cubicBezTo>
                  <a:lnTo>
                    <a:pt x="0" y="70695"/>
                  </a:lnTo>
                  <a:cubicBezTo>
                    <a:pt x="0" y="51946"/>
                    <a:pt x="7448" y="33964"/>
                    <a:pt x="20706" y="20706"/>
                  </a:cubicBezTo>
                  <a:cubicBezTo>
                    <a:pt x="33964" y="7448"/>
                    <a:pt x="51946" y="0"/>
                    <a:pt x="70695" y="0"/>
                  </a:cubicBezTo>
                  <a:close/>
                </a:path>
              </a:pathLst>
            </a:custGeom>
            <a:solidFill>
              <a:srgbClr val="02285B"/>
            </a:solidFill>
          </p:spPr>
          <p:txBody>
            <a:bodyPr/>
            <a:lstStyle/>
            <a:p>
              <a:endParaRPr lang="en-US"/>
            </a:p>
          </p:txBody>
        </p:sp>
        <p:sp>
          <p:nvSpPr>
            <p:cNvPr id="19" name="TextBox 19"/>
            <p:cNvSpPr txBox="1"/>
            <p:nvPr/>
          </p:nvSpPr>
          <p:spPr>
            <a:xfrm>
              <a:off x="0" y="-38100"/>
              <a:ext cx="3656978" cy="374519"/>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1754431" y="1839595"/>
            <a:ext cx="8900244"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Employment</a:t>
            </a:r>
          </a:p>
        </p:txBody>
      </p:sp>
      <p:sp>
        <p:nvSpPr>
          <p:cNvPr id="21" name="TextBox 21"/>
          <p:cNvSpPr txBox="1"/>
          <p:nvPr/>
        </p:nvSpPr>
        <p:spPr>
          <a:xfrm>
            <a:off x="4616394" y="5067313"/>
            <a:ext cx="10211513" cy="3333750"/>
          </a:xfrm>
          <a:prstGeom prst="rect">
            <a:avLst/>
          </a:prstGeom>
        </p:spPr>
        <p:txBody>
          <a:bodyPr lIns="0" tIns="0" rIns="0" bIns="0" rtlCol="0" anchor="t">
            <a:spAutoFit/>
          </a:bodyPr>
          <a:lstStyle/>
          <a:p>
            <a:pPr algn="l">
              <a:lnSpc>
                <a:spcPts val="3499"/>
              </a:lnSpc>
            </a:pPr>
            <a:r>
              <a:rPr lang="en-US" sz="2499">
                <a:solidFill>
                  <a:srgbClr val="121212"/>
                </a:solidFill>
                <a:latin typeface="TT Interphases"/>
                <a:ea typeface="TT Interphases"/>
                <a:cs typeface="TT Interphases"/>
                <a:sym typeface="TT Interphases"/>
              </a:rPr>
              <a:t>Review job descriptions for essential job functions</a:t>
            </a:r>
          </a:p>
          <a:p>
            <a:pPr algn="l">
              <a:lnSpc>
                <a:spcPts val="3499"/>
              </a:lnSpc>
            </a:pPr>
            <a:r>
              <a:rPr lang="en-US" sz="2499">
                <a:solidFill>
                  <a:srgbClr val="121212"/>
                </a:solidFill>
                <a:latin typeface="TT Interphases"/>
                <a:ea typeface="TT Interphases"/>
                <a:cs typeface="TT Interphases"/>
                <a:sym typeface="TT Interphases"/>
              </a:rPr>
              <a:t>Reasonable accommodation</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Providing or modifying equipment or devices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Job restructuring</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Part-time or modified work schedules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Reassignment to a vacant position</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Adjusting or modifying examinations, training materials, or policies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Providing readers and interpreters</a:t>
            </a:r>
          </a:p>
          <a:p>
            <a:pPr marL="431802" lvl="1" indent="-215901" algn="l">
              <a:lnSpc>
                <a:spcPts val="2800"/>
              </a:lnSpc>
              <a:buFont typeface="Arial"/>
              <a:buChar char="•"/>
            </a:pPr>
            <a:r>
              <a:rPr lang="en-US" sz="2000">
                <a:solidFill>
                  <a:srgbClr val="121212"/>
                </a:solidFill>
                <a:latin typeface="TT Interphases"/>
                <a:ea typeface="TT Interphases"/>
                <a:cs typeface="TT Interphases"/>
                <a:sym typeface="TT Interphases"/>
              </a:rPr>
              <a:t>Making the workplace readily accessible to and usable by people with disabilities</a:t>
            </a:r>
          </a:p>
        </p:txBody>
      </p:sp>
      <p:sp>
        <p:nvSpPr>
          <p:cNvPr id="22" name="TextBox 22"/>
          <p:cNvSpPr txBox="1"/>
          <p:nvPr/>
        </p:nvSpPr>
        <p:spPr>
          <a:xfrm>
            <a:off x="12416720" y="631571"/>
            <a:ext cx="6964084" cy="530860"/>
          </a:xfrm>
          <a:prstGeom prst="rect">
            <a:avLst/>
          </a:prstGeom>
        </p:spPr>
        <p:txBody>
          <a:bodyPr lIns="0" tIns="0" rIns="0" bIns="0" rtlCol="0" anchor="t">
            <a:spAutoFit/>
          </a:bodyPr>
          <a:lstStyle/>
          <a:p>
            <a:pPr algn="l">
              <a:lnSpc>
                <a:spcPts val="4339"/>
              </a:lnSpc>
            </a:pPr>
            <a:r>
              <a:rPr lang="en-US" sz="3099">
                <a:solidFill>
                  <a:srgbClr val="02285B"/>
                </a:solidFill>
                <a:latin typeface="DM Sans"/>
                <a:ea typeface="DM Sans"/>
                <a:cs typeface="DM Sans"/>
                <a:sym typeface="DM Sans"/>
              </a:rPr>
              <a:t>Americans with Disabilities Act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890967"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028700" y="2238326"/>
            <a:ext cx="16230600" cy="5789985"/>
            <a:chOff x="0" y="0"/>
            <a:chExt cx="5657725" cy="2018295"/>
          </a:xfrm>
        </p:grpSpPr>
        <p:sp>
          <p:nvSpPr>
            <p:cNvPr id="6" name="Freeform 6">
              <a:extLst>
                <a:ext uri="{C183D7F6-B498-43B3-948B-1728B52AA6E4}">
                  <adec:decorative xmlns:adec="http://schemas.microsoft.com/office/drawing/2017/decorative" val="1"/>
                </a:ext>
              </a:extLst>
            </p:cNvPr>
            <p:cNvSpPr/>
            <p:nvPr/>
          </p:nvSpPr>
          <p:spPr>
            <a:xfrm>
              <a:off x="0" y="0"/>
              <a:ext cx="5657726" cy="2018295"/>
            </a:xfrm>
            <a:custGeom>
              <a:avLst/>
              <a:gdLst/>
              <a:ahLst/>
              <a:cxnLst/>
              <a:rect l="l" t="t" r="r" b="b"/>
              <a:pathLst>
                <a:path w="5657726" h="2018295">
                  <a:moveTo>
                    <a:pt x="47700" y="0"/>
                  </a:moveTo>
                  <a:lnTo>
                    <a:pt x="5610026" y="0"/>
                  </a:lnTo>
                  <a:cubicBezTo>
                    <a:pt x="5622677" y="0"/>
                    <a:pt x="5634809" y="5025"/>
                    <a:pt x="5643755" y="13971"/>
                  </a:cubicBezTo>
                  <a:cubicBezTo>
                    <a:pt x="5652700" y="22916"/>
                    <a:pt x="5657726" y="35049"/>
                    <a:pt x="5657726" y="47700"/>
                  </a:cubicBezTo>
                  <a:lnTo>
                    <a:pt x="5657726" y="1970596"/>
                  </a:lnTo>
                  <a:cubicBezTo>
                    <a:pt x="5657726" y="1983247"/>
                    <a:pt x="5652700" y="1995379"/>
                    <a:pt x="5643755" y="2004325"/>
                  </a:cubicBezTo>
                  <a:cubicBezTo>
                    <a:pt x="5634809" y="2013270"/>
                    <a:pt x="5622677" y="2018295"/>
                    <a:pt x="5610026" y="2018295"/>
                  </a:cubicBezTo>
                  <a:lnTo>
                    <a:pt x="47700" y="2018295"/>
                  </a:lnTo>
                  <a:cubicBezTo>
                    <a:pt x="35049" y="2018295"/>
                    <a:pt x="22916" y="2013270"/>
                    <a:pt x="13971" y="2004325"/>
                  </a:cubicBezTo>
                  <a:cubicBezTo>
                    <a:pt x="5025" y="1995379"/>
                    <a:pt x="0" y="1983247"/>
                    <a:pt x="0" y="1970596"/>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7" name="TextBox 7"/>
            <p:cNvSpPr txBox="1"/>
            <p:nvPr/>
          </p:nvSpPr>
          <p:spPr>
            <a:xfrm>
              <a:off x="0" y="-38100"/>
              <a:ext cx="5657725" cy="2056395"/>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5571613" y="587144"/>
            <a:ext cx="7144773" cy="137858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Resources</a:t>
            </a:r>
          </a:p>
        </p:txBody>
      </p:sp>
      <p:sp>
        <p:nvSpPr>
          <p:cNvPr id="9" name="TextBox 9"/>
          <p:cNvSpPr txBox="1"/>
          <p:nvPr/>
        </p:nvSpPr>
        <p:spPr>
          <a:xfrm>
            <a:off x="1953536" y="2538960"/>
            <a:ext cx="14432872" cy="4965700"/>
          </a:xfrm>
          <a:prstGeom prst="rect">
            <a:avLst/>
          </a:prstGeom>
        </p:spPr>
        <p:txBody>
          <a:bodyPr lIns="0" tIns="0" rIns="0" bIns="0" rtlCol="0" anchor="t">
            <a:spAutoFit/>
          </a:bodyPr>
          <a:lstStyle/>
          <a:p>
            <a:pPr algn="l">
              <a:lnSpc>
                <a:spcPts val="4999"/>
              </a:lnSpc>
            </a:pPr>
            <a:r>
              <a:rPr lang="en-US" sz="2499" u="sng">
                <a:solidFill>
                  <a:srgbClr val="121212"/>
                </a:solidFill>
                <a:latin typeface="TT Interphases"/>
                <a:ea typeface="TT Interphases"/>
                <a:cs typeface="TT Interphases"/>
                <a:sym typeface="TT Interphases"/>
                <a:hlinkClick r:id="rId2" tooltip="https://iflsweb.org/knowledge-base/new-director-orientation"/>
              </a:rPr>
              <a:t>New Director Orientation Webpage (IFLS)</a:t>
            </a:r>
          </a:p>
          <a:p>
            <a:pPr algn="l">
              <a:lnSpc>
                <a:spcPts val="4999"/>
              </a:lnSpc>
            </a:pPr>
            <a:r>
              <a:rPr lang="en-US" sz="2499" u="sng">
                <a:solidFill>
                  <a:srgbClr val="121212"/>
                </a:solidFill>
                <a:latin typeface="TT Interphases"/>
                <a:ea typeface="TT Interphases"/>
                <a:cs typeface="TT Interphases"/>
                <a:sym typeface="TT Interphases"/>
                <a:hlinkClick r:id="rId3" tooltip="https://www.iflsweb.org/home/trustees"/>
              </a:rPr>
              <a:t>IFLS Trustee Resource Webpage (IFLS)</a:t>
            </a:r>
          </a:p>
          <a:p>
            <a:pPr algn="l">
              <a:lnSpc>
                <a:spcPts val="4999"/>
              </a:lnSpc>
            </a:pPr>
            <a:r>
              <a:rPr lang="en-US" sz="2499" u="sng">
                <a:solidFill>
                  <a:srgbClr val="121212"/>
                </a:solidFill>
                <a:latin typeface="TT Interphases"/>
                <a:ea typeface="TT Interphases"/>
                <a:cs typeface="TT Interphases"/>
                <a:sym typeface="TT Interphases"/>
                <a:hlinkClick r:id="rId4" tooltip="https://dpi.wi.gov/libraries/public-libraries"/>
              </a:rPr>
              <a:t>Tools and Resources for Public Library Directors and Board Members (DPI)</a:t>
            </a:r>
          </a:p>
          <a:p>
            <a:pPr algn="l">
              <a:lnSpc>
                <a:spcPts val="4999"/>
              </a:lnSpc>
            </a:pPr>
            <a:r>
              <a:rPr lang="en-US" sz="2499" u="sng">
                <a:solidFill>
                  <a:srgbClr val="121212"/>
                </a:solidFill>
                <a:latin typeface="TT Interphases"/>
                <a:ea typeface="TT Interphases"/>
                <a:cs typeface="TT Interphases"/>
                <a:sym typeface="TT Interphases"/>
                <a:hlinkClick r:id="rId5" tooltip="https://dpi.wi.gov/libraries/public-libraries/governance-administration/trustees"/>
              </a:rPr>
              <a:t>Trustee Essentials (DPI)</a:t>
            </a:r>
          </a:p>
          <a:p>
            <a:pPr algn="l">
              <a:lnSpc>
                <a:spcPts val="4999"/>
              </a:lnSpc>
            </a:pPr>
            <a:r>
              <a:rPr lang="en-US" sz="2499" u="sng">
                <a:solidFill>
                  <a:srgbClr val="121212"/>
                </a:solidFill>
                <a:latin typeface="TT Interphases"/>
                <a:ea typeface="TT Interphases"/>
                <a:cs typeface="TT Interphases"/>
                <a:sym typeface="TT Interphases"/>
                <a:hlinkClick r:id="rId6" tooltip="https://iflsweb.org/knowledge-base/policy-examples"/>
              </a:rPr>
              <a:t>IFLS Policy Resources &amp; Examples (IFLS)</a:t>
            </a:r>
          </a:p>
          <a:p>
            <a:pPr algn="l">
              <a:lnSpc>
                <a:spcPts val="4999"/>
              </a:lnSpc>
            </a:pPr>
            <a:r>
              <a:rPr lang="en-US" sz="2499" u="sng">
                <a:solidFill>
                  <a:srgbClr val="121212"/>
                </a:solidFill>
                <a:latin typeface="TT Interphases"/>
                <a:ea typeface="TT Interphases"/>
                <a:cs typeface="TT Interphases"/>
                <a:sym typeface="TT Interphases"/>
                <a:hlinkClick r:id="rId7" tooltip="https://dpi.wi.gov/libraries/public-libraries/governance-administration/directors"/>
              </a:rPr>
              <a:t>Policy of the Month Club (DPI/Statewide Collaboration)</a:t>
            </a:r>
          </a:p>
          <a:p>
            <a:pPr algn="l">
              <a:lnSpc>
                <a:spcPts val="4999"/>
              </a:lnSpc>
            </a:pPr>
            <a:r>
              <a:rPr lang="en-US" sz="2499" u="sng">
                <a:solidFill>
                  <a:srgbClr val="121212"/>
                </a:solidFill>
                <a:latin typeface="TT Interphases"/>
                <a:ea typeface="TT Interphases"/>
                <a:cs typeface="TT Interphases"/>
                <a:sym typeface="TT Interphases"/>
                <a:hlinkClick r:id="rId8" tooltip="http://docs.legis.wisconsin.gov/statutes/statutes/43.pdf"/>
              </a:rPr>
              <a:t>Wisconsin State Statute Chapter 43 : Libraries</a:t>
            </a:r>
          </a:p>
          <a:p>
            <a:pPr algn="l">
              <a:lnSpc>
                <a:spcPts val="4999"/>
              </a:lnSpc>
            </a:pPr>
            <a:r>
              <a:rPr lang="en-US" sz="2499" u="sng">
                <a:solidFill>
                  <a:srgbClr val="121212"/>
                </a:solidFill>
                <a:latin typeface="TT Interphases"/>
                <a:ea typeface="TT Interphases"/>
                <a:cs typeface="TT Interphases"/>
                <a:sym typeface="TT Interphases"/>
                <a:hlinkClick r:id="rId9" tooltip="https://dpi.wi.gov/sites/default/files/imce/libraries/Publib/Gov-Admin/Wisconsin_Public_Library_Standards_6th_edition_2018_FINAL.pdf"/>
              </a:rPr>
              <a:t>Wisconsin Public Library Standards (DPI, 2018 Edition)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890967"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028700" y="2238326"/>
            <a:ext cx="16230600" cy="3899711"/>
            <a:chOff x="0" y="0"/>
            <a:chExt cx="5657725" cy="1359376"/>
          </a:xfrm>
        </p:grpSpPr>
        <p:sp>
          <p:nvSpPr>
            <p:cNvPr id="6" name="Freeform 6">
              <a:extLst>
                <a:ext uri="{C183D7F6-B498-43B3-948B-1728B52AA6E4}">
                  <adec:decorative xmlns:adec="http://schemas.microsoft.com/office/drawing/2017/decorative" val="1"/>
                </a:ext>
              </a:extLst>
            </p:cNvPr>
            <p:cNvSpPr/>
            <p:nvPr/>
          </p:nvSpPr>
          <p:spPr>
            <a:xfrm>
              <a:off x="0" y="0"/>
              <a:ext cx="5657726" cy="1359376"/>
            </a:xfrm>
            <a:custGeom>
              <a:avLst/>
              <a:gdLst/>
              <a:ahLst/>
              <a:cxnLst/>
              <a:rect l="l" t="t" r="r" b="b"/>
              <a:pathLst>
                <a:path w="5657726" h="1359376">
                  <a:moveTo>
                    <a:pt x="47700" y="0"/>
                  </a:moveTo>
                  <a:lnTo>
                    <a:pt x="5610026" y="0"/>
                  </a:lnTo>
                  <a:cubicBezTo>
                    <a:pt x="5622677" y="0"/>
                    <a:pt x="5634809" y="5025"/>
                    <a:pt x="5643755" y="13971"/>
                  </a:cubicBezTo>
                  <a:cubicBezTo>
                    <a:pt x="5652700" y="22916"/>
                    <a:pt x="5657726" y="35049"/>
                    <a:pt x="5657726" y="47700"/>
                  </a:cubicBezTo>
                  <a:lnTo>
                    <a:pt x="5657726" y="1311677"/>
                  </a:lnTo>
                  <a:cubicBezTo>
                    <a:pt x="5657726" y="1324327"/>
                    <a:pt x="5652700" y="1336460"/>
                    <a:pt x="5643755" y="1345405"/>
                  </a:cubicBezTo>
                  <a:cubicBezTo>
                    <a:pt x="5634809" y="1354351"/>
                    <a:pt x="5622677" y="1359376"/>
                    <a:pt x="5610026" y="1359376"/>
                  </a:cubicBezTo>
                  <a:lnTo>
                    <a:pt x="47700" y="1359376"/>
                  </a:lnTo>
                  <a:cubicBezTo>
                    <a:pt x="35049" y="1359376"/>
                    <a:pt x="22916" y="1354351"/>
                    <a:pt x="13971" y="1345405"/>
                  </a:cubicBezTo>
                  <a:cubicBezTo>
                    <a:pt x="5025" y="1336460"/>
                    <a:pt x="0" y="1324327"/>
                    <a:pt x="0" y="1311677"/>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7" name="TextBox 7"/>
            <p:cNvSpPr txBox="1"/>
            <p:nvPr/>
          </p:nvSpPr>
          <p:spPr>
            <a:xfrm>
              <a:off x="0" y="-38100"/>
              <a:ext cx="5657725" cy="1397476"/>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1089497" y="603163"/>
            <a:ext cx="16109005" cy="1378586"/>
          </a:xfrm>
          <a:prstGeom prst="rect">
            <a:avLst/>
          </a:prstGeom>
        </p:spPr>
        <p:txBody>
          <a:bodyPr lIns="0" tIns="0" rIns="0" bIns="0" rtlCol="0" anchor="t">
            <a:spAutoFit/>
          </a:bodyPr>
          <a:lstStyle/>
          <a:p>
            <a:pPr algn="ctr">
              <a:lnSpc>
                <a:spcPts val="10400"/>
              </a:lnSpc>
            </a:pPr>
            <a:r>
              <a:rPr lang="en-US" sz="10400" b="1">
                <a:solidFill>
                  <a:srgbClr val="02285B"/>
                </a:solidFill>
                <a:latin typeface="DM Sans Bold"/>
                <a:ea typeface="DM Sans Bold"/>
                <a:cs typeface="DM Sans Bold"/>
                <a:sym typeface="DM Sans Bold"/>
              </a:rPr>
              <a:t>Open Meeting Resources</a:t>
            </a:r>
          </a:p>
        </p:txBody>
      </p:sp>
      <p:sp>
        <p:nvSpPr>
          <p:cNvPr id="9" name="TextBox 9"/>
          <p:cNvSpPr txBox="1"/>
          <p:nvPr/>
        </p:nvSpPr>
        <p:spPr>
          <a:xfrm>
            <a:off x="1953536" y="2538960"/>
            <a:ext cx="14432872" cy="3079750"/>
          </a:xfrm>
          <a:prstGeom prst="rect">
            <a:avLst/>
          </a:prstGeom>
        </p:spPr>
        <p:txBody>
          <a:bodyPr lIns="0" tIns="0" rIns="0" bIns="0" rtlCol="0" anchor="t">
            <a:spAutoFit/>
          </a:bodyPr>
          <a:lstStyle/>
          <a:p>
            <a:pPr algn="l">
              <a:lnSpc>
                <a:spcPts val="4999"/>
              </a:lnSpc>
            </a:pPr>
            <a:r>
              <a:rPr lang="en-US" sz="2499" u="sng">
                <a:solidFill>
                  <a:srgbClr val="121212"/>
                </a:solidFill>
                <a:latin typeface="TT Interphases"/>
                <a:ea typeface="TT Interphases"/>
                <a:cs typeface="TT Interphases"/>
                <a:sym typeface="TT Interphases"/>
                <a:hlinkClick r:id="rId2" tooltip="https://docs.legis.wisconsin.gov/statutes/statutes/19"/>
              </a:rPr>
              <a:t>Wisconsin State Statutes Chapter 19 : General Duties of Public Officials</a:t>
            </a:r>
          </a:p>
          <a:p>
            <a:pPr algn="l">
              <a:lnSpc>
                <a:spcPts val="4999"/>
              </a:lnSpc>
            </a:pPr>
            <a:r>
              <a:rPr lang="en-US" sz="2499" u="sng">
                <a:solidFill>
                  <a:srgbClr val="121212"/>
                </a:solidFill>
                <a:latin typeface="TT Interphases"/>
                <a:ea typeface="TT Interphases"/>
                <a:cs typeface="TT Interphases"/>
                <a:sym typeface="TT Interphases"/>
                <a:hlinkClick r:id="rId3" tooltip="https://dpi.wi.gov/libraries/public-libraries/governance-administration/trustees"/>
              </a:rPr>
              <a:t>Wisconsin Trustee Essential #14</a:t>
            </a:r>
          </a:p>
          <a:p>
            <a:pPr algn="l">
              <a:lnSpc>
                <a:spcPts val="4999"/>
              </a:lnSpc>
            </a:pPr>
            <a:r>
              <a:rPr lang="en-US" sz="2499" u="sng">
                <a:solidFill>
                  <a:srgbClr val="121212"/>
                </a:solidFill>
                <a:latin typeface="TT Interphases"/>
                <a:ea typeface="TT Interphases"/>
                <a:cs typeface="TT Interphases"/>
                <a:sym typeface="TT Interphases"/>
                <a:hlinkClick r:id="rId4" tooltip="https://dpi.wi.gov/libraries/public-libraries/legal"/>
              </a:rPr>
              <a:t>Open Meetings (DPI)</a:t>
            </a:r>
          </a:p>
          <a:p>
            <a:pPr algn="l">
              <a:lnSpc>
                <a:spcPts val="4999"/>
              </a:lnSpc>
            </a:pPr>
            <a:r>
              <a:rPr lang="en-US" sz="2499" u="sng">
                <a:solidFill>
                  <a:srgbClr val="121212"/>
                </a:solidFill>
                <a:latin typeface="TT Interphases"/>
                <a:ea typeface="TT Interphases"/>
                <a:cs typeface="TT Interphases"/>
                <a:sym typeface="TT Interphases"/>
                <a:hlinkClick r:id="rId5" tooltip="https://www.wisdoj.gov/Open%20Government/OML_guide.pdf"/>
              </a:rPr>
              <a:t>Department of Justice Compliance Guide (State of Wisconsin, March 2025 Edition)</a:t>
            </a:r>
          </a:p>
          <a:p>
            <a:pPr algn="l">
              <a:lnSpc>
                <a:spcPts val="4999"/>
              </a:lnSpc>
            </a:pPr>
            <a:r>
              <a:rPr lang="en-US" sz="2499" u="sng">
                <a:solidFill>
                  <a:srgbClr val="121212"/>
                </a:solidFill>
                <a:latin typeface="TT Interphases"/>
                <a:ea typeface="TT Interphases"/>
                <a:cs typeface="TT Interphases"/>
                <a:sym typeface="TT Interphases"/>
                <a:hlinkClick r:id="rId6" tooltip="https://www.lwm-info.org/m/faq?cat=93#question-508"/>
              </a:rPr>
              <a:t>League of Wisconsin Municipalities Governing Bodies: Open Meeting Law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aphicFrame>
        <p:nvGraphicFramePr>
          <p:cNvPr id="8" name="Table 8"/>
          <p:cNvGraphicFramePr>
            <a:graphicFrameLocks noGrp="1"/>
          </p:cNvGraphicFramePr>
          <p:nvPr/>
        </p:nvGraphicFramePr>
        <p:xfrm>
          <a:off x="2014915" y="5245890"/>
          <a:ext cx="14258170" cy="2319147"/>
        </p:xfrm>
        <a:graphic>
          <a:graphicData uri="http://schemas.openxmlformats.org/drawingml/2006/table">
            <a:tbl>
              <a:tblPr/>
              <a:tblGrid>
                <a:gridCol w="7129085">
                  <a:extLst>
                    <a:ext uri="{9D8B030D-6E8A-4147-A177-3AD203B41FA5}">
                      <a16:colId xmlns:a16="http://schemas.microsoft.com/office/drawing/2014/main" val="20000"/>
                    </a:ext>
                  </a:extLst>
                </a:gridCol>
                <a:gridCol w="7129085">
                  <a:extLst>
                    <a:ext uri="{9D8B030D-6E8A-4147-A177-3AD203B41FA5}">
                      <a16:colId xmlns:a16="http://schemas.microsoft.com/office/drawing/2014/main" val="20001"/>
                    </a:ext>
                  </a:extLst>
                </a:gridCol>
              </a:tblGrid>
              <a:tr h="903485">
                <a:tc>
                  <a:txBody>
                    <a:bodyPr/>
                    <a:lstStyle/>
                    <a:p>
                      <a:pPr algn="ctr">
                        <a:lnSpc>
                          <a:spcPts val="3500"/>
                        </a:lnSpc>
                        <a:defRPr/>
                      </a:pPr>
                      <a:r>
                        <a:rPr lang="en-US" sz="2500">
                          <a:solidFill>
                            <a:srgbClr val="FFFBF5"/>
                          </a:solidFill>
                          <a:latin typeface="DM Sans"/>
                          <a:ea typeface="DM Sans"/>
                          <a:cs typeface="DM Sans"/>
                          <a:sym typeface="DM Sans"/>
                        </a:rPr>
                        <a:t>Library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tc>
                  <a:txBody>
                    <a:bodyPr/>
                    <a:lstStyle/>
                    <a:p>
                      <a:pPr algn="ctr">
                        <a:lnSpc>
                          <a:spcPts val="3499"/>
                        </a:lnSpc>
                        <a:defRPr/>
                      </a:pPr>
                      <a:r>
                        <a:rPr lang="en-US" sz="2499">
                          <a:solidFill>
                            <a:srgbClr val="FFFBF5"/>
                          </a:solidFill>
                          <a:latin typeface="DM Sans"/>
                          <a:ea typeface="DM Sans"/>
                          <a:cs typeface="DM Sans"/>
                          <a:sym typeface="DM Sans"/>
                        </a:rPr>
                        <a:t>Library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extLst>
                  <a:ext uri="{0D108BD9-81ED-4DB2-BD59-A6C34878D82A}">
                    <a16:rowId xmlns:a16="http://schemas.microsoft.com/office/drawing/2014/main" val="10000"/>
                  </a:ext>
                </a:extLst>
              </a:tr>
              <a:tr h="707831">
                <a:tc>
                  <a:txBody>
                    <a:bodyPr/>
                    <a:lstStyle/>
                    <a:p>
                      <a:pPr algn="ctr">
                        <a:lnSpc>
                          <a:spcPts val="2800"/>
                        </a:lnSpc>
                        <a:defRPr/>
                      </a:pPr>
                      <a:r>
                        <a:rPr lang="en-US" sz="2000">
                          <a:solidFill>
                            <a:srgbClr val="000000"/>
                          </a:solidFill>
                          <a:latin typeface="DM Sans"/>
                          <a:ea typeface="DM Sans"/>
                          <a:cs typeface="DM Sans"/>
                          <a:sym typeface="DM Sans"/>
                        </a:rPr>
                        <a:t>Approve Long Range Plan</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Draft Long Range Plan</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1"/>
                  </a:ext>
                </a:extLst>
              </a:tr>
              <a:tr h="707831">
                <a:tc>
                  <a:txBody>
                    <a:bodyPr/>
                    <a:lstStyle/>
                    <a:p>
                      <a:pPr algn="ctr">
                        <a:lnSpc>
                          <a:spcPts val="2800"/>
                        </a:lnSpc>
                        <a:defRPr/>
                      </a:pPr>
                      <a:r>
                        <a:rPr lang="en-US" sz="2000">
                          <a:solidFill>
                            <a:srgbClr val="000000"/>
                          </a:solidFill>
                          <a:latin typeface="DM Sans"/>
                          <a:ea typeface="DM Sans"/>
                          <a:cs typeface="DM Sans"/>
                          <a:sym typeface="DM Sans"/>
                        </a:rPr>
                        <a:t>Provide input on community needs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Solicit community input</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2"/>
                  </a:ext>
                </a:extLst>
              </a:tr>
            </a:tbl>
          </a:graphicData>
        </a:graphic>
      </p:graphicFrame>
      <p:sp>
        <p:nvSpPr>
          <p:cNvPr id="9" name="TextBox 9"/>
          <p:cNvSpPr txBox="1"/>
          <p:nvPr/>
        </p:nvSpPr>
        <p:spPr>
          <a:xfrm>
            <a:off x="926895" y="122872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10" name="Group 10"/>
          <p:cNvGrpSpPr/>
          <p:nvPr/>
        </p:nvGrpSpPr>
        <p:grpSpPr>
          <a:xfrm>
            <a:off x="6068584" y="-145217"/>
            <a:ext cx="12079760" cy="1495364"/>
            <a:chOff x="0" y="0"/>
            <a:chExt cx="16106347" cy="1993818"/>
          </a:xfrm>
        </p:grpSpPr>
        <p:grpSp>
          <p:nvGrpSpPr>
            <p:cNvPr id="11" name="Group 11"/>
            <p:cNvGrpSpPr/>
            <p:nvPr/>
          </p:nvGrpSpPr>
          <p:grpSpPr>
            <a:xfrm>
              <a:off x="0" y="0"/>
              <a:ext cx="14212915" cy="1993818"/>
              <a:chOff x="0" y="0"/>
              <a:chExt cx="3715795" cy="521260"/>
            </a:xfrm>
          </p:grpSpPr>
          <p:sp>
            <p:nvSpPr>
              <p:cNvPr id="12" name="Freeform 12">
                <a:extLst>
                  <a:ext uri="{C183D7F6-B498-43B3-948B-1728B52AA6E4}">
                    <adec:decorative xmlns:adec="http://schemas.microsoft.com/office/drawing/2017/decorative" val="1"/>
                  </a:ext>
                </a:extLst>
              </p:cNvPr>
              <p:cNvSpPr/>
              <p:nvPr/>
            </p:nvSpPr>
            <p:spPr>
              <a:xfrm>
                <a:off x="0" y="0"/>
                <a:ext cx="3715795" cy="521260"/>
              </a:xfrm>
              <a:custGeom>
                <a:avLst/>
                <a:gdLst/>
                <a:ahLst/>
                <a:cxnLst/>
                <a:rect l="l" t="t" r="r" b="b"/>
                <a:pathLst>
                  <a:path w="3715795" h="521260">
                    <a:moveTo>
                      <a:pt x="72628" y="0"/>
                    </a:moveTo>
                    <a:lnTo>
                      <a:pt x="3643167" y="0"/>
                    </a:lnTo>
                    <a:cubicBezTo>
                      <a:pt x="3662429" y="0"/>
                      <a:pt x="3680902" y="7652"/>
                      <a:pt x="3694523" y="21272"/>
                    </a:cubicBezTo>
                    <a:cubicBezTo>
                      <a:pt x="3708143" y="34893"/>
                      <a:pt x="3715795" y="53366"/>
                      <a:pt x="3715795" y="72628"/>
                    </a:cubicBezTo>
                    <a:lnTo>
                      <a:pt x="3715795" y="448632"/>
                    </a:lnTo>
                    <a:cubicBezTo>
                      <a:pt x="3715795" y="467894"/>
                      <a:pt x="3708143" y="486367"/>
                      <a:pt x="3694523" y="499987"/>
                    </a:cubicBezTo>
                    <a:cubicBezTo>
                      <a:pt x="3680902" y="513608"/>
                      <a:pt x="3662429" y="521260"/>
                      <a:pt x="3643167" y="521260"/>
                    </a:cubicBezTo>
                    <a:lnTo>
                      <a:pt x="72628" y="521260"/>
                    </a:lnTo>
                    <a:cubicBezTo>
                      <a:pt x="32517" y="521260"/>
                      <a:pt x="0" y="488743"/>
                      <a:pt x="0" y="448632"/>
                    </a:cubicBezTo>
                    <a:lnTo>
                      <a:pt x="0" y="72628"/>
                    </a:lnTo>
                    <a:cubicBezTo>
                      <a:pt x="0" y="53366"/>
                      <a:pt x="7652" y="34893"/>
                      <a:pt x="21272" y="21272"/>
                    </a:cubicBezTo>
                    <a:cubicBezTo>
                      <a:pt x="34893" y="7652"/>
                      <a:pt x="53366" y="0"/>
                      <a:pt x="72628" y="0"/>
                    </a:cubicBezTo>
                    <a:close/>
                  </a:path>
                </a:pathLst>
              </a:custGeom>
              <a:solidFill>
                <a:srgbClr val="02285B"/>
              </a:solidFill>
            </p:spPr>
            <p:txBody>
              <a:bodyPr/>
              <a:lstStyle/>
              <a:p>
                <a:endParaRPr lang="en-US"/>
              </a:p>
            </p:txBody>
          </p:sp>
          <p:sp>
            <p:nvSpPr>
              <p:cNvPr id="13" name="TextBox 13"/>
              <p:cNvSpPr txBox="1"/>
              <p:nvPr/>
            </p:nvSpPr>
            <p:spPr>
              <a:xfrm>
                <a:off x="0" y="-38100"/>
                <a:ext cx="3715795" cy="559360"/>
              </a:xfrm>
              <a:prstGeom prst="rect">
                <a:avLst/>
              </a:prstGeom>
            </p:spPr>
            <p:txBody>
              <a:bodyPr lIns="50800" tIns="50800" rIns="50800" bIns="50800" rtlCol="0" anchor="ctr"/>
              <a:lstStyle/>
              <a:p>
                <a:pPr algn="ctr">
                  <a:lnSpc>
                    <a:spcPts val="2520"/>
                  </a:lnSpc>
                </a:pPr>
                <a:endParaRPr/>
              </a:p>
            </p:txBody>
          </p:sp>
        </p:grpSp>
        <p:sp>
          <p:nvSpPr>
            <p:cNvPr id="14" name="Freeform 14">
              <a:extLst>
                <a:ext uri="{C183D7F6-B498-43B3-948B-1728B52AA6E4}">
                  <adec:decorative xmlns:adec="http://schemas.microsoft.com/office/drawing/2017/decorative" val="1"/>
                </a:ext>
              </a:extLst>
            </p:cNvPr>
            <p:cNvSpPr/>
            <p:nvPr/>
          </p:nvSpPr>
          <p:spPr>
            <a:xfrm flipH="1">
              <a:off x="10915491" y="0"/>
              <a:ext cx="4702513" cy="1993818"/>
            </a:xfrm>
            <a:custGeom>
              <a:avLst/>
              <a:gdLst/>
              <a:ahLst/>
              <a:cxnLst/>
              <a:rect l="l" t="t" r="r" b="b"/>
              <a:pathLst>
                <a:path w="4702513" h="1993818">
                  <a:moveTo>
                    <a:pt x="4702513" y="0"/>
                  </a:moveTo>
                  <a:lnTo>
                    <a:pt x="0" y="0"/>
                  </a:lnTo>
                  <a:lnTo>
                    <a:pt x="0" y="1993818"/>
                  </a:lnTo>
                  <a:lnTo>
                    <a:pt x="4702513" y="1993818"/>
                  </a:lnTo>
                  <a:lnTo>
                    <a:pt x="47025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4926121" y="638334"/>
              <a:ext cx="11180226" cy="685589"/>
            </a:xfrm>
            <a:prstGeom prst="rect">
              <a:avLst/>
            </a:prstGeom>
          </p:spPr>
          <p:txBody>
            <a:bodyPr lIns="0" tIns="0" rIns="0" bIns="0" rtlCol="0" anchor="t">
              <a:spAutoFit/>
            </a:bodyPr>
            <a:lstStyle/>
            <a:p>
              <a:pPr algn="ctr">
                <a:lnSpc>
                  <a:spcPts val="4339"/>
                </a:lnSpc>
              </a:pPr>
              <a:r>
                <a:rPr lang="en-US" sz="3099">
                  <a:solidFill>
                    <a:srgbClr val="FFFBF5"/>
                  </a:solidFill>
                  <a:latin typeface="DM Sans"/>
                  <a:ea typeface="DM Sans"/>
                  <a:cs typeface="DM Sans"/>
                  <a:sym typeface="DM Sans"/>
                </a:rPr>
                <a:t>Planning</a:t>
              </a:r>
            </a:p>
          </p:txBody>
        </p:sp>
      </p:grpSp>
      <p:grpSp>
        <p:nvGrpSpPr>
          <p:cNvPr id="16" name="Group 16"/>
          <p:cNvGrpSpPr/>
          <p:nvPr/>
        </p:nvGrpSpPr>
        <p:grpSpPr>
          <a:xfrm>
            <a:off x="-3577731" y="-713177"/>
            <a:ext cx="11032213" cy="1426353"/>
            <a:chOff x="0" y="0"/>
            <a:chExt cx="3684056" cy="476311"/>
          </a:xfrm>
        </p:grpSpPr>
        <p:sp>
          <p:nvSpPr>
            <p:cNvPr id="17" name="Freeform 17">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8" name="TextBox 18"/>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890967"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028700" y="2238326"/>
            <a:ext cx="16230600" cy="3899711"/>
            <a:chOff x="0" y="0"/>
            <a:chExt cx="5657725" cy="1359376"/>
          </a:xfrm>
        </p:grpSpPr>
        <p:sp>
          <p:nvSpPr>
            <p:cNvPr id="6" name="Freeform 6">
              <a:extLst>
                <a:ext uri="{C183D7F6-B498-43B3-948B-1728B52AA6E4}">
                  <adec:decorative xmlns:adec="http://schemas.microsoft.com/office/drawing/2017/decorative" val="1"/>
                </a:ext>
              </a:extLst>
            </p:cNvPr>
            <p:cNvSpPr/>
            <p:nvPr/>
          </p:nvSpPr>
          <p:spPr>
            <a:xfrm>
              <a:off x="0" y="0"/>
              <a:ext cx="5657726" cy="1359376"/>
            </a:xfrm>
            <a:custGeom>
              <a:avLst/>
              <a:gdLst/>
              <a:ahLst/>
              <a:cxnLst/>
              <a:rect l="l" t="t" r="r" b="b"/>
              <a:pathLst>
                <a:path w="5657726" h="1359376">
                  <a:moveTo>
                    <a:pt x="47700" y="0"/>
                  </a:moveTo>
                  <a:lnTo>
                    <a:pt x="5610026" y="0"/>
                  </a:lnTo>
                  <a:cubicBezTo>
                    <a:pt x="5622677" y="0"/>
                    <a:pt x="5634809" y="5025"/>
                    <a:pt x="5643755" y="13971"/>
                  </a:cubicBezTo>
                  <a:cubicBezTo>
                    <a:pt x="5652700" y="22916"/>
                    <a:pt x="5657726" y="35049"/>
                    <a:pt x="5657726" y="47700"/>
                  </a:cubicBezTo>
                  <a:lnTo>
                    <a:pt x="5657726" y="1311677"/>
                  </a:lnTo>
                  <a:cubicBezTo>
                    <a:pt x="5657726" y="1324327"/>
                    <a:pt x="5652700" y="1336460"/>
                    <a:pt x="5643755" y="1345405"/>
                  </a:cubicBezTo>
                  <a:cubicBezTo>
                    <a:pt x="5634809" y="1354351"/>
                    <a:pt x="5622677" y="1359376"/>
                    <a:pt x="5610026" y="1359376"/>
                  </a:cubicBezTo>
                  <a:lnTo>
                    <a:pt x="47700" y="1359376"/>
                  </a:lnTo>
                  <a:cubicBezTo>
                    <a:pt x="35049" y="1359376"/>
                    <a:pt x="22916" y="1354351"/>
                    <a:pt x="13971" y="1345405"/>
                  </a:cubicBezTo>
                  <a:cubicBezTo>
                    <a:pt x="5025" y="1336460"/>
                    <a:pt x="0" y="1324327"/>
                    <a:pt x="0" y="1311677"/>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7" name="TextBox 7"/>
            <p:cNvSpPr txBox="1"/>
            <p:nvPr/>
          </p:nvSpPr>
          <p:spPr>
            <a:xfrm>
              <a:off x="0" y="-38100"/>
              <a:ext cx="5657725" cy="1397476"/>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809160" y="635202"/>
            <a:ext cx="16669680" cy="1378586"/>
          </a:xfrm>
          <a:prstGeom prst="rect">
            <a:avLst/>
          </a:prstGeom>
        </p:spPr>
        <p:txBody>
          <a:bodyPr lIns="0" tIns="0" rIns="0" bIns="0" rtlCol="0" anchor="t">
            <a:spAutoFit/>
          </a:bodyPr>
          <a:lstStyle/>
          <a:p>
            <a:pPr algn="ctr">
              <a:lnSpc>
                <a:spcPts val="10400"/>
              </a:lnSpc>
            </a:pPr>
            <a:r>
              <a:rPr lang="en-US" sz="10400" b="1">
                <a:solidFill>
                  <a:srgbClr val="02285B"/>
                </a:solidFill>
                <a:latin typeface="DM Sans Bold"/>
                <a:ea typeface="DM Sans Bold"/>
                <a:cs typeface="DM Sans Bold"/>
                <a:sym typeface="DM Sans Bold"/>
              </a:rPr>
              <a:t>Public Records Resources</a:t>
            </a:r>
          </a:p>
        </p:txBody>
      </p:sp>
      <p:sp>
        <p:nvSpPr>
          <p:cNvPr id="9" name="TextBox 9"/>
          <p:cNvSpPr txBox="1"/>
          <p:nvPr/>
        </p:nvSpPr>
        <p:spPr>
          <a:xfrm>
            <a:off x="1953536" y="2538960"/>
            <a:ext cx="14432872" cy="3079750"/>
          </a:xfrm>
          <a:prstGeom prst="rect">
            <a:avLst/>
          </a:prstGeom>
        </p:spPr>
        <p:txBody>
          <a:bodyPr lIns="0" tIns="0" rIns="0" bIns="0" rtlCol="0" anchor="t">
            <a:spAutoFit/>
          </a:bodyPr>
          <a:lstStyle/>
          <a:p>
            <a:pPr algn="l">
              <a:lnSpc>
                <a:spcPts val="4999"/>
              </a:lnSpc>
            </a:pPr>
            <a:r>
              <a:rPr lang="en-US" sz="2499" u="sng">
                <a:solidFill>
                  <a:srgbClr val="121212"/>
                </a:solidFill>
                <a:latin typeface="TT Interphases"/>
                <a:ea typeface="TT Interphases"/>
                <a:cs typeface="TT Interphases"/>
                <a:sym typeface="TT Interphases"/>
                <a:hlinkClick r:id="rId2" tooltip="https://dpi.wi.gov/libraries/public-libraries/governance-administration/trustees"/>
              </a:rPr>
              <a:t>Trustee Essential #15 (DPI)</a:t>
            </a:r>
          </a:p>
          <a:p>
            <a:pPr algn="l">
              <a:lnSpc>
                <a:spcPts val="4999"/>
              </a:lnSpc>
            </a:pPr>
            <a:r>
              <a:rPr lang="en-US" sz="2499" u="sng">
                <a:solidFill>
                  <a:srgbClr val="121212"/>
                </a:solidFill>
                <a:latin typeface="TT Interphases"/>
                <a:ea typeface="TT Interphases"/>
                <a:cs typeface="TT Interphases"/>
                <a:sym typeface="TT Interphases"/>
                <a:hlinkClick r:id="rId3" tooltip="https://dpi.wi.gov/libraries/public-libraries/legal"/>
              </a:rPr>
              <a:t>Wisconsin’s Public Records Law (DPI)</a:t>
            </a:r>
          </a:p>
          <a:p>
            <a:pPr algn="l">
              <a:lnSpc>
                <a:spcPts val="4999"/>
              </a:lnSpc>
            </a:pPr>
            <a:r>
              <a:rPr lang="en-US" sz="2499" u="sng">
                <a:solidFill>
                  <a:srgbClr val="121212"/>
                </a:solidFill>
                <a:latin typeface="TT Interphases"/>
                <a:ea typeface="TT Interphases"/>
                <a:cs typeface="TT Interphases"/>
                <a:sym typeface="TT Interphases"/>
                <a:hlinkClick r:id="rId3" tooltip="https://dpi.wi.gov/libraries/public-libraries/legal"/>
              </a:rPr>
              <a:t>Records Retention Schedule for Wisconsin Public Libraries </a:t>
            </a:r>
          </a:p>
          <a:p>
            <a:pPr algn="l">
              <a:lnSpc>
                <a:spcPts val="4999"/>
              </a:lnSpc>
            </a:pPr>
            <a:r>
              <a:rPr lang="en-US" sz="2499" u="sng">
                <a:solidFill>
                  <a:srgbClr val="121212"/>
                </a:solidFill>
                <a:latin typeface="TT Interphases"/>
                <a:ea typeface="TT Interphases"/>
                <a:cs typeface="TT Interphases"/>
                <a:sym typeface="TT Interphases"/>
                <a:hlinkClick r:id="rId4" tooltip="https://www.wisdoj.gov/Open%20Government/PRL_guide.pdf"/>
              </a:rPr>
              <a:t>Department of Justice Compliance Guide (State of Wisconsin, June 2025 Edition)</a:t>
            </a:r>
          </a:p>
          <a:p>
            <a:pPr algn="l">
              <a:lnSpc>
                <a:spcPts val="4999"/>
              </a:lnSpc>
            </a:pPr>
            <a:r>
              <a:rPr lang="en-US" sz="2499" u="sng">
                <a:solidFill>
                  <a:srgbClr val="121212"/>
                </a:solidFill>
                <a:latin typeface="TT Interphases"/>
                <a:ea typeface="TT Interphases"/>
                <a:cs typeface="TT Interphases"/>
                <a:sym typeface="TT Interphases"/>
                <a:hlinkClick r:id="rId5" tooltip="https://www.lwm-info.org/m/faq?cat=82#question-579"/>
              </a:rPr>
              <a:t>League of Wisconsin Municipalities Public Records FAQ</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890967"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028700" y="2238326"/>
            <a:ext cx="16230600" cy="1881283"/>
            <a:chOff x="0" y="0"/>
            <a:chExt cx="5657725" cy="655785"/>
          </a:xfrm>
        </p:grpSpPr>
        <p:sp>
          <p:nvSpPr>
            <p:cNvPr id="6" name="Freeform 6">
              <a:extLst>
                <a:ext uri="{C183D7F6-B498-43B3-948B-1728B52AA6E4}">
                  <adec:decorative xmlns:adec="http://schemas.microsoft.com/office/drawing/2017/decorative" val="1"/>
                </a:ext>
              </a:extLst>
            </p:cNvPr>
            <p:cNvSpPr/>
            <p:nvPr/>
          </p:nvSpPr>
          <p:spPr>
            <a:xfrm>
              <a:off x="0" y="0"/>
              <a:ext cx="5657726" cy="655785"/>
            </a:xfrm>
            <a:custGeom>
              <a:avLst/>
              <a:gdLst/>
              <a:ahLst/>
              <a:cxnLst/>
              <a:rect l="l" t="t" r="r" b="b"/>
              <a:pathLst>
                <a:path w="5657726" h="655785">
                  <a:moveTo>
                    <a:pt x="47700" y="0"/>
                  </a:moveTo>
                  <a:lnTo>
                    <a:pt x="5610026" y="0"/>
                  </a:lnTo>
                  <a:cubicBezTo>
                    <a:pt x="5622677" y="0"/>
                    <a:pt x="5634809" y="5025"/>
                    <a:pt x="5643755" y="13971"/>
                  </a:cubicBezTo>
                  <a:cubicBezTo>
                    <a:pt x="5652700" y="22916"/>
                    <a:pt x="5657726" y="35049"/>
                    <a:pt x="5657726" y="47700"/>
                  </a:cubicBezTo>
                  <a:lnTo>
                    <a:pt x="5657726" y="608085"/>
                  </a:lnTo>
                  <a:cubicBezTo>
                    <a:pt x="5657726" y="620736"/>
                    <a:pt x="5652700" y="632869"/>
                    <a:pt x="5643755" y="641814"/>
                  </a:cubicBezTo>
                  <a:cubicBezTo>
                    <a:pt x="5634809" y="650759"/>
                    <a:pt x="5622677" y="655785"/>
                    <a:pt x="5610026" y="655785"/>
                  </a:cubicBezTo>
                  <a:lnTo>
                    <a:pt x="47700" y="655785"/>
                  </a:lnTo>
                  <a:cubicBezTo>
                    <a:pt x="35049" y="655785"/>
                    <a:pt x="22916" y="650759"/>
                    <a:pt x="13971" y="641814"/>
                  </a:cubicBezTo>
                  <a:cubicBezTo>
                    <a:pt x="5025" y="632869"/>
                    <a:pt x="0" y="620736"/>
                    <a:pt x="0" y="608085"/>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7" name="TextBox 7"/>
            <p:cNvSpPr txBox="1"/>
            <p:nvPr/>
          </p:nvSpPr>
          <p:spPr>
            <a:xfrm>
              <a:off x="0" y="-38100"/>
              <a:ext cx="5657725" cy="693885"/>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809160" y="635202"/>
            <a:ext cx="16669680" cy="1378586"/>
          </a:xfrm>
          <a:prstGeom prst="rect">
            <a:avLst/>
          </a:prstGeom>
        </p:spPr>
        <p:txBody>
          <a:bodyPr lIns="0" tIns="0" rIns="0" bIns="0" rtlCol="0" anchor="t">
            <a:spAutoFit/>
          </a:bodyPr>
          <a:lstStyle/>
          <a:p>
            <a:pPr algn="ctr">
              <a:lnSpc>
                <a:spcPts val="10400"/>
              </a:lnSpc>
            </a:pPr>
            <a:r>
              <a:rPr lang="en-US" sz="10400" b="1">
                <a:solidFill>
                  <a:srgbClr val="02285B"/>
                </a:solidFill>
                <a:latin typeface="DM Sans Bold"/>
                <a:ea typeface="DM Sans Bold"/>
                <a:cs typeface="DM Sans Bold"/>
                <a:sym typeface="DM Sans Bold"/>
              </a:rPr>
              <a:t>Ethics Resources</a:t>
            </a:r>
          </a:p>
        </p:txBody>
      </p:sp>
      <p:sp>
        <p:nvSpPr>
          <p:cNvPr id="9" name="TextBox 9"/>
          <p:cNvSpPr txBox="1"/>
          <p:nvPr/>
        </p:nvSpPr>
        <p:spPr>
          <a:xfrm>
            <a:off x="1953536" y="2538960"/>
            <a:ext cx="14432872" cy="1193800"/>
          </a:xfrm>
          <a:prstGeom prst="rect">
            <a:avLst/>
          </a:prstGeom>
        </p:spPr>
        <p:txBody>
          <a:bodyPr lIns="0" tIns="0" rIns="0" bIns="0" rtlCol="0" anchor="t">
            <a:spAutoFit/>
          </a:bodyPr>
          <a:lstStyle/>
          <a:p>
            <a:pPr algn="l">
              <a:lnSpc>
                <a:spcPts val="4999"/>
              </a:lnSpc>
            </a:pPr>
            <a:r>
              <a:rPr lang="en-US" sz="2499" u="sng">
                <a:solidFill>
                  <a:srgbClr val="121212"/>
                </a:solidFill>
                <a:latin typeface="TT Interphases"/>
                <a:ea typeface="TT Interphases"/>
                <a:cs typeface="TT Interphases"/>
                <a:sym typeface="TT Interphases"/>
                <a:hlinkClick r:id="rId2" tooltip="https://dpi.wi.gov/libraries/public-libraries/governance-administration/trustees"/>
              </a:rPr>
              <a:t>Trustee Essential #16 (DPI)</a:t>
            </a:r>
          </a:p>
          <a:p>
            <a:pPr algn="l">
              <a:lnSpc>
                <a:spcPts val="4999"/>
              </a:lnSpc>
            </a:pPr>
            <a:r>
              <a:rPr lang="en-US" sz="2499" u="sng">
                <a:solidFill>
                  <a:srgbClr val="121212"/>
                </a:solidFill>
                <a:latin typeface="TT Interphases"/>
                <a:ea typeface="TT Interphases"/>
                <a:cs typeface="TT Interphases"/>
                <a:sym typeface="TT Interphases"/>
                <a:hlinkClick r:id="rId3" tooltip="https://www.lwm-info.org/m/faq?cat=77&amp;searchTerms=Pecuniary%20"/>
              </a:rPr>
              <a:t>League of Wisconsin Municipalities FAQ Pecuniary Interest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890967"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028700" y="2238326"/>
            <a:ext cx="16230600" cy="5053098"/>
            <a:chOff x="0" y="0"/>
            <a:chExt cx="5657725" cy="1761429"/>
          </a:xfrm>
        </p:grpSpPr>
        <p:sp>
          <p:nvSpPr>
            <p:cNvPr id="6" name="Freeform 6">
              <a:extLst>
                <a:ext uri="{C183D7F6-B498-43B3-948B-1728B52AA6E4}">
                  <adec:decorative xmlns:adec="http://schemas.microsoft.com/office/drawing/2017/decorative" val="1"/>
                </a:ext>
              </a:extLst>
            </p:cNvPr>
            <p:cNvSpPr/>
            <p:nvPr/>
          </p:nvSpPr>
          <p:spPr>
            <a:xfrm>
              <a:off x="0" y="0"/>
              <a:ext cx="5657726" cy="1761429"/>
            </a:xfrm>
            <a:custGeom>
              <a:avLst/>
              <a:gdLst/>
              <a:ahLst/>
              <a:cxnLst/>
              <a:rect l="l" t="t" r="r" b="b"/>
              <a:pathLst>
                <a:path w="5657726" h="1761429">
                  <a:moveTo>
                    <a:pt x="47700" y="0"/>
                  </a:moveTo>
                  <a:lnTo>
                    <a:pt x="5610026" y="0"/>
                  </a:lnTo>
                  <a:cubicBezTo>
                    <a:pt x="5622677" y="0"/>
                    <a:pt x="5634809" y="5025"/>
                    <a:pt x="5643755" y="13971"/>
                  </a:cubicBezTo>
                  <a:cubicBezTo>
                    <a:pt x="5652700" y="22916"/>
                    <a:pt x="5657726" y="35049"/>
                    <a:pt x="5657726" y="47700"/>
                  </a:cubicBezTo>
                  <a:lnTo>
                    <a:pt x="5657726" y="1713729"/>
                  </a:lnTo>
                  <a:cubicBezTo>
                    <a:pt x="5657726" y="1726380"/>
                    <a:pt x="5652700" y="1738512"/>
                    <a:pt x="5643755" y="1747458"/>
                  </a:cubicBezTo>
                  <a:cubicBezTo>
                    <a:pt x="5634809" y="1756403"/>
                    <a:pt x="5622677" y="1761429"/>
                    <a:pt x="5610026" y="1761429"/>
                  </a:cubicBezTo>
                  <a:lnTo>
                    <a:pt x="47700" y="1761429"/>
                  </a:lnTo>
                  <a:cubicBezTo>
                    <a:pt x="35049" y="1761429"/>
                    <a:pt x="22916" y="1756403"/>
                    <a:pt x="13971" y="1747458"/>
                  </a:cubicBezTo>
                  <a:cubicBezTo>
                    <a:pt x="5025" y="1738512"/>
                    <a:pt x="0" y="1726380"/>
                    <a:pt x="0" y="1713729"/>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7" name="TextBox 7"/>
            <p:cNvSpPr txBox="1"/>
            <p:nvPr/>
          </p:nvSpPr>
          <p:spPr>
            <a:xfrm>
              <a:off x="0" y="-38100"/>
              <a:ext cx="5657725" cy="1799529"/>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809160" y="635202"/>
            <a:ext cx="16669680" cy="1378586"/>
          </a:xfrm>
          <a:prstGeom prst="rect">
            <a:avLst/>
          </a:prstGeom>
        </p:spPr>
        <p:txBody>
          <a:bodyPr lIns="0" tIns="0" rIns="0" bIns="0" rtlCol="0" anchor="t">
            <a:spAutoFit/>
          </a:bodyPr>
          <a:lstStyle/>
          <a:p>
            <a:pPr algn="ctr">
              <a:lnSpc>
                <a:spcPts val="10400"/>
              </a:lnSpc>
            </a:pPr>
            <a:r>
              <a:rPr lang="en-US" sz="10400" b="1">
                <a:solidFill>
                  <a:srgbClr val="02285B"/>
                </a:solidFill>
                <a:latin typeface="DM Sans Bold"/>
                <a:ea typeface="DM Sans Bold"/>
                <a:cs typeface="DM Sans Bold"/>
                <a:sym typeface="DM Sans Bold"/>
              </a:rPr>
              <a:t>ADA Resources</a:t>
            </a:r>
          </a:p>
        </p:txBody>
      </p:sp>
      <p:sp>
        <p:nvSpPr>
          <p:cNvPr id="9" name="TextBox 9"/>
          <p:cNvSpPr txBox="1"/>
          <p:nvPr/>
        </p:nvSpPr>
        <p:spPr>
          <a:xfrm>
            <a:off x="1953536" y="2538960"/>
            <a:ext cx="14432872" cy="4337050"/>
          </a:xfrm>
          <a:prstGeom prst="rect">
            <a:avLst/>
          </a:prstGeom>
        </p:spPr>
        <p:txBody>
          <a:bodyPr lIns="0" tIns="0" rIns="0" bIns="0" rtlCol="0" anchor="t">
            <a:spAutoFit/>
          </a:bodyPr>
          <a:lstStyle/>
          <a:p>
            <a:pPr algn="l">
              <a:lnSpc>
                <a:spcPts val="4999"/>
              </a:lnSpc>
            </a:pPr>
            <a:r>
              <a:rPr lang="en-US" sz="2499" u="sng">
                <a:solidFill>
                  <a:srgbClr val="121212"/>
                </a:solidFill>
                <a:latin typeface="TT Interphases"/>
                <a:ea typeface="TT Interphases"/>
                <a:cs typeface="TT Interphases"/>
                <a:sym typeface="TT Interphases"/>
                <a:hlinkClick r:id="rId2" tooltip="https://dpi.wi.gov/libraries/public-libraries/governance-administration/trustees"/>
              </a:rPr>
              <a:t>Trustee Essential #20 (DPI)</a:t>
            </a:r>
          </a:p>
          <a:p>
            <a:pPr algn="l">
              <a:lnSpc>
                <a:spcPts val="4999"/>
              </a:lnSpc>
            </a:pPr>
            <a:r>
              <a:rPr lang="en-US" sz="2499" u="sng">
                <a:solidFill>
                  <a:srgbClr val="121212"/>
                </a:solidFill>
                <a:latin typeface="TT Interphases"/>
                <a:ea typeface="TT Interphases"/>
                <a:cs typeface="TT Interphases"/>
                <a:sym typeface="TT Interphases"/>
                <a:hlinkClick r:id="rId2" tooltip="https://dpi.wi.gov/libraries/public-libraries/governance-administration/trustees"/>
              </a:rPr>
              <a:t>Trustee Essential #21 (DPI)</a:t>
            </a:r>
          </a:p>
          <a:p>
            <a:pPr algn="l">
              <a:lnSpc>
                <a:spcPts val="4999"/>
              </a:lnSpc>
            </a:pPr>
            <a:r>
              <a:rPr lang="en-US" sz="2499" u="sng">
                <a:solidFill>
                  <a:srgbClr val="121212"/>
                </a:solidFill>
                <a:latin typeface="TT Interphases"/>
                <a:ea typeface="TT Interphases"/>
                <a:cs typeface="TT Interphases"/>
                <a:sym typeface="TT Interphases"/>
                <a:hlinkClick r:id="rId3" tooltip="https://www.adagreatlakes.org"/>
              </a:rPr>
              <a:t>Disability and Business Technical Assistance Center (DBTAC) (Great Lakes ADA Center)</a:t>
            </a:r>
          </a:p>
          <a:p>
            <a:pPr algn="l">
              <a:lnSpc>
                <a:spcPts val="4999"/>
              </a:lnSpc>
            </a:pPr>
            <a:r>
              <a:rPr lang="en-US" sz="2499" u="sng">
                <a:solidFill>
                  <a:srgbClr val="121212"/>
                </a:solidFill>
                <a:latin typeface="TT Interphases"/>
                <a:ea typeface="TT Interphases"/>
                <a:cs typeface="TT Interphases"/>
                <a:sym typeface="TT Interphases"/>
                <a:hlinkClick r:id="rId4" tooltip="https://www.ada.gov"/>
              </a:rPr>
              <a:t>ADA (US Department of Justice)</a:t>
            </a:r>
          </a:p>
          <a:p>
            <a:pPr algn="l">
              <a:lnSpc>
                <a:spcPts val="4999"/>
              </a:lnSpc>
            </a:pPr>
            <a:r>
              <a:rPr lang="en-US" sz="2499" u="sng">
                <a:solidFill>
                  <a:srgbClr val="121212"/>
                </a:solidFill>
                <a:latin typeface="TT Interphases"/>
                <a:ea typeface="TT Interphases"/>
                <a:cs typeface="TT Interphases"/>
                <a:sym typeface="TT Interphases"/>
                <a:hlinkClick r:id="rId5" tooltip="https://www.eeoc.gov/laws/guidance/your-employment-rights-individual-disability"/>
              </a:rPr>
              <a:t>The ADA: Your Employment Rights as an Individual with a Disability (EEOC)</a:t>
            </a:r>
          </a:p>
          <a:p>
            <a:pPr algn="l">
              <a:lnSpc>
                <a:spcPts val="4999"/>
              </a:lnSpc>
            </a:pPr>
            <a:r>
              <a:rPr lang="en-US" sz="2499" u="sng">
                <a:solidFill>
                  <a:srgbClr val="121212"/>
                </a:solidFill>
                <a:latin typeface="TT Interphases"/>
                <a:ea typeface="TT Interphases"/>
                <a:cs typeface="TT Interphases"/>
                <a:sym typeface="TT Interphases"/>
                <a:hlinkClick r:id="rId6" tooltip="https://libguides.ala.org/libservice-disability"/>
              </a:rPr>
              <a:t>Library Services for People with Disabilities (ALA)</a:t>
            </a:r>
          </a:p>
          <a:p>
            <a:pPr algn="l">
              <a:lnSpc>
                <a:spcPts val="4999"/>
              </a:lnSpc>
            </a:pPr>
            <a:r>
              <a:rPr lang="en-US" sz="2499" u="sng">
                <a:solidFill>
                  <a:srgbClr val="121212"/>
                </a:solidFill>
                <a:latin typeface="TT Interphases"/>
                <a:ea typeface="TT Interphases"/>
                <a:cs typeface="TT Interphases"/>
                <a:sym typeface="TT Interphases"/>
                <a:hlinkClick r:id="rId7" tooltip="https://dpi.wi.gov/talkingbooks"/>
              </a:rPr>
              <a:t>Wisconsin Talking Book and Braille Library (DPI)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890967"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028700" y="2238326"/>
            <a:ext cx="16230600" cy="2522054"/>
            <a:chOff x="0" y="0"/>
            <a:chExt cx="5657725" cy="879147"/>
          </a:xfrm>
        </p:grpSpPr>
        <p:sp>
          <p:nvSpPr>
            <p:cNvPr id="6" name="Freeform 6">
              <a:extLst>
                <a:ext uri="{C183D7F6-B498-43B3-948B-1728B52AA6E4}">
                  <adec:decorative xmlns:adec="http://schemas.microsoft.com/office/drawing/2017/decorative" val="1"/>
                </a:ext>
              </a:extLst>
            </p:cNvPr>
            <p:cNvSpPr/>
            <p:nvPr/>
          </p:nvSpPr>
          <p:spPr>
            <a:xfrm>
              <a:off x="0" y="0"/>
              <a:ext cx="5657726" cy="879147"/>
            </a:xfrm>
            <a:custGeom>
              <a:avLst/>
              <a:gdLst/>
              <a:ahLst/>
              <a:cxnLst/>
              <a:rect l="l" t="t" r="r" b="b"/>
              <a:pathLst>
                <a:path w="5657726" h="879147">
                  <a:moveTo>
                    <a:pt x="47700" y="0"/>
                  </a:moveTo>
                  <a:lnTo>
                    <a:pt x="5610026" y="0"/>
                  </a:lnTo>
                  <a:cubicBezTo>
                    <a:pt x="5622677" y="0"/>
                    <a:pt x="5634809" y="5025"/>
                    <a:pt x="5643755" y="13971"/>
                  </a:cubicBezTo>
                  <a:cubicBezTo>
                    <a:pt x="5652700" y="22916"/>
                    <a:pt x="5657726" y="35049"/>
                    <a:pt x="5657726" y="47700"/>
                  </a:cubicBezTo>
                  <a:lnTo>
                    <a:pt x="5657726" y="831448"/>
                  </a:lnTo>
                  <a:cubicBezTo>
                    <a:pt x="5657726" y="844098"/>
                    <a:pt x="5652700" y="856231"/>
                    <a:pt x="5643755" y="865176"/>
                  </a:cubicBezTo>
                  <a:cubicBezTo>
                    <a:pt x="5634809" y="874122"/>
                    <a:pt x="5622677" y="879147"/>
                    <a:pt x="5610026" y="879147"/>
                  </a:cubicBezTo>
                  <a:lnTo>
                    <a:pt x="47700" y="879147"/>
                  </a:lnTo>
                  <a:cubicBezTo>
                    <a:pt x="35049" y="879147"/>
                    <a:pt x="22916" y="874122"/>
                    <a:pt x="13971" y="865176"/>
                  </a:cubicBezTo>
                  <a:cubicBezTo>
                    <a:pt x="5025" y="856231"/>
                    <a:pt x="0" y="844098"/>
                    <a:pt x="0" y="831448"/>
                  </a:cubicBezTo>
                  <a:lnTo>
                    <a:pt x="0" y="47700"/>
                  </a:lnTo>
                  <a:cubicBezTo>
                    <a:pt x="0" y="35049"/>
                    <a:pt x="5025" y="22916"/>
                    <a:pt x="13971" y="13971"/>
                  </a:cubicBezTo>
                  <a:cubicBezTo>
                    <a:pt x="22916" y="5025"/>
                    <a:pt x="35049" y="0"/>
                    <a:pt x="47700" y="0"/>
                  </a:cubicBezTo>
                  <a:close/>
                </a:path>
              </a:pathLst>
            </a:custGeom>
            <a:solidFill>
              <a:srgbClr val="F6EEE1"/>
            </a:solidFill>
            <a:ln cap="rnd">
              <a:noFill/>
              <a:prstDash val="solid"/>
              <a:round/>
            </a:ln>
          </p:spPr>
          <p:txBody>
            <a:bodyPr/>
            <a:lstStyle/>
            <a:p>
              <a:endParaRPr lang="en-US"/>
            </a:p>
          </p:txBody>
        </p:sp>
        <p:sp>
          <p:nvSpPr>
            <p:cNvPr id="7" name="TextBox 7"/>
            <p:cNvSpPr txBox="1"/>
            <p:nvPr/>
          </p:nvSpPr>
          <p:spPr>
            <a:xfrm>
              <a:off x="0" y="-38100"/>
              <a:ext cx="5657725" cy="917247"/>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809160" y="635202"/>
            <a:ext cx="16669680" cy="1378586"/>
          </a:xfrm>
          <a:prstGeom prst="rect">
            <a:avLst/>
          </a:prstGeom>
        </p:spPr>
        <p:txBody>
          <a:bodyPr lIns="0" tIns="0" rIns="0" bIns="0" rtlCol="0" anchor="t">
            <a:spAutoFit/>
          </a:bodyPr>
          <a:lstStyle/>
          <a:p>
            <a:pPr algn="ctr">
              <a:lnSpc>
                <a:spcPts val="10400"/>
              </a:lnSpc>
            </a:pPr>
            <a:r>
              <a:rPr lang="en-US" sz="10400" b="1">
                <a:solidFill>
                  <a:srgbClr val="02285B"/>
                </a:solidFill>
                <a:latin typeface="DM Sans Bold"/>
                <a:ea typeface="DM Sans Bold"/>
                <a:cs typeface="DM Sans Bold"/>
                <a:sym typeface="DM Sans Bold"/>
              </a:rPr>
              <a:t>Employment Resources</a:t>
            </a:r>
          </a:p>
        </p:txBody>
      </p:sp>
      <p:sp>
        <p:nvSpPr>
          <p:cNvPr id="9" name="TextBox 9"/>
          <p:cNvSpPr txBox="1"/>
          <p:nvPr/>
        </p:nvSpPr>
        <p:spPr>
          <a:xfrm>
            <a:off x="1953536" y="2538960"/>
            <a:ext cx="14432872" cy="1822450"/>
          </a:xfrm>
          <a:prstGeom prst="rect">
            <a:avLst/>
          </a:prstGeom>
        </p:spPr>
        <p:txBody>
          <a:bodyPr lIns="0" tIns="0" rIns="0" bIns="0" rtlCol="0" anchor="t">
            <a:spAutoFit/>
          </a:bodyPr>
          <a:lstStyle/>
          <a:p>
            <a:pPr algn="l">
              <a:lnSpc>
                <a:spcPts val="4999"/>
              </a:lnSpc>
            </a:pPr>
            <a:r>
              <a:rPr lang="en-US" sz="2499" u="sng">
                <a:solidFill>
                  <a:srgbClr val="121212"/>
                </a:solidFill>
                <a:latin typeface="TT Interphases"/>
                <a:ea typeface="TT Interphases"/>
                <a:cs typeface="TT Interphases"/>
                <a:sym typeface="TT Interphases"/>
                <a:hlinkClick r:id="rId2" tooltip="https://dwd.wisconsin.gov/er/civilrights/discrimination/complaintprocess.htm"/>
              </a:rPr>
              <a:t>Fair Employment Law (State of Wisconsin)</a:t>
            </a:r>
          </a:p>
          <a:p>
            <a:pPr algn="l">
              <a:lnSpc>
                <a:spcPts val="4999"/>
              </a:lnSpc>
            </a:pPr>
            <a:r>
              <a:rPr lang="en-US" sz="2499" u="sng">
                <a:solidFill>
                  <a:srgbClr val="121212"/>
                </a:solidFill>
                <a:latin typeface="TT Interphases"/>
                <a:ea typeface="TT Interphases"/>
                <a:cs typeface="TT Interphases"/>
                <a:sym typeface="TT Interphases"/>
                <a:hlinkClick r:id="rId3" tooltip="https://dwd.wisconsin.gov/dwd/workplace-posters/"/>
              </a:rPr>
              <a:t>Wisconsin Department of Workforce Development Posters</a:t>
            </a:r>
          </a:p>
          <a:p>
            <a:pPr algn="l">
              <a:lnSpc>
                <a:spcPts val="4999"/>
              </a:lnSpc>
            </a:pPr>
            <a:r>
              <a:rPr lang="en-US" sz="2499" u="sng">
                <a:solidFill>
                  <a:srgbClr val="121212"/>
                </a:solidFill>
                <a:latin typeface="TT Interphases"/>
                <a:ea typeface="TT Interphases"/>
                <a:cs typeface="TT Interphases"/>
                <a:sym typeface="TT Interphases"/>
                <a:hlinkClick r:id="rId4" tooltip="https://www.dol.gov"/>
              </a:rPr>
              <a:t>United States Department of Labor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258300"/>
            <a:ext cx="20069935" cy="1781674"/>
            <a:chOff x="0" y="0"/>
            <a:chExt cx="6996056" cy="621063"/>
          </a:xfrm>
        </p:grpSpPr>
        <p:sp>
          <p:nvSpPr>
            <p:cNvPr id="3" name="Freeform 3">
              <a:extLst>
                <a:ext uri="{C183D7F6-B498-43B3-948B-1728B52AA6E4}">
                  <adec:decorative xmlns:adec="http://schemas.microsoft.com/office/drawing/2017/decorative" val="1"/>
                </a:ext>
              </a:extLst>
            </p:cNvPr>
            <p:cNvSpPr/>
            <p:nvPr/>
          </p:nvSpPr>
          <p:spPr>
            <a:xfrm>
              <a:off x="0" y="0"/>
              <a:ext cx="6996056" cy="621063"/>
            </a:xfrm>
            <a:custGeom>
              <a:avLst/>
              <a:gdLst/>
              <a:ahLst/>
              <a:cxnLst/>
              <a:rect l="l" t="t" r="r" b="b"/>
              <a:pathLst>
                <a:path w="6996056" h="621063">
                  <a:moveTo>
                    <a:pt x="0" y="0"/>
                  </a:moveTo>
                  <a:lnTo>
                    <a:pt x="6996056" y="0"/>
                  </a:lnTo>
                  <a:lnTo>
                    <a:pt x="699605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6996056" cy="659163"/>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3656132" y="697134"/>
            <a:ext cx="11598130" cy="2020800"/>
          </a:xfrm>
          <a:prstGeom prst="rect">
            <a:avLst/>
          </a:prstGeom>
        </p:spPr>
        <p:txBody>
          <a:bodyPr lIns="0" tIns="0" rIns="0" bIns="0" rtlCol="0" anchor="t">
            <a:spAutoFit/>
          </a:bodyPr>
          <a:lstStyle/>
          <a:p>
            <a:pPr algn="l">
              <a:lnSpc>
                <a:spcPts val="15256"/>
              </a:lnSpc>
            </a:pPr>
            <a:r>
              <a:rPr lang="en-US" sz="15256" b="1">
                <a:solidFill>
                  <a:srgbClr val="02285B"/>
                </a:solidFill>
                <a:latin typeface="DM Sans Bold"/>
                <a:ea typeface="DM Sans Bold"/>
                <a:cs typeface="DM Sans Bold"/>
                <a:sym typeface="DM Sans Bold"/>
              </a:rPr>
              <a:t>Questions?</a:t>
            </a:r>
          </a:p>
        </p:txBody>
      </p:sp>
      <p:grpSp>
        <p:nvGrpSpPr>
          <p:cNvPr id="6" name="Group 6"/>
          <p:cNvGrpSpPr/>
          <p:nvPr/>
        </p:nvGrpSpPr>
        <p:grpSpPr>
          <a:xfrm>
            <a:off x="10848874" y="7708911"/>
            <a:ext cx="6808558" cy="1057203"/>
            <a:chOff x="0" y="0"/>
            <a:chExt cx="2620265" cy="406863"/>
          </a:xfrm>
        </p:grpSpPr>
        <p:sp>
          <p:nvSpPr>
            <p:cNvPr id="7" name="Freeform 7">
              <a:hlinkClick r:id="rId2" tooltip="https://iflsweb.org/about-ifls-staff"/>
              <a:extLst>
                <a:ext uri="{C183D7F6-B498-43B3-948B-1728B52AA6E4}">
                  <adec:decorative xmlns:adec="http://schemas.microsoft.com/office/drawing/2017/decorative" val="1"/>
                </a:ext>
              </a:extLst>
            </p:cNvPr>
            <p:cNvSpPr/>
            <p:nvPr/>
          </p:nvSpPr>
          <p:spPr>
            <a:xfrm>
              <a:off x="0" y="0"/>
              <a:ext cx="2620265" cy="406863"/>
            </a:xfrm>
            <a:custGeom>
              <a:avLst/>
              <a:gdLst/>
              <a:ahLst/>
              <a:cxnLst/>
              <a:rect l="l" t="t" r="r" b="b"/>
              <a:pathLst>
                <a:path w="2620265" h="406863">
                  <a:moveTo>
                    <a:pt x="113709" y="0"/>
                  </a:moveTo>
                  <a:lnTo>
                    <a:pt x="2506556" y="0"/>
                  </a:lnTo>
                  <a:cubicBezTo>
                    <a:pt x="2536714" y="0"/>
                    <a:pt x="2565636" y="11980"/>
                    <a:pt x="2586961" y="33304"/>
                  </a:cubicBezTo>
                  <a:cubicBezTo>
                    <a:pt x="2608285" y="54629"/>
                    <a:pt x="2620265" y="83551"/>
                    <a:pt x="2620265" y="113709"/>
                  </a:cubicBezTo>
                  <a:lnTo>
                    <a:pt x="2620265" y="293155"/>
                  </a:lnTo>
                  <a:cubicBezTo>
                    <a:pt x="2620265" y="323312"/>
                    <a:pt x="2608285" y="352234"/>
                    <a:pt x="2586961" y="373559"/>
                  </a:cubicBezTo>
                  <a:cubicBezTo>
                    <a:pt x="2565636" y="394883"/>
                    <a:pt x="2536714" y="406863"/>
                    <a:pt x="2506556" y="406863"/>
                  </a:cubicBezTo>
                  <a:lnTo>
                    <a:pt x="113709" y="406863"/>
                  </a:lnTo>
                  <a:cubicBezTo>
                    <a:pt x="83551" y="406863"/>
                    <a:pt x="54629" y="394883"/>
                    <a:pt x="33304" y="373559"/>
                  </a:cubicBezTo>
                  <a:cubicBezTo>
                    <a:pt x="11980" y="352234"/>
                    <a:pt x="0" y="323312"/>
                    <a:pt x="0" y="293155"/>
                  </a:cubicBezTo>
                  <a:lnTo>
                    <a:pt x="0" y="113709"/>
                  </a:lnTo>
                  <a:cubicBezTo>
                    <a:pt x="0" y="83551"/>
                    <a:pt x="11980" y="54629"/>
                    <a:pt x="33304" y="33304"/>
                  </a:cubicBezTo>
                  <a:cubicBezTo>
                    <a:pt x="54629" y="11980"/>
                    <a:pt x="83551" y="0"/>
                    <a:pt x="113709" y="0"/>
                  </a:cubicBezTo>
                  <a:close/>
                </a:path>
              </a:pathLst>
            </a:custGeom>
            <a:solidFill>
              <a:srgbClr val="6CC6DF"/>
            </a:solidFill>
            <a:ln cap="rnd">
              <a:noFill/>
              <a:prstDash val="solid"/>
              <a:round/>
            </a:ln>
          </p:spPr>
          <p:txBody>
            <a:bodyPr/>
            <a:lstStyle/>
            <a:p>
              <a:endParaRPr lang="en-US"/>
            </a:p>
          </p:txBody>
        </p:sp>
        <p:sp>
          <p:nvSpPr>
            <p:cNvPr id="8" name="TextBox 8"/>
            <p:cNvSpPr txBox="1"/>
            <p:nvPr/>
          </p:nvSpPr>
          <p:spPr>
            <a:xfrm>
              <a:off x="0" y="-38100"/>
              <a:ext cx="2620265" cy="444963"/>
            </a:xfrm>
            <a:prstGeom prst="rect">
              <a:avLst/>
            </a:prstGeom>
          </p:spPr>
          <p:txBody>
            <a:bodyPr lIns="50800" tIns="50800" rIns="50800" bIns="50800" rtlCol="0" anchor="ctr"/>
            <a:lstStyle/>
            <a:p>
              <a:pPr algn="ctr">
                <a:lnSpc>
                  <a:spcPts val="2520"/>
                </a:lnSpc>
              </a:pPr>
              <a:endParaRPr/>
            </a:p>
          </p:txBody>
        </p:sp>
      </p:grpSp>
      <p:sp>
        <p:nvSpPr>
          <p:cNvPr id="9" name="Freeform 9">
            <a:hlinkClick r:id="rId2" tooltip="https://iflsweb.org/about-ifls-staff"/>
            <a:extLst>
              <a:ext uri="{C183D7F6-B498-43B3-948B-1728B52AA6E4}">
                <adec:decorative xmlns:adec="http://schemas.microsoft.com/office/drawing/2017/decorative" val="1"/>
              </a:ext>
            </a:extLst>
          </p:cNvPr>
          <p:cNvSpPr/>
          <p:nvPr/>
        </p:nvSpPr>
        <p:spPr>
          <a:xfrm flipH="1">
            <a:off x="15496306" y="7708911"/>
            <a:ext cx="2493462" cy="1057203"/>
          </a:xfrm>
          <a:custGeom>
            <a:avLst/>
            <a:gdLst/>
            <a:ahLst/>
            <a:cxnLst/>
            <a:rect l="l" t="t" r="r" b="b"/>
            <a:pathLst>
              <a:path w="2493462" h="1057203">
                <a:moveTo>
                  <a:pt x="2493463" y="0"/>
                </a:moveTo>
                <a:lnTo>
                  <a:pt x="0" y="0"/>
                </a:lnTo>
                <a:lnTo>
                  <a:pt x="0" y="1057203"/>
                </a:lnTo>
                <a:lnTo>
                  <a:pt x="2493463" y="1057203"/>
                </a:lnTo>
                <a:lnTo>
                  <a:pt x="249346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hlinkClick r:id="rId2" tooltip="https://iflsweb.org/about-ifls-staff"/>
            <a:extLst>
              <a:ext uri="{C183D7F6-B498-43B3-948B-1728B52AA6E4}">
                <adec:decorative xmlns:adec="http://schemas.microsoft.com/office/drawing/2017/decorative" val="1"/>
              </a:ext>
            </a:extLst>
          </p:cNvPr>
          <p:cNvSpPr/>
          <p:nvPr/>
        </p:nvSpPr>
        <p:spPr>
          <a:xfrm>
            <a:off x="16421889" y="7908362"/>
            <a:ext cx="1135247" cy="650187"/>
          </a:xfrm>
          <a:custGeom>
            <a:avLst/>
            <a:gdLst/>
            <a:ahLst/>
            <a:cxnLst/>
            <a:rect l="l" t="t" r="r" b="b"/>
            <a:pathLst>
              <a:path w="1135247" h="650187">
                <a:moveTo>
                  <a:pt x="0" y="0"/>
                </a:moveTo>
                <a:lnTo>
                  <a:pt x="1135247" y="0"/>
                </a:lnTo>
                <a:lnTo>
                  <a:pt x="1135247" y="650187"/>
                </a:lnTo>
                <a:lnTo>
                  <a:pt x="0" y="6501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1179991" y="7999388"/>
            <a:ext cx="5241898" cy="466725"/>
          </a:xfrm>
          <a:prstGeom prst="rect">
            <a:avLst/>
          </a:prstGeom>
        </p:spPr>
        <p:txBody>
          <a:bodyPr lIns="0" tIns="0" rIns="0" bIns="0" rtlCol="0" anchor="t">
            <a:spAutoFit/>
          </a:bodyPr>
          <a:lstStyle/>
          <a:p>
            <a:pPr algn="l">
              <a:lnSpc>
                <a:spcPts val="3600"/>
              </a:lnSpc>
            </a:pPr>
            <a:r>
              <a:rPr lang="en-US" sz="3000" u="sng">
                <a:solidFill>
                  <a:srgbClr val="FFFBF5"/>
                </a:solidFill>
                <a:latin typeface="TT Interphases"/>
                <a:ea typeface="TT Interphases"/>
                <a:cs typeface="TT Interphases"/>
                <a:sym typeface="TT Interphases"/>
                <a:hlinkClick r:id="rId2" tooltip="https://iflsweb.org/about-ifls-staff"/>
              </a:rPr>
              <a:t>IFLS Staff Contact Webpage</a:t>
            </a:r>
          </a:p>
        </p:txBody>
      </p:sp>
      <p:grpSp>
        <p:nvGrpSpPr>
          <p:cNvPr id="12" name="Group 12"/>
          <p:cNvGrpSpPr/>
          <p:nvPr/>
        </p:nvGrpSpPr>
        <p:grpSpPr>
          <a:xfrm>
            <a:off x="5890549" y="3391721"/>
            <a:ext cx="6506903" cy="3371075"/>
            <a:chOff x="0" y="0"/>
            <a:chExt cx="2268201" cy="1175102"/>
          </a:xfrm>
        </p:grpSpPr>
        <p:sp>
          <p:nvSpPr>
            <p:cNvPr id="13" name="Freeform 13">
              <a:extLst>
                <a:ext uri="{C183D7F6-B498-43B3-948B-1728B52AA6E4}">
                  <adec:decorative xmlns:adec="http://schemas.microsoft.com/office/drawing/2017/decorative" val="1"/>
                </a:ext>
              </a:extLst>
            </p:cNvPr>
            <p:cNvSpPr/>
            <p:nvPr/>
          </p:nvSpPr>
          <p:spPr>
            <a:xfrm>
              <a:off x="0" y="0"/>
              <a:ext cx="2268201" cy="1175102"/>
            </a:xfrm>
            <a:custGeom>
              <a:avLst/>
              <a:gdLst/>
              <a:ahLst/>
              <a:cxnLst/>
              <a:rect l="l" t="t" r="r" b="b"/>
              <a:pathLst>
                <a:path w="2268201" h="1175102">
                  <a:moveTo>
                    <a:pt x="118980" y="0"/>
                  </a:moveTo>
                  <a:lnTo>
                    <a:pt x="2149221" y="0"/>
                  </a:lnTo>
                  <a:cubicBezTo>
                    <a:pt x="2214932" y="0"/>
                    <a:pt x="2268201" y="53269"/>
                    <a:pt x="2268201" y="118980"/>
                  </a:cubicBezTo>
                  <a:lnTo>
                    <a:pt x="2268201" y="1056122"/>
                  </a:lnTo>
                  <a:cubicBezTo>
                    <a:pt x="2268201" y="1087678"/>
                    <a:pt x="2255666" y="1117941"/>
                    <a:pt x="2233353" y="1140254"/>
                  </a:cubicBezTo>
                  <a:cubicBezTo>
                    <a:pt x="2211040" y="1162567"/>
                    <a:pt x="2180777" y="1175102"/>
                    <a:pt x="2149221" y="1175102"/>
                  </a:cubicBezTo>
                  <a:lnTo>
                    <a:pt x="118980" y="1175102"/>
                  </a:lnTo>
                  <a:cubicBezTo>
                    <a:pt x="53269" y="1175102"/>
                    <a:pt x="0" y="1121833"/>
                    <a:pt x="0" y="1056122"/>
                  </a:cubicBezTo>
                  <a:lnTo>
                    <a:pt x="0" y="118980"/>
                  </a:lnTo>
                  <a:cubicBezTo>
                    <a:pt x="0" y="53269"/>
                    <a:pt x="53269" y="0"/>
                    <a:pt x="118980" y="0"/>
                  </a:cubicBezTo>
                  <a:close/>
                </a:path>
              </a:pathLst>
            </a:custGeom>
            <a:solidFill>
              <a:srgbClr val="F6EEE1"/>
            </a:solidFill>
            <a:ln cap="rnd">
              <a:noFill/>
              <a:prstDash val="solid"/>
              <a:round/>
            </a:ln>
          </p:spPr>
          <p:txBody>
            <a:bodyPr/>
            <a:lstStyle/>
            <a:p>
              <a:endParaRPr lang="en-US"/>
            </a:p>
          </p:txBody>
        </p:sp>
        <p:sp>
          <p:nvSpPr>
            <p:cNvPr id="14" name="TextBox 14"/>
            <p:cNvSpPr txBox="1"/>
            <p:nvPr/>
          </p:nvSpPr>
          <p:spPr>
            <a:xfrm>
              <a:off x="0" y="-38100"/>
              <a:ext cx="2268201" cy="1213202"/>
            </a:xfrm>
            <a:prstGeom prst="rect">
              <a:avLst/>
            </a:prstGeom>
          </p:spPr>
          <p:txBody>
            <a:bodyPr lIns="50800" tIns="50800" rIns="50800" bIns="50800" rtlCol="0" anchor="ctr"/>
            <a:lstStyle/>
            <a:p>
              <a:pPr algn="ctr">
                <a:lnSpc>
                  <a:spcPts val="2520"/>
                </a:lnSpc>
              </a:pPr>
              <a:endParaRPr/>
            </a:p>
          </p:txBody>
        </p:sp>
      </p:grpSp>
      <p:sp>
        <p:nvSpPr>
          <p:cNvPr id="15" name="TextBox 15"/>
          <p:cNvSpPr txBox="1"/>
          <p:nvPr/>
        </p:nvSpPr>
        <p:spPr>
          <a:xfrm>
            <a:off x="4213879" y="3692355"/>
            <a:ext cx="9860243" cy="2451100"/>
          </a:xfrm>
          <a:prstGeom prst="rect">
            <a:avLst/>
          </a:prstGeom>
        </p:spPr>
        <p:txBody>
          <a:bodyPr lIns="0" tIns="0" rIns="0" bIns="0" rtlCol="0" anchor="t">
            <a:spAutoFit/>
          </a:bodyPr>
          <a:lstStyle/>
          <a:p>
            <a:pPr algn="ctr">
              <a:lnSpc>
                <a:spcPts val="4999"/>
              </a:lnSpc>
            </a:pPr>
            <a:r>
              <a:rPr lang="en-US" sz="2499" b="1">
                <a:solidFill>
                  <a:srgbClr val="121212"/>
                </a:solidFill>
                <a:latin typeface="TT Interphases Bold"/>
                <a:ea typeface="TT Interphases Bold"/>
                <a:cs typeface="TT Interphases Bold"/>
                <a:sym typeface="TT Interphases Bold"/>
              </a:rPr>
              <a:t>John Thompson</a:t>
            </a:r>
          </a:p>
          <a:p>
            <a:pPr algn="ctr">
              <a:lnSpc>
                <a:spcPts val="4999"/>
              </a:lnSpc>
            </a:pPr>
            <a:r>
              <a:rPr lang="en-US" sz="2499">
                <a:solidFill>
                  <a:srgbClr val="121212"/>
                </a:solidFill>
                <a:latin typeface="TT Interphases"/>
                <a:ea typeface="TT Interphases"/>
                <a:cs typeface="TT Interphases"/>
                <a:sym typeface="TT Interphases"/>
              </a:rPr>
              <a:t>IFLS Library System Director</a:t>
            </a:r>
          </a:p>
          <a:p>
            <a:pPr algn="ctr">
              <a:lnSpc>
                <a:spcPts val="4999"/>
              </a:lnSpc>
            </a:pPr>
            <a:r>
              <a:rPr lang="en-US" sz="2499" u="sng">
                <a:solidFill>
                  <a:srgbClr val="121212"/>
                </a:solidFill>
                <a:latin typeface="TT Interphases"/>
                <a:ea typeface="TT Interphases"/>
                <a:cs typeface="TT Interphases"/>
                <a:sym typeface="TT Interphases"/>
                <a:hlinkClick r:id="rId7" tooltip="mailto:thompson@ifls.lib.wi.us"/>
              </a:rPr>
              <a:t>thompson@ifls.lib.wi.us</a:t>
            </a:r>
          </a:p>
          <a:p>
            <a:pPr algn="ctr">
              <a:lnSpc>
                <a:spcPts val="4999"/>
              </a:lnSpc>
            </a:pPr>
            <a:r>
              <a:rPr lang="en-US" sz="2499">
                <a:solidFill>
                  <a:srgbClr val="121212"/>
                </a:solidFill>
                <a:latin typeface="TT Interphases"/>
                <a:ea typeface="TT Interphases"/>
                <a:cs typeface="TT Interphases"/>
                <a:sym typeface="TT Interphases"/>
              </a:rPr>
              <a:t>715-839-5082 x116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2" name="Group 2"/>
          <p:cNvGrpSpPr/>
          <p:nvPr/>
        </p:nvGrpSpPr>
        <p:grpSpPr>
          <a:xfrm>
            <a:off x="-921281" y="9757727"/>
            <a:ext cx="14728666" cy="1781674"/>
            <a:chOff x="0" y="0"/>
            <a:chExt cx="5134176" cy="621063"/>
          </a:xfrm>
        </p:grpSpPr>
        <p:sp>
          <p:nvSpPr>
            <p:cNvPr id="3" name="Freeform 3">
              <a:extLst>
                <a:ext uri="{C183D7F6-B498-43B3-948B-1728B52AA6E4}">
                  <adec:decorative xmlns:adec="http://schemas.microsoft.com/office/drawing/2017/decorative" val="1"/>
                </a:ext>
              </a:extLst>
            </p:cNvPr>
            <p:cNvSpPr/>
            <p:nvPr/>
          </p:nvSpPr>
          <p:spPr>
            <a:xfrm>
              <a:off x="0" y="0"/>
              <a:ext cx="5134176" cy="621063"/>
            </a:xfrm>
            <a:custGeom>
              <a:avLst/>
              <a:gdLst/>
              <a:ahLst/>
              <a:cxnLst/>
              <a:rect l="l" t="t" r="r" b="b"/>
              <a:pathLst>
                <a:path w="5134176" h="621063">
                  <a:moveTo>
                    <a:pt x="0" y="0"/>
                  </a:moveTo>
                  <a:lnTo>
                    <a:pt x="5134176" y="0"/>
                  </a:lnTo>
                  <a:lnTo>
                    <a:pt x="5134176" y="621063"/>
                  </a:lnTo>
                  <a:lnTo>
                    <a:pt x="0" y="621063"/>
                  </a:lnTo>
                  <a:close/>
                </a:path>
              </a:pathLst>
            </a:custGeom>
            <a:solidFill>
              <a:srgbClr val="02285B"/>
            </a:solidFill>
          </p:spPr>
          <p:txBody>
            <a:bodyPr/>
            <a:lstStyle/>
            <a:p>
              <a:endParaRPr lang="en-US"/>
            </a:p>
          </p:txBody>
        </p:sp>
        <p:sp>
          <p:nvSpPr>
            <p:cNvPr id="4" name="TextBox 4"/>
            <p:cNvSpPr txBox="1"/>
            <p:nvPr/>
          </p:nvSpPr>
          <p:spPr>
            <a:xfrm>
              <a:off x="0" y="-38100"/>
              <a:ext cx="5134176" cy="659163"/>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315450" y="9757727"/>
            <a:ext cx="11733848" cy="1426353"/>
            <a:chOff x="0" y="0"/>
            <a:chExt cx="3918358" cy="476311"/>
          </a:xfrm>
        </p:grpSpPr>
        <p:sp>
          <p:nvSpPr>
            <p:cNvPr id="6" name="Freeform 6">
              <a:extLst>
                <a:ext uri="{C183D7F6-B498-43B3-948B-1728B52AA6E4}">
                  <adec:decorative xmlns:adec="http://schemas.microsoft.com/office/drawing/2017/decorative" val="1"/>
                </a:ext>
              </a:extLst>
            </p:cNvPr>
            <p:cNvSpPr/>
            <p:nvPr/>
          </p:nvSpPr>
          <p:spPr>
            <a:xfrm>
              <a:off x="0" y="0"/>
              <a:ext cx="3918358" cy="476311"/>
            </a:xfrm>
            <a:custGeom>
              <a:avLst/>
              <a:gdLst/>
              <a:ahLst/>
              <a:cxnLst/>
              <a:rect l="l" t="t" r="r" b="b"/>
              <a:pathLst>
                <a:path w="3918358" h="476311">
                  <a:moveTo>
                    <a:pt x="65979" y="0"/>
                  </a:moveTo>
                  <a:lnTo>
                    <a:pt x="3852378" y="0"/>
                  </a:lnTo>
                  <a:cubicBezTo>
                    <a:pt x="3888818" y="0"/>
                    <a:pt x="3918358" y="29540"/>
                    <a:pt x="3918358" y="65979"/>
                  </a:cubicBezTo>
                  <a:lnTo>
                    <a:pt x="3918358" y="410332"/>
                  </a:lnTo>
                  <a:cubicBezTo>
                    <a:pt x="3918358" y="427831"/>
                    <a:pt x="3911406" y="444613"/>
                    <a:pt x="3899033" y="456986"/>
                  </a:cubicBezTo>
                  <a:cubicBezTo>
                    <a:pt x="3886659" y="469360"/>
                    <a:pt x="3869877" y="476311"/>
                    <a:pt x="3852378" y="476311"/>
                  </a:cubicBezTo>
                  <a:lnTo>
                    <a:pt x="65979" y="476311"/>
                  </a:lnTo>
                  <a:cubicBezTo>
                    <a:pt x="29540" y="476311"/>
                    <a:pt x="0" y="446771"/>
                    <a:pt x="0" y="410332"/>
                  </a:cubicBezTo>
                  <a:lnTo>
                    <a:pt x="0" y="65979"/>
                  </a:lnTo>
                  <a:cubicBezTo>
                    <a:pt x="0" y="48481"/>
                    <a:pt x="6951" y="31698"/>
                    <a:pt x="19325" y="19325"/>
                  </a:cubicBezTo>
                  <a:cubicBezTo>
                    <a:pt x="31698" y="6951"/>
                    <a:pt x="48481" y="0"/>
                    <a:pt x="65979" y="0"/>
                  </a:cubicBezTo>
                  <a:close/>
                </a:path>
              </a:pathLst>
            </a:custGeom>
            <a:solidFill>
              <a:srgbClr val="6CC6DF"/>
            </a:solidFill>
          </p:spPr>
          <p:txBody>
            <a:bodyPr/>
            <a:lstStyle/>
            <a:p>
              <a:endParaRPr lang="en-US"/>
            </a:p>
          </p:txBody>
        </p:sp>
        <p:sp>
          <p:nvSpPr>
            <p:cNvPr id="7" name="TextBox 7"/>
            <p:cNvSpPr txBox="1"/>
            <p:nvPr/>
          </p:nvSpPr>
          <p:spPr>
            <a:xfrm>
              <a:off x="0" y="-38100"/>
              <a:ext cx="3918358" cy="514411"/>
            </a:xfrm>
            <a:prstGeom prst="rect">
              <a:avLst/>
            </a:prstGeom>
          </p:spPr>
          <p:txBody>
            <a:bodyPr lIns="50800" tIns="50800" rIns="50800" bIns="50800" rtlCol="0" anchor="ctr"/>
            <a:lstStyle/>
            <a:p>
              <a:pPr algn="ctr">
                <a:lnSpc>
                  <a:spcPts val="2520"/>
                </a:lnSpc>
              </a:pPr>
              <a:endParaRPr/>
            </a:p>
          </p:txBody>
        </p:sp>
      </p:grpSp>
      <p:graphicFrame>
        <p:nvGraphicFramePr>
          <p:cNvPr id="8" name="Table 8"/>
          <p:cNvGraphicFramePr>
            <a:graphicFrameLocks noGrp="1"/>
          </p:cNvGraphicFramePr>
          <p:nvPr/>
        </p:nvGraphicFramePr>
        <p:xfrm>
          <a:off x="2014915" y="5245890"/>
          <a:ext cx="14258170" cy="3052953"/>
        </p:xfrm>
        <a:graphic>
          <a:graphicData uri="http://schemas.openxmlformats.org/drawingml/2006/table">
            <a:tbl>
              <a:tblPr/>
              <a:tblGrid>
                <a:gridCol w="7129085">
                  <a:extLst>
                    <a:ext uri="{9D8B030D-6E8A-4147-A177-3AD203B41FA5}">
                      <a16:colId xmlns:a16="http://schemas.microsoft.com/office/drawing/2014/main" val="20000"/>
                    </a:ext>
                  </a:extLst>
                </a:gridCol>
                <a:gridCol w="7129085">
                  <a:extLst>
                    <a:ext uri="{9D8B030D-6E8A-4147-A177-3AD203B41FA5}">
                      <a16:colId xmlns:a16="http://schemas.microsoft.com/office/drawing/2014/main" val="20001"/>
                    </a:ext>
                  </a:extLst>
                </a:gridCol>
              </a:tblGrid>
              <a:tr h="911238">
                <a:tc>
                  <a:txBody>
                    <a:bodyPr/>
                    <a:lstStyle/>
                    <a:p>
                      <a:pPr algn="ctr">
                        <a:lnSpc>
                          <a:spcPts val="3500"/>
                        </a:lnSpc>
                        <a:defRPr/>
                      </a:pPr>
                      <a:r>
                        <a:rPr lang="en-US" sz="2500">
                          <a:solidFill>
                            <a:srgbClr val="FFFBF5"/>
                          </a:solidFill>
                          <a:latin typeface="DM Sans"/>
                          <a:ea typeface="DM Sans"/>
                          <a:cs typeface="DM Sans"/>
                          <a:sym typeface="DM Sans"/>
                        </a:rPr>
                        <a:t>Library Board</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tc>
                  <a:txBody>
                    <a:bodyPr/>
                    <a:lstStyle/>
                    <a:p>
                      <a:pPr algn="ctr">
                        <a:lnSpc>
                          <a:spcPts val="3499"/>
                        </a:lnSpc>
                        <a:defRPr/>
                      </a:pPr>
                      <a:r>
                        <a:rPr lang="en-US" sz="2499">
                          <a:solidFill>
                            <a:srgbClr val="FFFBF5"/>
                          </a:solidFill>
                          <a:latin typeface="DM Sans"/>
                          <a:ea typeface="DM Sans"/>
                          <a:cs typeface="DM Sans"/>
                          <a:sym typeface="DM Sans"/>
                        </a:rPr>
                        <a:t>Library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2285B"/>
                    </a:solidFill>
                  </a:tcPr>
                </a:tc>
                <a:extLst>
                  <a:ext uri="{0D108BD9-81ED-4DB2-BD59-A6C34878D82A}">
                    <a16:rowId xmlns:a16="http://schemas.microsoft.com/office/drawing/2014/main" val="10000"/>
                  </a:ext>
                </a:extLst>
              </a:tr>
              <a:tr h="713905">
                <a:tc>
                  <a:txBody>
                    <a:bodyPr/>
                    <a:lstStyle/>
                    <a:p>
                      <a:pPr algn="ctr">
                        <a:lnSpc>
                          <a:spcPts val="2800"/>
                        </a:lnSpc>
                        <a:defRPr/>
                      </a:pPr>
                      <a:r>
                        <a:rPr lang="en-US" sz="2000">
                          <a:solidFill>
                            <a:srgbClr val="000000"/>
                          </a:solidFill>
                          <a:latin typeface="DM Sans"/>
                          <a:ea typeface="DM Sans"/>
                          <a:cs typeface="DM Sans"/>
                          <a:sym typeface="DM Sans"/>
                        </a:rPr>
                        <a:t>Hires and evaluates the Director</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Hires and evaluates the Staff</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1"/>
                  </a:ext>
                </a:extLst>
              </a:tr>
              <a:tr h="713905">
                <a:tc>
                  <a:txBody>
                    <a:bodyPr/>
                    <a:lstStyle/>
                    <a:p>
                      <a:pPr algn="ctr">
                        <a:lnSpc>
                          <a:spcPts val="2800"/>
                        </a:lnSpc>
                        <a:defRPr/>
                      </a:pPr>
                      <a:r>
                        <a:rPr lang="en-US" sz="2000">
                          <a:solidFill>
                            <a:srgbClr val="000000"/>
                          </a:solidFill>
                          <a:latin typeface="DM Sans"/>
                          <a:ea typeface="DM Sans"/>
                          <a:cs typeface="DM Sans"/>
                          <a:sym typeface="DM Sans"/>
                        </a:rPr>
                        <a:t>Approves Wages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Recommends Wages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2"/>
                  </a:ext>
                </a:extLst>
              </a:tr>
              <a:tr h="713905">
                <a:tc>
                  <a:txBody>
                    <a:bodyPr/>
                    <a:lstStyle/>
                    <a:p>
                      <a:pPr algn="ctr">
                        <a:lnSpc>
                          <a:spcPts val="2800"/>
                        </a:lnSpc>
                        <a:defRPr/>
                      </a:pPr>
                      <a:r>
                        <a:rPr lang="en-US" sz="2000">
                          <a:solidFill>
                            <a:srgbClr val="000000"/>
                          </a:solidFill>
                          <a:latin typeface="DM Sans"/>
                          <a:ea typeface="DM Sans"/>
                          <a:cs typeface="DM Sans"/>
                          <a:sym typeface="DM Sans"/>
                        </a:rPr>
                        <a:t>Approves job descriptions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tc>
                  <a:txBody>
                    <a:bodyPr/>
                    <a:lstStyle/>
                    <a:p>
                      <a:pPr algn="ctr">
                        <a:lnSpc>
                          <a:spcPts val="2800"/>
                        </a:lnSpc>
                        <a:defRPr/>
                      </a:pPr>
                      <a:r>
                        <a:rPr lang="en-US" sz="2000">
                          <a:solidFill>
                            <a:srgbClr val="000000"/>
                          </a:solidFill>
                          <a:latin typeface="DM Sans"/>
                          <a:ea typeface="DM Sans"/>
                          <a:cs typeface="DM Sans"/>
                          <a:sym typeface="DM Sans"/>
                        </a:rPr>
                        <a:t>Recommends job descriptions</a:t>
                      </a:r>
                      <a:endParaRPr lang="en-US" sz="1100"/>
                    </a:p>
                  </a:txBody>
                  <a:tcPr marL="66675" marR="66675" marT="66675" marB="66675"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6EEE1"/>
                    </a:solidFill>
                  </a:tcPr>
                </a:tc>
                <a:extLst>
                  <a:ext uri="{0D108BD9-81ED-4DB2-BD59-A6C34878D82A}">
                    <a16:rowId xmlns:a16="http://schemas.microsoft.com/office/drawing/2014/main" val="10003"/>
                  </a:ext>
                </a:extLst>
              </a:tr>
            </a:tbl>
          </a:graphicData>
        </a:graphic>
      </p:graphicFrame>
      <p:sp>
        <p:nvSpPr>
          <p:cNvPr id="9" name="TextBox 9"/>
          <p:cNvSpPr txBox="1"/>
          <p:nvPr/>
        </p:nvSpPr>
        <p:spPr>
          <a:xfrm>
            <a:off x="926895" y="1228725"/>
            <a:ext cx="11032314" cy="2693036"/>
          </a:xfrm>
          <a:prstGeom prst="rect">
            <a:avLst/>
          </a:prstGeom>
        </p:spPr>
        <p:txBody>
          <a:bodyPr lIns="0" tIns="0" rIns="0" bIns="0" rtlCol="0" anchor="t">
            <a:spAutoFit/>
          </a:bodyPr>
          <a:lstStyle/>
          <a:p>
            <a:pPr algn="l">
              <a:lnSpc>
                <a:spcPts val="10400"/>
              </a:lnSpc>
            </a:pPr>
            <a:r>
              <a:rPr lang="en-US" sz="10400" b="1">
                <a:solidFill>
                  <a:srgbClr val="02285B"/>
                </a:solidFill>
                <a:latin typeface="DM Sans Bold"/>
                <a:ea typeface="DM Sans Bold"/>
                <a:cs typeface="DM Sans Bold"/>
                <a:sym typeface="DM Sans Bold"/>
              </a:rPr>
              <a:t>Roles &amp; Responsibilities</a:t>
            </a:r>
          </a:p>
        </p:txBody>
      </p:sp>
      <p:grpSp>
        <p:nvGrpSpPr>
          <p:cNvPr id="10" name="Group 10"/>
          <p:cNvGrpSpPr/>
          <p:nvPr/>
        </p:nvGrpSpPr>
        <p:grpSpPr>
          <a:xfrm>
            <a:off x="6068584" y="-145217"/>
            <a:ext cx="10659686" cy="1495364"/>
            <a:chOff x="0" y="0"/>
            <a:chExt cx="3715795" cy="521260"/>
          </a:xfrm>
        </p:grpSpPr>
        <p:sp>
          <p:nvSpPr>
            <p:cNvPr id="11" name="Freeform 11">
              <a:extLst>
                <a:ext uri="{C183D7F6-B498-43B3-948B-1728B52AA6E4}">
                  <adec:decorative xmlns:adec="http://schemas.microsoft.com/office/drawing/2017/decorative" val="1"/>
                </a:ext>
              </a:extLst>
            </p:cNvPr>
            <p:cNvSpPr/>
            <p:nvPr/>
          </p:nvSpPr>
          <p:spPr>
            <a:xfrm>
              <a:off x="0" y="0"/>
              <a:ext cx="3715795" cy="521260"/>
            </a:xfrm>
            <a:custGeom>
              <a:avLst/>
              <a:gdLst/>
              <a:ahLst/>
              <a:cxnLst/>
              <a:rect l="l" t="t" r="r" b="b"/>
              <a:pathLst>
                <a:path w="3715795" h="521260">
                  <a:moveTo>
                    <a:pt x="72628" y="0"/>
                  </a:moveTo>
                  <a:lnTo>
                    <a:pt x="3643167" y="0"/>
                  </a:lnTo>
                  <a:cubicBezTo>
                    <a:pt x="3662429" y="0"/>
                    <a:pt x="3680902" y="7652"/>
                    <a:pt x="3694523" y="21272"/>
                  </a:cubicBezTo>
                  <a:cubicBezTo>
                    <a:pt x="3708143" y="34893"/>
                    <a:pt x="3715795" y="53366"/>
                    <a:pt x="3715795" y="72628"/>
                  </a:cubicBezTo>
                  <a:lnTo>
                    <a:pt x="3715795" y="448632"/>
                  </a:lnTo>
                  <a:cubicBezTo>
                    <a:pt x="3715795" y="467894"/>
                    <a:pt x="3708143" y="486367"/>
                    <a:pt x="3694523" y="499987"/>
                  </a:cubicBezTo>
                  <a:cubicBezTo>
                    <a:pt x="3680902" y="513608"/>
                    <a:pt x="3662429" y="521260"/>
                    <a:pt x="3643167" y="521260"/>
                  </a:cubicBezTo>
                  <a:lnTo>
                    <a:pt x="72628" y="521260"/>
                  </a:lnTo>
                  <a:cubicBezTo>
                    <a:pt x="32517" y="521260"/>
                    <a:pt x="0" y="488743"/>
                    <a:pt x="0" y="448632"/>
                  </a:cubicBezTo>
                  <a:lnTo>
                    <a:pt x="0" y="72628"/>
                  </a:lnTo>
                  <a:cubicBezTo>
                    <a:pt x="0" y="53366"/>
                    <a:pt x="7652" y="34893"/>
                    <a:pt x="21272" y="21272"/>
                  </a:cubicBezTo>
                  <a:cubicBezTo>
                    <a:pt x="34893" y="7652"/>
                    <a:pt x="53366" y="0"/>
                    <a:pt x="72628" y="0"/>
                  </a:cubicBezTo>
                  <a:close/>
                </a:path>
              </a:pathLst>
            </a:custGeom>
            <a:solidFill>
              <a:srgbClr val="02285B"/>
            </a:solidFill>
          </p:spPr>
          <p:txBody>
            <a:bodyPr/>
            <a:lstStyle/>
            <a:p>
              <a:endParaRPr lang="en-US"/>
            </a:p>
          </p:txBody>
        </p:sp>
        <p:sp>
          <p:nvSpPr>
            <p:cNvPr id="12" name="TextBox 12"/>
            <p:cNvSpPr txBox="1"/>
            <p:nvPr/>
          </p:nvSpPr>
          <p:spPr>
            <a:xfrm>
              <a:off x="0" y="-38100"/>
              <a:ext cx="3715795" cy="55936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3577731" y="-713177"/>
            <a:ext cx="11032213" cy="1426353"/>
            <a:chOff x="0" y="0"/>
            <a:chExt cx="3684056" cy="476311"/>
          </a:xfrm>
        </p:grpSpPr>
        <p:sp>
          <p:nvSpPr>
            <p:cNvPr id="14" name="Freeform 14">
              <a:extLst>
                <a:ext uri="{C183D7F6-B498-43B3-948B-1728B52AA6E4}">
                  <adec:decorative xmlns:adec="http://schemas.microsoft.com/office/drawing/2017/decorative" val="1"/>
                </a:ext>
              </a:extLst>
            </p:cNvPr>
            <p:cNvSpPr/>
            <p:nvPr/>
          </p:nvSpPr>
          <p:spPr>
            <a:xfrm>
              <a:off x="0" y="0"/>
              <a:ext cx="3684057" cy="476311"/>
            </a:xfrm>
            <a:custGeom>
              <a:avLst/>
              <a:gdLst/>
              <a:ahLst/>
              <a:cxnLst/>
              <a:rect l="l" t="t" r="r" b="b"/>
              <a:pathLst>
                <a:path w="3684057" h="476311">
                  <a:moveTo>
                    <a:pt x="70176" y="0"/>
                  </a:moveTo>
                  <a:lnTo>
                    <a:pt x="3613881" y="0"/>
                  </a:lnTo>
                  <a:cubicBezTo>
                    <a:pt x="3632493" y="0"/>
                    <a:pt x="3650342" y="7393"/>
                    <a:pt x="3663503" y="20554"/>
                  </a:cubicBezTo>
                  <a:cubicBezTo>
                    <a:pt x="3676663" y="33714"/>
                    <a:pt x="3684057" y="51564"/>
                    <a:pt x="3684057" y="70176"/>
                  </a:cubicBezTo>
                  <a:lnTo>
                    <a:pt x="3684057" y="406136"/>
                  </a:lnTo>
                  <a:cubicBezTo>
                    <a:pt x="3684057" y="424747"/>
                    <a:pt x="3676663" y="442597"/>
                    <a:pt x="3663503" y="455757"/>
                  </a:cubicBezTo>
                  <a:cubicBezTo>
                    <a:pt x="3650342" y="468918"/>
                    <a:pt x="3632493" y="476311"/>
                    <a:pt x="3613881" y="476311"/>
                  </a:cubicBezTo>
                  <a:lnTo>
                    <a:pt x="70176" y="476311"/>
                  </a:lnTo>
                  <a:cubicBezTo>
                    <a:pt x="51564" y="476311"/>
                    <a:pt x="33714" y="468918"/>
                    <a:pt x="20554" y="455757"/>
                  </a:cubicBezTo>
                  <a:cubicBezTo>
                    <a:pt x="7393" y="442597"/>
                    <a:pt x="0" y="424747"/>
                    <a:pt x="0" y="406136"/>
                  </a:cubicBezTo>
                  <a:lnTo>
                    <a:pt x="0" y="70176"/>
                  </a:lnTo>
                  <a:cubicBezTo>
                    <a:pt x="0" y="51564"/>
                    <a:pt x="7393" y="33714"/>
                    <a:pt x="20554" y="20554"/>
                  </a:cubicBezTo>
                  <a:cubicBezTo>
                    <a:pt x="33714" y="7393"/>
                    <a:pt x="51564" y="0"/>
                    <a:pt x="70176" y="0"/>
                  </a:cubicBezTo>
                  <a:close/>
                </a:path>
              </a:pathLst>
            </a:custGeom>
            <a:solidFill>
              <a:srgbClr val="6CC6DF"/>
            </a:solidFill>
          </p:spPr>
          <p:txBody>
            <a:bodyPr/>
            <a:lstStyle/>
            <a:p>
              <a:endParaRPr lang="en-US"/>
            </a:p>
          </p:txBody>
        </p:sp>
        <p:sp>
          <p:nvSpPr>
            <p:cNvPr id="15" name="TextBox 15"/>
            <p:cNvSpPr txBox="1"/>
            <p:nvPr/>
          </p:nvSpPr>
          <p:spPr>
            <a:xfrm>
              <a:off x="0" y="-38100"/>
              <a:ext cx="3684056" cy="514411"/>
            </a:xfrm>
            <a:prstGeom prst="rect">
              <a:avLst/>
            </a:prstGeom>
          </p:spPr>
          <p:txBody>
            <a:bodyPr lIns="50800" tIns="50800" rIns="50800" bIns="50800" rtlCol="0" anchor="ctr"/>
            <a:lstStyle/>
            <a:p>
              <a:pPr algn="ctr">
                <a:lnSpc>
                  <a:spcPts val="2520"/>
                </a:lnSpc>
              </a:pPr>
              <a:endParaRPr/>
            </a:p>
          </p:txBody>
        </p:sp>
      </p:grpSp>
      <p:sp>
        <p:nvSpPr>
          <p:cNvPr id="16" name="Freeform 16">
            <a:extLst>
              <a:ext uri="{C183D7F6-B498-43B3-948B-1728B52AA6E4}">
                <adec:decorative xmlns:adec="http://schemas.microsoft.com/office/drawing/2017/decorative" val="1"/>
              </a:ext>
            </a:extLst>
          </p:cNvPr>
          <p:cNvSpPr/>
          <p:nvPr/>
        </p:nvSpPr>
        <p:spPr>
          <a:xfrm flipH="1">
            <a:off x="14255202" y="-145217"/>
            <a:ext cx="3526885" cy="1495364"/>
          </a:xfrm>
          <a:custGeom>
            <a:avLst/>
            <a:gdLst/>
            <a:ahLst/>
            <a:cxnLst/>
            <a:rect l="l" t="t" r="r" b="b"/>
            <a:pathLst>
              <a:path w="3526885" h="1495364">
                <a:moveTo>
                  <a:pt x="3526884" y="0"/>
                </a:moveTo>
                <a:lnTo>
                  <a:pt x="0" y="0"/>
                </a:lnTo>
                <a:lnTo>
                  <a:pt x="0" y="1495363"/>
                </a:lnTo>
                <a:lnTo>
                  <a:pt x="3526884" y="1495363"/>
                </a:lnTo>
                <a:lnTo>
                  <a:pt x="35268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9763175" y="316865"/>
            <a:ext cx="8385169" cy="530860"/>
          </a:xfrm>
          <a:prstGeom prst="rect">
            <a:avLst/>
          </a:prstGeom>
        </p:spPr>
        <p:txBody>
          <a:bodyPr lIns="0" tIns="0" rIns="0" bIns="0" rtlCol="0" anchor="t">
            <a:spAutoFit/>
          </a:bodyPr>
          <a:lstStyle/>
          <a:p>
            <a:pPr algn="ctr">
              <a:lnSpc>
                <a:spcPts val="4339"/>
              </a:lnSpc>
            </a:pPr>
            <a:r>
              <a:rPr lang="en-US" sz="3099">
                <a:solidFill>
                  <a:srgbClr val="FFFBF5"/>
                </a:solidFill>
                <a:latin typeface="DM Sans"/>
                <a:ea typeface="DM Sans"/>
                <a:cs typeface="DM Sans"/>
                <a:sym typeface="DM Sans"/>
              </a:rPr>
              <a:t>Personnel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4253</Words>
  <Application>Microsoft Office PowerPoint</Application>
  <PresentationFormat>Custom</PresentationFormat>
  <Paragraphs>696</Paragraphs>
  <Slides>84</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4" baseType="lpstr">
      <vt:lpstr>TT Interphases</vt:lpstr>
      <vt:lpstr>TT Interphases Bold</vt:lpstr>
      <vt:lpstr>DM Sans Bold</vt:lpstr>
      <vt:lpstr>DM Sans</vt:lpstr>
      <vt:lpstr>Arial</vt:lpstr>
      <vt:lpstr>Calibri</vt:lpstr>
      <vt:lpstr>DM Sans Italics</vt:lpstr>
      <vt:lpstr>TT Interphases Italics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2024_Library Board Roles &amp; Responsibilities</dc:title>
  <cp:lastModifiedBy>Katelyn Dubiel</cp:lastModifiedBy>
  <cp:revision>2</cp:revision>
  <dcterms:created xsi:type="dcterms:W3CDTF">2006-08-16T00:00:00Z</dcterms:created>
  <dcterms:modified xsi:type="dcterms:W3CDTF">2026-04-06T20:42:47Z</dcterms:modified>
  <dc:identifier>DAHFoaBIb1Y</dc:identifier>
</cp:coreProperties>
</file>